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72" r:id="rId12"/>
    <p:sldId id="268" r:id="rId13"/>
    <p:sldId id="269" r:id="rId14"/>
    <p:sldId id="270" r:id="rId15"/>
    <p:sldId id="271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tania26021989@mail.ru" TargetMode="External"/><Relationship Id="rId2" Type="http://schemas.openxmlformats.org/officeDocument/2006/relationships/hyperlink" Target="https://infourok.ru/user/kravchenko-tatyana-evgenevna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2022-11-17_19-39-00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18333" t="17242" r="40833" b="12643"/>
          <a:stretch>
            <a:fillRect/>
          </a:stretch>
        </p:blipFill>
        <p:spPr bwMode="auto">
          <a:xfrm>
            <a:off x="381000" y="0"/>
            <a:ext cx="8305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ежно голубой фон - Создать мем - Meme-arsenal.com">
            <a:extLst>
              <a:ext uri="{FF2B5EF4-FFF2-40B4-BE49-F238E27FC236}">
                <a16:creationId xmlns:a16="http://schemas.microsoft.com/office/drawing/2014/main" xmlns="" id="{B2F333D5-95EC-4C0A-BCAB-2BC2694E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6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B436B8-BF91-4BA8-B982-3A2EA34CE46B}"/>
              </a:ext>
            </a:extLst>
          </p:cNvPr>
          <p:cNvSpPr txBox="1"/>
          <p:nvPr/>
        </p:nvSpPr>
        <p:spPr>
          <a:xfrm>
            <a:off x="990600" y="304800"/>
            <a:ext cx="7848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ropisi" panose="02000508030000020003" pitchFamily="2" charset="0"/>
              </a:rPr>
              <a:t>Облако слов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4E0C271-D558-417F-B891-C092105E36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641"/>
          <a:stretch/>
        </p:blipFill>
        <p:spPr>
          <a:xfrm>
            <a:off x="3593458" y="1739540"/>
            <a:ext cx="2832355" cy="49526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2B3A9FF-9DA4-414C-B2DF-9B099CAB9E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4651" b="94020" l="2907" r="970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64" y="83719"/>
            <a:ext cx="2836126" cy="264705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F6C8BA2-A920-4C28-9A28-6C99B1C1F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4651" b="94020" l="2907" r="970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5296" y="2467955"/>
            <a:ext cx="3077504" cy="264705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A906903-B24A-4FF0-8E57-E290967A96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4651" b="94020" l="2907" r="970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53340" y="3342333"/>
            <a:ext cx="2836126" cy="264705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5CF987E-8665-4EF6-B988-DB7DBF3816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4651" b="94020" l="2907" r="970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7887" y="4298765"/>
            <a:ext cx="2836126" cy="264705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6348816-301B-4C98-8311-C680648C85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4651" b="94020" l="2907" r="970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48906" y="695283"/>
            <a:ext cx="2836126" cy="26470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D8EC4A2-E0CA-4F58-99EE-A6D99A4B67BE}"/>
              </a:ext>
            </a:extLst>
          </p:cNvPr>
          <p:cNvSpPr txBox="1"/>
          <p:nvPr/>
        </p:nvSpPr>
        <p:spPr>
          <a:xfrm>
            <a:off x="744028" y="966346"/>
            <a:ext cx="2303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F62F8FE-E1BB-450E-8497-C5D8FFB97994}"/>
              </a:ext>
            </a:extLst>
          </p:cNvPr>
          <p:cNvSpPr txBox="1"/>
          <p:nvPr/>
        </p:nvSpPr>
        <p:spPr>
          <a:xfrm>
            <a:off x="934238" y="3376573"/>
            <a:ext cx="20375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168D17F-E617-4186-AF59-D834414FBE6C}"/>
              </a:ext>
            </a:extLst>
          </p:cNvPr>
          <p:cNvSpPr txBox="1"/>
          <p:nvPr/>
        </p:nvSpPr>
        <p:spPr>
          <a:xfrm>
            <a:off x="2672719" y="5160247"/>
            <a:ext cx="1714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6075A47-A971-4810-9444-9F7FC75018B5}"/>
              </a:ext>
            </a:extLst>
          </p:cNvPr>
          <p:cNvSpPr txBox="1"/>
          <p:nvPr/>
        </p:nvSpPr>
        <p:spPr>
          <a:xfrm>
            <a:off x="7192272" y="1536357"/>
            <a:ext cx="1714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D517774-3BB1-4062-9252-1E4160D2D075}"/>
              </a:ext>
            </a:extLst>
          </p:cNvPr>
          <p:cNvSpPr txBox="1"/>
          <p:nvPr/>
        </p:nvSpPr>
        <p:spPr>
          <a:xfrm>
            <a:off x="6573539" y="4161242"/>
            <a:ext cx="21868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779706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4319" t="17708" r="34773" b="6250"/>
          <a:stretch>
            <a:fillRect/>
          </a:stretch>
        </p:blipFill>
        <p:spPr bwMode="auto">
          <a:xfrm>
            <a:off x="0" y="-1"/>
            <a:ext cx="9144000" cy="689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9401"/>
            <a:ext cx="6629400" cy="93979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Проведение словарных диктантов с помощью «Графика»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3800"/>
            <a:ext cx="5715000" cy="566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/>
              <a:t>ВЫБОР НАПИСАНИЯ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е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</a:t>
            </a:r>
          </a:p>
          <a:p>
            <a:pPr>
              <a:buNone/>
            </a:pPr>
            <a:r>
              <a:rPr lang="ru-RU" sz="2800" dirty="0" smtClean="0"/>
              <a:t>я</a:t>
            </a:r>
          </a:p>
          <a:p>
            <a:pPr>
              <a:buNone/>
            </a:pPr>
            <a:r>
              <a:rPr lang="ru-RU" sz="2800" dirty="0" smtClean="0"/>
              <a:t>а</a:t>
            </a:r>
          </a:p>
          <a:p>
            <a:pPr>
              <a:buNone/>
            </a:pPr>
            <a:r>
              <a:rPr lang="ru-RU" sz="2800" dirty="0" smtClean="0"/>
              <a:t>е</a:t>
            </a:r>
          </a:p>
          <a:p>
            <a:pPr>
              <a:buNone/>
            </a:pPr>
            <a:r>
              <a:rPr lang="ru-RU" sz="2800" dirty="0" smtClean="0"/>
              <a:t>о</a:t>
            </a:r>
          </a:p>
          <a:p>
            <a:pPr>
              <a:buNone/>
            </a:pPr>
            <a:r>
              <a:rPr lang="ru-RU" sz="2000" dirty="0" smtClean="0"/>
              <a:t>  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          </a:t>
            </a:r>
            <a:r>
              <a:rPr lang="ru-RU" sz="2000" dirty="0" smtClean="0"/>
              <a:t>1      </a:t>
            </a:r>
            <a:r>
              <a:rPr lang="ru-RU" sz="2000" dirty="0" smtClean="0"/>
              <a:t>   </a:t>
            </a:r>
            <a:r>
              <a:rPr lang="ru-RU" sz="2000" dirty="0" smtClean="0"/>
              <a:t>2    </a:t>
            </a:r>
            <a:r>
              <a:rPr lang="ru-RU" sz="2000" dirty="0" smtClean="0"/>
              <a:t>    </a:t>
            </a:r>
            <a:r>
              <a:rPr lang="ru-RU" sz="2000" dirty="0" smtClean="0"/>
              <a:t>3       4      </a:t>
            </a:r>
            <a:r>
              <a:rPr lang="ru-RU" sz="2000" dirty="0" smtClean="0"/>
              <a:t>    </a:t>
            </a:r>
            <a:r>
              <a:rPr lang="ru-RU" sz="2000" dirty="0" smtClean="0"/>
              <a:t>5    </a:t>
            </a:r>
            <a:r>
              <a:rPr lang="ru-RU" sz="2000" dirty="0" smtClean="0"/>
              <a:t>     </a:t>
            </a:r>
            <a:r>
              <a:rPr lang="ru-RU" sz="2000" dirty="0" smtClean="0"/>
              <a:t>6  </a:t>
            </a:r>
            <a:r>
              <a:rPr lang="ru-RU" sz="2000" dirty="0" smtClean="0"/>
              <a:t>       </a:t>
            </a:r>
            <a:r>
              <a:rPr lang="ru-RU" sz="2000" dirty="0" smtClean="0"/>
              <a:t>7 </a:t>
            </a:r>
          </a:p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dirty="0" smtClean="0"/>
              <a:t>                             </a:t>
            </a:r>
            <a:r>
              <a:rPr lang="ru-RU" sz="1600" b="1" i="1" dirty="0" smtClean="0"/>
              <a:t>СЛОВАРНЫЕ СЛОВА        </a:t>
            </a:r>
          </a:p>
          <a:p>
            <a:pPr>
              <a:buNone/>
            </a:pPr>
            <a:endParaRPr lang="ru-RU" sz="1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-1295400" y="3835665"/>
            <a:ext cx="42672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38200" y="5969000"/>
            <a:ext cx="5181600" cy="211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4400" y="2209800"/>
            <a:ext cx="48768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38200" y="28194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38200" y="34290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38200" y="40386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38200" y="46482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38200" y="53594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-6350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254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842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1938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878674" y="3886332"/>
            <a:ext cx="4166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24892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0988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9401"/>
            <a:ext cx="6629400" cy="93979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Проведение словарных диктантов с помощью «Графика»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3800"/>
            <a:ext cx="5715000" cy="566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/>
              <a:t>ВЫБОР НАПИСАНИЯ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е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</a:t>
            </a:r>
          </a:p>
          <a:p>
            <a:pPr>
              <a:buNone/>
            </a:pPr>
            <a:r>
              <a:rPr lang="ru-RU" sz="2800" dirty="0" smtClean="0"/>
              <a:t>я</a:t>
            </a:r>
          </a:p>
          <a:p>
            <a:pPr>
              <a:buNone/>
            </a:pPr>
            <a:r>
              <a:rPr lang="ru-RU" sz="2800" dirty="0" smtClean="0"/>
              <a:t>а</a:t>
            </a:r>
          </a:p>
          <a:p>
            <a:pPr>
              <a:buNone/>
            </a:pPr>
            <a:r>
              <a:rPr lang="ru-RU" sz="2800" dirty="0" smtClean="0"/>
              <a:t>е</a:t>
            </a:r>
          </a:p>
          <a:p>
            <a:pPr>
              <a:buNone/>
            </a:pPr>
            <a:r>
              <a:rPr lang="ru-RU" sz="2800" dirty="0" smtClean="0"/>
              <a:t>о</a:t>
            </a:r>
          </a:p>
          <a:p>
            <a:pPr>
              <a:buNone/>
            </a:pPr>
            <a:r>
              <a:rPr lang="ru-RU" sz="2000" dirty="0" smtClean="0"/>
              <a:t>  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          </a:t>
            </a:r>
            <a:r>
              <a:rPr lang="ru-RU" sz="2000" dirty="0" smtClean="0"/>
              <a:t>1      </a:t>
            </a:r>
            <a:r>
              <a:rPr lang="ru-RU" sz="2000" dirty="0" smtClean="0"/>
              <a:t>   </a:t>
            </a:r>
            <a:r>
              <a:rPr lang="ru-RU" sz="2000" dirty="0" smtClean="0"/>
              <a:t>2    </a:t>
            </a:r>
            <a:r>
              <a:rPr lang="ru-RU" sz="2000" dirty="0" smtClean="0"/>
              <a:t>    </a:t>
            </a:r>
            <a:r>
              <a:rPr lang="ru-RU" sz="2000" dirty="0" smtClean="0"/>
              <a:t>3       4      </a:t>
            </a:r>
            <a:r>
              <a:rPr lang="ru-RU" sz="2000" dirty="0" smtClean="0"/>
              <a:t>    </a:t>
            </a:r>
            <a:r>
              <a:rPr lang="ru-RU" sz="2000" dirty="0" smtClean="0"/>
              <a:t>5    </a:t>
            </a:r>
            <a:r>
              <a:rPr lang="ru-RU" sz="2000" dirty="0" smtClean="0"/>
              <a:t>     </a:t>
            </a:r>
            <a:r>
              <a:rPr lang="ru-RU" sz="2000" dirty="0" smtClean="0"/>
              <a:t>6  </a:t>
            </a:r>
            <a:r>
              <a:rPr lang="ru-RU" sz="2000" dirty="0" smtClean="0"/>
              <a:t>       </a:t>
            </a:r>
            <a:r>
              <a:rPr lang="ru-RU" sz="2000" dirty="0" smtClean="0"/>
              <a:t>7 </a:t>
            </a:r>
          </a:p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dirty="0" smtClean="0"/>
              <a:t>                             </a:t>
            </a:r>
            <a:r>
              <a:rPr lang="ru-RU" sz="1600" b="1" i="1" dirty="0" smtClean="0"/>
              <a:t>СЛОВАРНЫЕ СЛОВА        </a:t>
            </a:r>
          </a:p>
          <a:p>
            <a:pPr>
              <a:buNone/>
            </a:pPr>
            <a:endParaRPr lang="ru-RU" sz="1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-1295400" y="3835665"/>
            <a:ext cx="42672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38200" y="5969000"/>
            <a:ext cx="5181600" cy="211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4400" y="2209800"/>
            <a:ext cx="48768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38200" y="28194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38200" y="34290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38200" y="40386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38200" y="46482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38200" y="53594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-6350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254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842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1938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878674" y="3886332"/>
            <a:ext cx="4166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24892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0988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5943600" y="2209800"/>
            <a:ext cx="2514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1.П…М…ДОР</a:t>
            </a:r>
          </a:p>
          <a:p>
            <a:pPr>
              <a:buNone/>
            </a:pPr>
            <a:r>
              <a:rPr lang="ru-RU" sz="2800" dirty="0" smtClean="0"/>
              <a:t>2.ЗА…Ц</a:t>
            </a:r>
          </a:p>
          <a:p>
            <a:pPr>
              <a:buNone/>
            </a:pPr>
            <a:r>
              <a:rPr lang="ru-RU" sz="2800" dirty="0" smtClean="0"/>
              <a:t>3.Ш…Л</a:t>
            </a:r>
          </a:p>
          <a:p>
            <a:pPr>
              <a:buNone/>
            </a:pPr>
            <a:r>
              <a:rPr lang="ru-RU" sz="2800" dirty="0" smtClean="0"/>
              <a:t>4.Р…БИНА</a:t>
            </a:r>
          </a:p>
          <a:p>
            <a:pPr>
              <a:buNone/>
            </a:pPr>
            <a:r>
              <a:rPr lang="ru-RU" sz="2800" dirty="0" smtClean="0"/>
              <a:t>5.К…Л…МЕТР</a:t>
            </a:r>
          </a:p>
          <a:p>
            <a:pPr>
              <a:buNone/>
            </a:pPr>
            <a:r>
              <a:rPr lang="ru-RU" sz="2800" dirty="0" smtClean="0"/>
              <a:t>6.Р…БЯТА</a:t>
            </a:r>
          </a:p>
          <a:p>
            <a:pPr>
              <a:buNone/>
            </a:pPr>
            <a:r>
              <a:rPr lang="ru-RU" sz="2800" dirty="0" smtClean="0"/>
              <a:t>7.П…СУДА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77800"/>
            <a:ext cx="7086600" cy="711201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3657600" cy="5181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1.П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ДОР</a:t>
            </a:r>
          </a:p>
          <a:p>
            <a:pPr>
              <a:buNone/>
            </a:pPr>
            <a:r>
              <a:rPr lang="ru-RU" dirty="0" smtClean="0"/>
              <a:t>2.ЗА</a:t>
            </a: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Ц</a:t>
            </a:r>
          </a:p>
          <a:p>
            <a:pPr>
              <a:buNone/>
            </a:pPr>
            <a:r>
              <a:rPr lang="ru-RU" dirty="0" smtClean="0"/>
              <a:t>3.Ш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</a:t>
            </a:r>
          </a:p>
          <a:p>
            <a:pPr>
              <a:buNone/>
            </a:pPr>
            <a:r>
              <a:rPr lang="ru-RU" dirty="0" smtClean="0"/>
              <a:t>4.Р</a:t>
            </a: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БИНА</a:t>
            </a:r>
          </a:p>
          <a:p>
            <a:pPr>
              <a:buNone/>
            </a:pPr>
            <a:r>
              <a:rPr lang="ru-RU" dirty="0" smtClean="0"/>
              <a:t>5.К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МЕТР</a:t>
            </a:r>
          </a:p>
          <a:p>
            <a:pPr>
              <a:buNone/>
            </a:pPr>
            <a:r>
              <a:rPr lang="ru-RU" dirty="0" smtClean="0"/>
              <a:t>6.Р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БЯТА</a:t>
            </a:r>
          </a:p>
          <a:p>
            <a:pPr>
              <a:buNone/>
            </a:pPr>
            <a:r>
              <a:rPr lang="ru-RU" dirty="0" smtClean="0"/>
              <a:t>7.П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СУДА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67200" y="889000"/>
            <a:ext cx="4343400" cy="596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b="1" i="1" dirty="0" smtClean="0"/>
              <a:t>ВЫБОР НАПИСАНИЯ</a:t>
            </a:r>
          </a:p>
          <a:p>
            <a:pPr>
              <a:buNone/>
            </a:pPr>
            <a:r>
              <a:rPr lang="ru-RU" sz="1600" b="1" dirty="0" smtClean="0"/>
              <a:t>Е </a:t>
            </a: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и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я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а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е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о</a:t>
            </a:r>
          </a:p>
          <a:p>
            <a:pPr>
              <a:buNone/>
            </a:pPr>
            <a:r>
              <a:rPr lang="ru-RU" sz="1220" b="1" dirty="0" smtClean="0"/>
              <a:t>                </a:t>
            </a:r>
            <a:endParaRPr lang="ru-RU" sz="1220" b="1" dirty="0" smtClean="0"/>
          </a:p>
          <a:p>
            <a:pPr>
              <a:buNone/>
            </a:pPr>
            <a:r>
              <a:rPr lang="ru-RU" sz="1220" b="1" dirty="0" smtClean="0"/>
              <a:t> </a:t>
            </a:r>
            <a:r>
              <a:rPr lang="ru-RU" sz="1220" b="1" dirty="0" smtClean="0"/>
              <a:t>                        </a:t>
            </a:r>
            <a:r>
              <a:rPr lang="ru-RU" sz="1220" b="1" dirty="0" smtClean="0"/>
              <a:t> </a:t>
            </a:r>
            <a:r>
              <a:rPr lang="ru-RU" sz="1220" b="1" dirty="0" smtClean="0"/>
              <a:t>1         2          3    </a:t>
            </a:r>
            <a:r>
              <a:rPr lang="ru-RU" sz="1220" b="1" dirty="0" smtClean="0"/>
              <a:t>         </a:t>
            </a:r>
            <a:r>
              <a:rPr lang="ru-RU" sz="1220" b="1" dirty="0" smtClean="0"/>
              <a:t>4     </a:t>
            </a:r>
            <a:r>
              <a:rPr lang="ru-RU" sz="1220" b="1" dirty="0" smtClean="0"/>
              <a:t>        </a:t>
            </a:r>
            <a:r>
              <a:rPr lang="ru-RU" sz="1220" b="1" dirty="0" smtClean="0"/>
              <a:t>5           6          7</a:t>
            </a:r>
          </a:p>
          <a:p>
            <a:pPr>
              <a:buNone/>
            </a:pPr>
            <a:r>
              <a:rPr lang="ru-RU" sz="1600" b="1" i="1" dirty="0" smtClean="0"/>
              <a:t>                Словарные слова  </a:t>
            </a:r>
            <a:endParaRPr lang="ru-RU" sz="1600" b="1" i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1930797" y="3631803"/>
            <a:ext cx="5283200" cy="79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572000" y="6273800"/>
            <a:ext cx="3886200" cy="211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572000" y="5664200"/>
            <a:ext cx="3810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72000" y="4953000"/>
            <a:ext cx="3810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572000" y="4038600"/>
            <a:ext cx="3810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3327400"/>
            <a:ext cx="3810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572000" y="2413000"/>
            <a:ext cx="3810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572000" y="1498600"/>
            <a:ext cx="3810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2589873" y="3683132"/>
            <a:ext cx="5182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123273" y="3683132"/>
            <a:ext cx="5182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580474" y="3683132"/>
            <a:ext cx="5182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4037673" y="3683132"/>
            <a:ext cx="5182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4571074" y="3683132"/>
            <a:ext cx="5182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105400" y="3683265"/>
            <a:ext cx="518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5639330" y="3682735"/>
            <a:ext cx="518054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5105400" y="55626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638800" y="32258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105400" y="24130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553200" y="32258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96000" y="13970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086600" y="55626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620000" y="48514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086600" y="23114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153400" y="5562600"/>
            <a:ext cx="152400" cy="203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>
            <a:stCxn id="21" idx="0"/>
            <a:endCxn id="24" idx="4"/>
          </p:cNvCxnSpPr>
          <p:nvPr/>
        </p:nvCxnSpPr>
        <p:spPr>
          <a:xfrm rot="5400000" flipH="1" flipV="1">
            <a:off x="3708400" y="4089665"/>
            <a:ext cx="294640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4" idx="5"/>
            <a:endCxn id="23" idx="1"/>
          </p:cNvCxnSpPr>
          <p:nvPr/>
        </p:nvCxnSpPr>
        <p:spPr>
          <a:xfrm rot="16200000" flipH="1">
            <a:off x="5113743" y="2708182"/>
            <a:ext cx="669115" cy="42563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8" idx="4"/>
            <a:endCxn id="23" idx="7"/>
          </p:cNvCxnSpPr>
          <p:nvPr/>
        </p:nvCxnSpPr>
        <p:spPr>
          <a:xfrm rot="5400000">
            <a:off x="5142863" y="2226220"/>
            <a:ext cx="1655357" cy="40331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5537200" y="2133600"/>
            <a:ext cx="1727200" cy="4572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32" idx="3"/>
            <a:endCxn id="26" idx="7"/>
          </p:cNvCxnSpPr>
          <p:nvPr/>
        </p:nvCxnSpPr>
        <p:spPr>
          <a:xfrm rot="5400000">
            <a:off x="6510743" y="2657382"/>
            <a:ext cx="770715" cy="42563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0" idx="0"/>
          </p:cNvCxnSpPr>
          <p:nvPr/>
        </p:nvCxnSpPr>
        <p:spPr>
          <a:xfrm rot="5400000" flipH="1" flipV="1">
            <a:off x="5639594" y="4037806"/>
            <a:ext cx="304800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31" idx="3"/>
          </p:cNvCxnSpPr>
          <p:nvPr/>
        </p:nvCxnSpPr>
        <p:spPr>
          <a:xfrm rot="5400000" flipH="1" flipV="1">
            <a:off x="7082351" y="5105292"/>
            <a:ext cx="640416" cy="47951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33" idx="1"/>
            <a:endCxn id="31" idx="5"/>
          </p:cNvCxnSpPr>
          <p:nvPr/>
        </p:nvCxnSpPr>
        <p:spPr>
          <a:xfrm rot="16200000" flipV="1">
            <a:off x="7679143" y="5095782"/>
            <a:ext cx="567515" cy="42563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9401"/>
            <a:ext cx="6553200" cy="731839"/>
          </a:xfrm>
        </p:spPr>
        <p:txBody>
          <a:bodyPr>
            <a:normAutofit/>
          </a:bodyPr>
          <a:lstStyle/>
          <a:p>
            <a:pPr algn="ctr"/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59436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/>
              <a:t>ВЫБОР НАПИСАНИЯ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ё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</a:t>
            </a:r>
          </a:p>
          <a:p>
            <a:pPr>
              <a:buNone/>
            </a:pPr>
            <a:r>
              <a:rPr lang="ru-RU" sz="2800" dirty="0" smtClean="0"/>
              <a:t>я</a:t>
            </a:r>
          </a:p>
          <a:p>
            <a:pPr>
              <a:buNone/>
            </a:pPr>
            <a:r>
              <a:rPr lang="ru-RU" sz="2800" dirty="0" smtClean="0"/>
              <a:t>а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е   </a:t>
            </a:r>
          </a:p>
          <a:p>
            <a:pPr>
              <a:buNone/>
            </a:pPr>
            <a:r>
              <a:rPr lang="ru-RU" sz="2800" dirty="0" smtClean="0"/>
              <a:t> о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000" dirty="0" smtClean="0"/>
              <a:t>           </a:t>
            </a:r>
            <a:r>
              <a:rPr lang="ru-RU" sz="2000" dirty="0" smtClean="0"/>
              <a:t>       1          </a:t>
            </a:r>
            <a:r>
              <a:rPr lang="ru-RU" sz="2000" dirty="0" smtClean="0"/>
              <a:t>2      </a:t>
            </a:r>
            <a:r>
              <a:rPr lang="ru-RU" sz="2000" dirty="0" smtClean="0"/>
              <a:t>    </a:t>
            </a:r>
            <a:r>
              <a:rPr lang="ru-RU" sz="2000" dirty="0" smtClean="0"/>
              <a:t>3     </a:t>
            </a:r>
            <a:r>
              <a:rPr lang="ru-RU" sz="2000" dirty="0" smtClean="0"/>
              <a:t>     </a:t>
            </a:r>
            <a:r>
              <a:rPr lang="ru-RU" sz="2000" dirty="0" smtClean="0"/>
              <a:t>4       </a:t>
            </a:r>
            <a:r>
              <a:rPr lang="ru-RU" sz="2000" dirty="0" smtClean="0"/>
              <a:t>    </a:t>
            </a:r>
            <a:r>
              <a:rPr lang="ru-RU" sz="2000" dirty="0" smtClean="0"/>
              <a:t>5     </a:t>
            </a:r>
            <a:r>
              <a:rPr lang="ru-RU" sz="2000" dirty="0" smtClean="0"/>
              <a:t>      </a:t>
            </a:r>
            <a:r>
              <a:rPr lang="ru-RU" sz="2000" dirty="0" smtClean="0"/>
              <a:t>6    </a:t>
            </a:r>
            <a:r>
              <a:rPr lang="ru-RU" sz="2000" dirty="0" smtClean="0"/>
              <a:t>      </a:t>
            </a:r>
            <a:r>
              <a:rPr lang="ru-RU" sz="2000" dirty="0" smtClean="0"/>
              <a:t>7 </a:t>
            </a:r>
          </a:p>
          <a:p>
            <a:pPr>
              <a:buNone/>
            </a:pPr>
            <a:r>
              <a:rPr lang="ru-RU" sz="1600" dirty="0" smtClean="0"/>
              <a:t>      </a:t>
            </a:r>
            <a:r>
              <a:rPr lang="ru-RU" sz="1600" b="1" i="1" dirty="0" smtClean="0"/>
              <a:t>СЛОВАРНЫЕ СЛОВА        </a:t>
            </a:r>
          </a:p>
          <a:p>
            <a:pPr>
              <a:buNone/>
            </a:pPr>
            <a:endParaRPr lang="ru-RU" sz="1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-1295400" y="3835665"/>
            <a:ext cx="42672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38200" y="5969000"/>
            <a:ext cx="5181600" cy="211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4400" y="2209800"/>
            <a:ext cx="48768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38200" y="28194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38200" y="34290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38200" y="40386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38200" y="46482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38200" y="5359400"/>
            <a:ext cx="49530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-6350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254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842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1938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878674" y="3886332"/>
            <a:ext cx="4166659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24892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098800" y="3886465"/>
            <a:ext cx="416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371600" y="5257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371600" y="2717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200400" y="3225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886200" y="2717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590800" y="21082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981200" y="3225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886200" y="5257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495800" y="45466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105400" y="5257800"/>
            <a:ext cx="152400" cy="203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280194" y="4088606"/>
            <a:ext cx="2336800" cy="1588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1" idx="5"/>
            <a:endCxn id="26" idx="2"/>
          </p:cNvCxnSpPr>
          <p:nvPr/>
        </p:nvCxnSpPr>
        <p:spPr>
          <a:xfrm rot="16200000" flipH="1">
            <a:off x="1523363" y="2869562"/>
            <a:ext cx="436157" cy="479518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26" idx="6"/>
            <a:endCxn id="24" idx="3"/>
          </p:cNvCxnSpPr>
          <p:nvPr/>
        </p:nvCxnSpPr>
        <p:spPr>
          <a:xfrm flipV="1">
            <a:off x="2133600" y="2281643"/>
            <a:ext cx="479518" cy="1045757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24" idx="0"/>
            <a:endCxn id="22" idx="2"/>
          </p:cNvCxnSpPr>
          <p:nvPr/>
        </p:nvCxnSpPr>
        <p:spPr>
          <a:xfrm rot="16200000" flipH="1">
            <a:off x="2324100" y="2451100"/>
            <a:ext cx="1219200" cy="53340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23" idx="2"/>
          </p:cNvCxnSpPr>
          <p:nvPr/>
        </p:nvCxnSpPr>
        <p:spPr>
          <a:xfrm flipV="1">
            <a:off x="3276600" y="2819400"/>
            <a:ext cx="609600" cy="50800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23" idx="4"/>
          </p:cNvCxnSpPr>
          <p:nvPr/>
        </p:nvCxnSpPr>
        <p:spPr>
          <a:xfrm rot="5400000">
            <a:off x="2794000" y="4089665"/>
            <a:ext cx="2336800" cy="1588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28" idx="0"/>
            <a:endCxn id="30" idx="3"/>
          </p:cNvCxnSpPr>
          <p:nvPr/>
        </p:nvCxnSpPr>
        <p:spPr>
          <a:xfrm rot="5400000" flipH="1" flipV="1">
            <a:off x="3971381" y="4711062"/>
            <a:ext cx="537757" cy="555718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0" idx="5"/>
            <a:endCxn id="32" idx="1"/>
          </p:cNvCxnSpPr>
          <p:nvPr/>
        </p:nvCxnSpPr>
        <p:spPr>
          <a:xfrm rot="16200000" flipH="1">
            <a:off x="4593043" y="4752882"/>
            <a:ext cx="567515" cy="501836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Волна 56"/>
          <p:cNvSpPr/>
          <p:nvPr/>
        </p:nvSpPr>
        <p:spPr>
          <a:xfrm>
            <a:off x="2667000" y="1600200"/>
            <a:ext cx="304800" cy="304800"/>
          </a:xfrm>
          <a:prstGeom prst="wav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Волна 57"/>
          <p:cNvSpPr/>
          <p:nvPr/>
        </p:nvSpPr>
        <p:spPr>
          <a:xfrm>
            <a:off x="3962400" y="2209800"/>
            <a:ext cx="304800" cy="304800"/>
          </a:xfrm>
          <a:prstGeom prst="wav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Волна 58"/>
          <p:cNvSpPr/>
          <p:nvPr/>
        </p:nvSpPr>
        <p:spPr>
          <a:xfrm>
            <a:off x="1447800" y="2209800"/>
            <a:ext cx="304800" cy="304800"/>
          </a:xfrm>
          <a:prstGeom prst="wav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rot="5400000">
            <a:off x="3861727" y="2615274"/>
            <a:ext cx="202141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1347127" y="2615274"/>
            <a:ext cx="202141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566327" y="2005674"/>
            <a:ext cx="202141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Рамка 64"/>
          <p:cNvSpPr/>
          <p:nvPr/>
        </p:nvSpPr>
        <p:spPr>
          <a:xfrm>
            <a:off x="2438400" y="3530600"/>
            <a:ext cx="457200" cy="711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Рамка 66"/>
          <p:cNvSpPr/>
          <p:nvPr/>
        </p:nvSpPr>
        <p:spPr>
          <a:xfrm>
            <a:off x="1524000" y="3429000"/>
            <a:ext cx="457200" cy="711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8" name="Рамка 67"/>
          <p:cNvSpPr/>
          <p:nvPr/>
        </p:nvSpPr>
        <p:spPr>
          <a:xfrm>
            <a:off x="3429000" y="3429000"/>
            <a:ext cx="457200" cy="711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9" name="Арка 68"/>
          <p:cNvSpPr/>
          <p:nvPr/>
        </p:nvSpPr>
        <p:spPr>
          <a:xfrm>
            <a:off x="2286000" y="3124200"/>
            <a:ext cx="762000" cy="1016000"/>
          </a:xfrm>
          <a:prstGeom prst="blockArc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0" name="Кольцо 69"/>
          <p:cNvSpPr/>
          <p:nvPr/>
        </p:nvSpPr>
        <p:spPr>
          <a:xfrm>
            <a:off x="4419600" y="5156200"/>
            <a:ext cx="304800" cy="406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838200" y="685800"/>
            <a:ext cx="7467600" cy="540702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кабинет</a:t>
            </a:r>
          </a:p>
          <a:p>
            <a:pPr algn="ctr">
              <a:buNone/>
            </a:pPr>
            <a:r>
              <a:rPr lang="ru-RU" sz="4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https://infourok.ru/user/kravchenko-tatyana-evgenevna2 </a:t>
            </a:r>
            <a:endParaRPr lang="en-US" sz="40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почта </a:t>
            </a:r>
            <a:endParaRPr lang="en-US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en-US" sz="4000" b="1" i="1" u="sng" dirty="0">
                <a:solidFill>
                  <a:srgbClr val="63841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tania</a:t>
            </a:r>
            <a:r>
              <a:rPr lang="ru-RU" sz="4000" b="1" i="1" u="sng" dirty="0">
                <a:solidFill>
                  <a:srgbClr val="63841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26021989@</a:t>
            </a:r>
            <a:r>
              <a:rPr lang="en-US" sz="4000" b="1" i="1" u="sng" dirty="0">
                <a:solidFill>
                  <a:srgbClr val="63841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mail</a:t>
            </a:r>
            <a:r>
              <a:rPr lang="ru-RU" sz="4000" b="1" i="1" u="sng" dirty="0">
                <a:solidFill>
                  <a:srgbClr val="63841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</a:t>
            </a:r>
            <a:r>
              <a:rPr lang="en-US" sz="4000" b="1" i="1" u="sng" dirty="0" err="1">
                <a:solidFill>
                  <a:srgbClr val="63841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ru</a:t>
            </a:r>
            <a:endParaRPr lang="ru-RU" sz="4000" b="1" i="1" dirty="0">
              <a:solidFill>
                <a:srgbClr val="6384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xmlns="" id="{2F22D86E-A7DB-4056-A8F6-450A69B6E7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55" t="6176" r="3334" b="7359"/>
          <a:stretch/>
        </p:blipFill>
        <p:spPr bwMode="auto">
          <a:xfrm>
            <a:off x="3276600" y="2590800"/>
            <a:ext cx="2438400" cy="20815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DaaNXCTRKsDi4qVl2ATf_16_c1d3f81b588151e550e8deaaf54a347b_image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498633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0"/>
            <a:ext cx="8229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какую орфограмму подобраны слова?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Словарные слова</a:t>
            </a:r>
            <a:endParaRPr lang="ru-RU" dirty="0"/>
          </a:p>
        </p:txBody>
      </p:sp>
      <p:pic>
        <p:nvPicPr>
          <p:cNvPr id="4" name="Picture 2" descr="C:\Users\Admin\Desktop\DaaNXCTRKsDi4qVl2ATf_16_c1d3f81b588151e550e8deaaf54a347b_ima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5250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 целью изучения словарных слов с интересом, выпущена рабочая тетрадь</a:t>
            </a:r>
            <a:br>
              <a:rPr lang="ru-RU" sz="2800" dirty="0" smtClean="0"/>
            </a:br>
            <a:r>
              <a:rPr lang="ru-RU" sz="2800" dirty="0" smtClean="0"/>
              <a:t> «Занимательный словарик»</a:t>
            </a:r>
            <a:endParaRPr lang="ru-RU" sz="2800" dirty="0"/>
          </a:p>
        </p:txBody>
      </p:sp>
      <p:pic>
        <p:nvPicPr>
          <p:cNvPr id="4" name="Содержимое 3">
            <a:extLst>
              <a:ext uri="{FF2B5EF4-FFF2-40B4-BE49-F238E27FC236}">
                <a16:creationId xmlns:a16="http://schemas.microsoft.com/office/drawing/2014/main" xmlns="" id="{792628AA-857B-440D-83A7-A504C9296F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583"/>
          <a:stretch/>
        </p:blipFill>
        <p:spPr>
          <a:xfrm>
            <a:off x="2590800" y="1752600"/>
            <a:ext cx="3429297" cy="4032934"/>
          </a:xfrm>
          <a:prstGeom prst="rect">
            <a:avLst/>
          </a:prstGeom>
        </p:spPr>
      </p:pic>
      <p:pic>
        <p:nvPicPr>
          <p:cNvPr id="5" name="Picture 2" descr="C:\Users\Admin\Desktop\для презентации\IMG_20220701_103412.jpg"/>
          <p:cNvPicPr>
            <a:picLocks noChangeAspect="1" noChangeArrowheads="1"/>
          </p:cNvPicPr>
          <p:nvPr/>
        </p:nvPicPr>
        <p:blipFill>
          <a:blip r:embed="rId3" cstate="print"/>
          <a:srcRect r="1104" b="2222"/>
          <a:stretch>
            <a:fillRect/>
          </a:stretch>
        </p:blipFill>
        <p:spPr bwMode="auto">
          <a:xfrm rot="20799149">
            <a:off x="590685" y="2874351"/>
            <a:ext cx="2438015" cy="3536462"/>
          </a:xfrm>
          <a:prstGeom prst="rect">
            <a:avLst/>
          </a:prstGeom>
          <a:noFill/>
        </p:spPr>
      </p:pic>
      <p:pic>
        <p:nvPicPr>
          <p:cNvPr id="6" name="Picture 3" descr="C:\Users\Admin\Desktop\для презентации\IMG_20220701_103515.jpg"/>
          <p:cNvPicPr>
            <a:picLocks noChangeAspect="1" noChangeArrowheads="1"/>
          </p:cNvPicPr>
          <p:nvPr/>
        </p:nvPicPr>
        <p:blipFill>
          <a:blip r:embed="rId4" cstate="print"/>
          <a:srcRect l="1996" t="7076"/>
          <a:stretch>
            <a:fillRect/>
          </a:stretch>
        </p:blipFill>
        <p:spPr bwMode="auto">
          <a:xfrm rot="355249">
            <a:off x="5382849" y="3072221"/>
            <a:ext cx="359782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ежно голубой фон - Создать мем - Meme-arsenal.com">
            <a:extLst>
              <a:ext uri="{FF2B5EF4-FFF2-40B4-BE49-F238E27FC236}">
                <a16:creationId xmlns:a16="http://schemas.microsoft.com/office/drawing/2014/main" xmlns="" id="{B2F333D5-95EC-4C0A-BCAB-2BC2694E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6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A174FC8-CD81-43C0-9959-D1B5B62C30F1}"/>
              </a:ext>
            </a:extLst>
          </p:cNvPr>
          <p:cNvSpPr txBox="1"/>
          <p:nvPr/>
        </p:nvSpPr>
        <p:spPr>
          <a:xfrm>
            <a:off x="1877780" y="-144293"/>
            <a:ext cx="50313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ropisi" panose="02000508030000020003" pitchFamily="2" charset="0"/>
              </a:rPr>
              <a:t>Ребусы</a:t>
            </a:r>
          </a:p>
        </p:txBody>
      </p:sp>
      <p:pic>
        <p:nvPicPr>
          <p:cNvPr id="3074" name="Picture 2" descr="Земля PNG">
            <a:extLst>
              <a:ext uri="{FF2B5EF4-FFF2-40B4-BE49-F238E27FC236}">
                <a16:creationId xmlns:a16="http://schemas.microsoft.com/office/drawing/2014/main" xmlns="" id="{EED220A9-9ED8-4372-8104-DA5F76E8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2222" b="97778" l="1778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209" y="1446551"/>
            <a:ext cx="3901991" cy="418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689C67A-B2C0-49BE-B671-032426A4741B}"/>
              </a:ext>
            </a:extLst>
          </p:cNvPr>
          <p:cNvSpPr txBox="1"/>
          <p:nvPr/>
        </p:nvSpPr>
        <p:spPr>
          <a:xfrm>
            <a:off x="4191000" y="2743200"/>
            <a:ext cx="43606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ника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1132885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ежно голубой фон - Создать мем - Meme-arsenal.com">
            <a:extLst>
              <a:ext uri="{FF2B5EF4-FFF2-40B4-BE49-F238E27FC236}">
                <a16:creationId xmlns:a16="http://schemas.microsoft.com/office/drawing/2014/main" xmlns="" id="{B2F333D5-95EC-4C0A-BCAB-2BC2694E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6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2A9767-4B12-4C62-8208-DECA42336D5F}"/>
              </a:ext>
            </a:extLst>
          </p:cNvPr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ropisi" panose="02000508030000020003" pitchFamily="2" charset="0"/>
              </a:rPr>
              <a:t>Лексическое значение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B61CDE1-2C29-4A9F-BD01-2E3D1C15E5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2743200"/>
            <a:ext cx="1793443" cy="3709253"/>
          </a:xfrm>
          <a:prstGeom prst="rect">
            <a:avLst/>
          </a:prstGeom>
        </p:spPr>
      </p:pic>
      <p:sp>
        <p:nvSpPr>
          <p:cNvPr id="10" name="Пузырек для мыслей: облако 9">
            <a:extLst>
              <a:ext uri="{FF2B5EF4-FFF2-40B4-BE49-F238E27FC236}">
                <a16:creationId xmlns:a16="http://schemas.microsoft.com/office/drawing/2014/main" xmlns="" id="{A6862AFD-8E39-4257-A955-E0C3469BE1D7}"/>
              </a:ext>
            </a:extLst>
          </p:cNvPr>
          <p:cNvSpPr/>
          <p:nvPr/>
        </p:nvSpPr>
        <p:spPr>
          <a:xfrm>
            <a:off x="3276600" y="1447800"/>
            <a:ext cx="3810000" cy="2796158"/>
          </a:xfrm>
          <a:prstGeom prst="cloudCallout">
            <a:avLst>
              <a:gd name="adj1" fmla="val -66258"/>
              <a:gd name="adj2" fmla="val 6396"/>
            </a:avLst>
          </a:prstGeom>
          <a:solidFill>
            <a:schemeClr val="bg1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44B1F32-AAD1-47FE-8E66-3E4CF936DB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431472">
            <a:off x="4312435" y="1721249"/>
            <a:ext cx="1876857" cy="189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419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ежно голубой фон - Создать мем - Meme-arsenal.com">
            <a:extLst>
              <a:ext uri="{FF2B5EF4-FFF2-40B4-BE49-F238E27FC236}">
                <a16:creationId xmlns:a16="http://schemas.microsoft.com/office/drawing/2014/main" xmlns="" id="{B2F333D5-95EC-4C0A-BCAB-2BC2694E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6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77F143-B702-4726-9FCE-DC586109E086}"/>
              </a:ext>
            </a:extLst>
          </p:cNvPr>
          <p:cNvSpPr txBox="1"/>
          <p:nvPr/>
        </p:nvSpPr>
        <p:spPr>
          <a:xfrm>
            <a:off x="0" y="30480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ropisi" panose="02000508030000020003" pitchFamily="2" charset="0"/>
              </a:rPr>
              <a:t>Этимология слова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51C92E8-6E8E-49D2-A6F7-DE3780E839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9236" y="1168344"/>
            <a:ext cx="2583356" cy="5521761"/>
          </a:xfrm>
          <a:prstGeom prst="rect">
            <a:avLst/>
          </a:prstGeom>
        </p:spPr>
      </p:pic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xmlns="" id="{C097812F-4A15-49DB-9F9A-949C27FBE6AC}"/>
              </a:ext>
            </a:extLst>
          </p:cNvPr>
          <p:cNvSpPr/>
          <p:nvPr/>
        </p:nvSpPr>
        <p:spPr>
          <a:xfrm>
            <a:off x="1701560" y="1842087"/>
            <a:ext cx="2820838" cy="2165230"/>
          </a:xfrm>
          <a:prstGeom prst="wedgeEllipseCallout">
            <a:avLst>
              <a:gd name="adj1" fmla="val 116975"/>
              <a:gd name="adj2" fmla="val 31823"/>
            </a:avLst>
          </a:prstGeom>
          <a:solidFill>
            <a:schemeClr val="bg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00A2240-1EE8-43D2-8CA9-5C5313FBA91D}"/>
              </a:ext>
            </a:extLst>
          </p:cNvPr>
          <p:cNvSpPr txBox="1"/>
          <p:nvPr/>
        </p:nvSpPr>
        <p:spPr>
          <a:xfrm>
            <a:off x="1828800" y="2133600"/>
            <a:ext cx="27626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«земляника»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произошло от….</a:t>
            </a:r>
          </a:p>
        </p:txBody>
      </p:sp>
    </p:spTree>
    <p:extLst>
      <p:ext uri="{BB962C8B-B14F-4D97-AF65-F5344CB8AC3E}">
        <p14:creationId xmlns:p14="http://schemas.microsoft.com/office/powerpoint/2010/main" xmlns="" val="2605145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ежно голубой фон - Создать мем - Meme-arsenal.com">
            <a:extLst>
              <a:ext uri="{FF2B5EF4-FFF2-40B4-BE49-F238E27FC236}">
                <a16:creationId xmlns:a16="http://schemas.microsoft.com/office/drawing/2014/main" xmlns="" id="{B2F333D5-95EC-4C0A-BCAB-2BC2694E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6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B436B8-BF91-4BA8-B982-3A2EA34CE46B}"/>
              </a:ext>
            </a:extLst>
          </p:cNvPr>
          <p:cNvSpPr txBox="1"/>
          <p:nvPr/>
        </p:nvSpPr>
        <p:spPr>
          <a:xfrm>
            <a:off x="-1" y="-22175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ropisi" panose="02000508030000020003" pitchFamily="2" charset="0"/>
              </a:rPr>
              <a:t>Ассоциации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03D13B2-F9A0-4DFE-A235-A6AA4F4B7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8201" y="1003046"/>
            <a:ext cx="5696456" cy="621269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EF9507B-D97E-4321-BA26-6B220AB079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34" t="35257" r="65456" b="48590"/>
          <a:stretch/>
        </p:blipFill>
        <p:spPr>
          <a:xfrm>
            <a:off x="2555618" y="2705725"/>
            <a:ext cx="3702479" cy="144655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858142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ежно голубой фон - Создать мем - Meme-arsenal.com">
            <a:extLst>
              <a:ext uri="{FF2B5EF4-FFF2-40B4-BE49-F238E27FC236}">
                <a16:creationId xmlns:a16="http://schemas.microsoft.com/office/drawing/2014/main" xmlns="" id="{B2F333D5-95EC-4C0A-BCAB-2BC2694E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6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B436B8-BF91-4BA8-B982-3A2EA34CE46B}"/>
              </a:ext>
            </a:extLst>
          </p:cNvPr>
          <p:cNvSpPr txBox="1"/>
          <p:nvPr/>
        </p:nvSpPr>
        <p:spPr>
          <a:xfrm>
            <a:off x="228600" y="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ropisi" panose="02000508030000020003" pitchFamily="2" charset="0"/>
              </a:rPr>
              <a:t>Закраски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5D5AB25-300E-41F8-9762-04004389D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3883" y="1391810"/>
            <a:ext cx="4324517" cy="54661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6673008-81B7-4DBF-9CD1-188570C2A83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05001">
            <a:off x="2621102" y="2352333"/>
            <a:ext cx="1348527" cy="1244883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sp>
        <p:nvSpPr>
          <p:cNvPr id="5" name="Облачко с текстом: овальное 4">
            <a:extLst>
              <a:ext uri="{FF2B5EF4-FFF2-40B4-BE49-F238E27FC236}">
                <a16:creationId xmlns:a16="http://schemas.microsoft.com/office/drawing/2014/main" xmlns="" id="{37F497BF-BFB7-4990-B622-D17CDA482E80}"/>
              </a:ext>
            </a:extLst>
          </p:cNvPr>
          <p:cNvSpPr/>
          <p:nvPr/>
        </p:nvSpPr>
        <p:spPr>
          <a:xfrm>
            <a:off x="6096000" y="1143000"/>
            <a:ext cx="1656271" cy="1846928"/>
          </a:xfrm>
          <a:prstGeom prst="wedgeEllipseCallout">
            <a:avLst>
              <a:gd name="adj1" fmla="val -53553"/>
              <a:gd name="adj2" fmla="val 49169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xmlns="" val="1339331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170</Words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Словарные слова</vt:lpstr>
      <vt:lpstr>С целью изучения словарных слов с интересом, выпущена рабочая тетрадь  «Занимательный словарик»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Проведение словарных диктантов с помощью «Графика»</vt:lpstr>
      <vt:lpstr>Проведение словарных диктантов с помощью «Графика»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2022-11-17T16:39:36Z</dcterms:created>
  <dcterms:modified xsi:type="dcterms:W3CDTF">2022-11-17T17:25:05Z</dcterms:modified>
</cp:coreProperties>
</file>