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81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2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02BC5B-5B73-4AB0-9A10-45EBEFC255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05B557-07CD-41B6-A734-94120A4625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3422BE-6B70-4F8D-87A5-D58148A9A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81B73D-4C4E-4329-AAC8-E565D612A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9BA20F-27C0-4C31-A043-408919676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205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38F6A-235C-4CC3-A99E-CD74AB63A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2C5374-C988-427A-81D4-0E6ACF210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BCFF5A-469E-4632-A926-EBBE50353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53A4EB-3656-4D3C-B201-21D96A2CB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F6B0EE-400B-4346-A616-9B599A4E9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6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C15C86E-8450-4EC2-8EDE-B5A55A6199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07BDAF-0921-4041-ABFE-C96357DFD6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0016D5-A6E2-4834-BF2E-9C8E3B7A3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1A92A6-34F2-431A-B5F2-248EDCEA4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0D32DD-63D6-4293-A558-36280BAF1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4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090EC2-761A-4725-8818-4CEBE72AD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6A9299-1807-4F9B-8E22-E11F01521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6CE55D-35D8-4D90-A0FA-143ED345E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31A17A-4D8A-466D-A5E5-4B3B140DB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EDFDBB-4C7C-45DD-A4C6-9A1D9BC08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A7F2BA-945E-4302-9811-37172014F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128CA5-4338-4EBC-9733-54673D59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713A06-9E08-4636-BCEE-97729179E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0FC42-6F9F-416D-8432-776663DF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2CA55A-0763-4D34-9483-F32493DA5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174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3108FD-FA52-41B5-9802-93A8E707C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B7E4E0-BAC1-44E3-A3C1-C85154824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B2EBF0B-387D-4730-AF39-07F3DC78E8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892D067-02B6-4D33-8FF3-3BC592AEB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1EBCFA-894A-41A6-A0F5-4A8D3347C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993F04-E122-4181-A966-32DD6C22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294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8379CA-F1FB-4E7D-8F61-2BEF75EA6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5A2CED-8BB0-4A70-BB1A-6B4B720D5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A02FEA-3059-42E2-908D-3B947159E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AAC4AEE-D29B-4419-8435-15232AC63D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0068B6A-A5C5-4296-86F7-C00E186742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731C3B3-B4E3-4D69-A6DD-82281F044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B15A417-D2C7-42A1-ACCF-E88123411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434B46D-207F-47D2-92B7-0BC37C5A0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0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429E50-AB38-4237-86F9-825EB828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9622968-9EF2-4856-802A-B2075801A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34FD265-96B7-46D1-B3CF-D31B31043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5F50B09-2E1C-4EEE-9292-61A034E2A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663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D69B694-B811-4042-8B10-80A53E794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118827-EF40-4899-85DA-5E45C01E7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FA385D1-BB30-4EF2-999F-C916C9782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74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63A68-BD13-4E92-B24A-A614178BB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E077FB-2D16-4852-89D5-BE2508238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FE6B4C-EDE0-4F1A-9B1D-E6FABF880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24C2D4-52E7-448F-9544-20FDF2C3C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1F6FA4-8F9B-4150-BE34-033B9E5E7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0B880A-1C2D-4868-B277-7BD6C706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08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0CE90-0CF8-4D72-B3A2-5E0CE347C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23604C-4BC0-4FAB-ABB5-001E9E11D2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9EE425A-0E2B-4FB7-B7F6-D547982E94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B0ACDC-6330-4E9C-B338-648ECAEE3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1397CE-AF27-4EED-934C-669DC4AF6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A7768C-7AFA-4167-8465-C06AF6C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50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86CD63-3DA7-438F-9EFF-8F396536C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AFE9E6-C65B-4765-8E6A-2BFB7ADC3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0B099A-6F41-48C4-B6E8-21F7E7F5E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1C0EA-02D6-4CDF-BE6B-76B940960BD9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4A9BFB-020D-4A3F-8B2D-52DC289D1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ED4EE6-359F-4790-90C2-8EA3970939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91392-7679-4E1B-937C-5A49F6EAB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95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wgwj5to520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BFFAB6E-9B65-4C0C-B79C-0CE1040C3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72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AED610-EBA2-42EF-AC11-5EDE243ADF5E}"/>
              </a:ext>
            </a:extLst>
          </p:cNvPr>
          <p:cNvSpPr txBox="1"/>
          <p:nvPr/>
        </p:nvSpPr>
        <p:spPr>
          <a:xfrm>
            <a:off x="7568418" y="3429000"/>
            <a:ext cx="326082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lemon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42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B948CC6F-E3EC-4550-B408-9760B2B11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9" y="225083"/>
            <a:ext cx="7765367" cy="58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33AF9C-EE3A-495A-9864-B02FD6FDDDBF}"/>
              </a:ext>
            </a:extLst>
          </p:cNvPr>
          <p:cNvSpPr txBox="1"/>
          <p:nvPr/>
        </p:nvSpPr>
        <p:spPr>
          <a:xfrm>
            <a:off x="8842878" y="4273062"/>
            <a:ext cx="285206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sugar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63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08B44F59-ED18-4F42-848A-010802DDC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47" y="126609"/>
            <a:ext cx="9589412" cy="635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04F974-EAF1-490C-90DB-A4D2ACD2B706}"/>
              </a:ext>
            </a:extLst>
          </p:cNvPr>
          <p:cNvSpPr txBox="1"/>
          <p:nvPr/>
        </p:nvSpPr>
        <p:spPr>
          <a:xfrm>
            <a:off x="9467556" y="4132384"/>
            <a:ext cx="18934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24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82D5B9C5-9561-4D65-9FD4-0987D853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8" y="0"/>
            <a:ext cx="9420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2E0324-660E-4F35-A2B3-253C7F74D278}"/>
              </a:ext>
            </a:extLst>
          </p:cNvPr>
          <p:cNvSpPr txBox="1"/>
          <p:nvPr/>
        </p:nvSpPr>
        <p:spPr>
          <a:xfrm>
            <a:off x="8257735" y="4596618"/>
            <a:ext cx="35349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pepper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83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1D8857C-334C-4FD1-AB3A-7B7F2B859052}"/>
              </a:ext>
            </a:extLst>
          </p:cNvPr>
          <p:cNvSpPr/>
          <p:nvPr/>
        </p:nvSpPr>
        <p:spPr>
          <a:xfrm>
            <a:off x="1192055" y="2721114"/>
            <a:ext cx="102566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https://learningapps.org/display?v=pwgwj5to520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87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1A072DE9-CE35-42C8-B289-7DD52DBEB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3" y="805375"/>
            <a:ext cx="12110317" cy="524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377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Countable nouns</a:t>
            </a:r>
            <a:r>
              <a:rPr lang="en-US" b="1" dirty="0"/>
              <a:t/>
            </a:r>
            <a:br>
              <a:rPr lang="en-US" b="1" dirty="0"/>
            </a:br>
            <a:endParaRPr lang="ru-RU" b="1" dirty="0"/>
          </a:p>
        </p:txBody>
      </p:sp>
      <p:pic>
        <p:nvPicPr>
          <p:cNvPr id="4" name="Содержимое 3" descr="product_Dekang_e-Liquid_for_Electronic_Cigarettes_850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5560" y="1052736"/>
            <a:ext cx="1524000" cy="1539240"/>
          </a:xfrm>
        </p:spPr>
      </p:pic>
      <p:pic>
        <p:nvPicPr>
          <p:cNvPr id="1026" name="Picture 2" descr="C:\Documents and Settings\Admin\Рабочий стол\229-avat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7808" y="1844824"/>
            <a:ext cx="3096344" cy="18002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ec13e9c15d500d09284d985d38f9f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2144" y="3717033"/>
            <a:ext cx="2736304" cy="211364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91544" y="2708921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One apple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99856" y="3861049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Two apples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92144" y="5805264"/>
            <a:ext cx="2088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Three</a:t>
            </a:r>
            <a:r>
              <a:rPr lang="en-US" b="1" dirty="0"/>
              <a:t> </a:t>
            </a:r>
            <a:r>
              <a:rPr lang="en-US" sz="2400" b="1" dirty="0"/>
              <a:t>apples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Uncountable nouns</a:t>
            </a:r>
            <a:b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sol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63552" y="1268761"/>
            <a:ext cx="3994406" cy="3528392"/>
          </a:xfrm>
        </p:spPr>
      </p:pic>
      <p:pic>
        <p:nvPicPr>
          <p:cNvPr id="6146" name="Picture 2" descr="C:\Documents and Settings\Admin\Рабочий стол\104619575_4019326_orez_01_282045f7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9336" y="1268760"/>
            <a:ext cx="4091120" cy="35283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07568" y="508518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Salt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176120" y="522920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Rice</a:t>
            </a:r>
            <a:endParaRPr lang="ru-RU" sz="28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0209" y="116631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products can we count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4" name="Содержимое 3" descr="96da7eb7e1253859b9a696bab7621105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91545" y="1124744"/>
            <a:ext cx="1865181" cy="1398886"/>
          </a:xfrm>
        </p:spPr>
      </p:pic>
      <p:pic>
        <p:nvPicPr>
          <p:cNvPr id="7170" name="Picture 2" descr="C:\Documents and Settings\Admin\Рабочий стол\oran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760" y="1124744"/>
            <a:ext cx="1944216" cy="1944216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Рабочий стол\enhanced-buzz-23369-1283384714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8009" y="1124744"/>
            <a:ext cx="2496277" cy="1872208"/>
          </a:xfrm>
          <a:prstGeom prst="rect">
            <a:avLst/>
          </a:prstGeom>
          <a:noFill/>
        </p:spPr>
      </p:pic>
      <p:pic>
        <p:nvPicPr>
          <p:cNvPr id="7172" name="Picture 4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03512" y="3501008"/>
            <a:ext cx="1944216" cy="1944216"/>
          </a:xfrm>
          <a:prstGeom prst="rect">
            <a:avLst/>
          </a:prstGeom>
          <a:noFill/>
        </p:spPr>
      </p:pic>
      <p:pic>
        <p:nvPicPr>
          <p:cNvPr id="7173" name="Picture 5" descr="C:\Documents and Settings\Admin\Рабочий стол\green-beans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1744" y="3861048"/>
            <a:ext cx="2160240" cy="1620180"/>
          </a:xfrm>
          <a:prstGeom prst="rect">
            <a:avLst/>
          </a:prstGeom>
          <a:noFill/>
        </p:spPr>
      </p:pic>
      <p:pic>
        <p:nvPicPr>
          <p:cNvPr id="7174" name="Picture 6" descr="C:\Documents and Settings\Admin\Рабочий стол\mango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16964" y="1268760"/>
            <a:ext cx="1951037" cy="1584176"/>
          </a:xfrm>
          <a:prstGeom prst="rect">
            <a:avLst/>
          </a:prstGeom>
          <a:noFill/>
        </p:spPr>
      </p:pic>
      <p:pic>
        <p:nvPicPr>
          <p:cNvPr id="7175" name="Picture 7" descr="C:\Documents and Settings\Admin\Рабочий стол\100088530_zetanru_rulonyoboevfeatsexygirlswallpapers355sht_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72065" y="3861049"/>
            <a:ext cx="3400995" cy="191214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639616" y="256490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80376" y="2924944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76120" y="299695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U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256240" y="580526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U</a:t>
            </a: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23592" y="5589240"/>
            <a:ext cx="4187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U</a:t>
            </a:r>
            <a:endParaRPr lang="ru-RU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799856" y="5445224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99856" y="3140968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Many</a:t>
            </a:r>
            <a:r>
              <a:rPr lang="ru-RU" b="1" dirty="0">
                <a:solidFill>
                  <a:srgbClr val="7030A0"/>
                </a:solidFill>
              </a:rPr>
              <a:t> (много)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6971" y="1690688"/>
            <a:ext cx="11059551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с исчисляемыми существительными в вопросительных и отрицательных предложениях.</a:t>
            </a:r>
          </a:p>
          <a:p>
            <a:pPr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aren’t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apples in the fridge.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холодильнике не много яблок.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there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apples in the fridge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холодильнике много яблок?</a:t>
            </a:r>
          </a:p>
        </p:txBody>
      </p:sp>
      <p:pic>
        <p:nvPicPr>
          <p:cNvPr id="8194" name="Picture 2" descr="C:\Documents and Settings\Admin\Рабочий стол\229-avat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9" y="4632594"/>
            <a:ext cx="2952328" cy="2147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7030A0"/>
                </a:solidFill>
              </a:rPr>
              <a:t>Much</a:t>
            </a:r>
            <a:r>
              <a:rPr lang="ru-RU" b="1" dirty="0">
                <a:solidFill>
                  <a:srgbClr val="7030A0"/>
                </a:solidFill>
              </a:rPr>
              <a:t> (много)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6099" y="1690688"/>
            <a:ext cx="11929403" cy="4857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 с неисчисляемыми существительными в вопросительных и отрицательных предложениях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isn’t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much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salt in the salad.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салате не много соли.</a:t>
            </a:r>
          </a:p>
          <a:p>
            <a:pPr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there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salt in the salad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салате много соли?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Documents and Settings\Admin\Рабочий стол\sol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0137" y="3501008"/>
            <a:ext cx="3238633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FFA5C40-FB9A-419C-A59C-45136FE03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28" y="1114864"/>
            <a:ext cx="6942407" cy="462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8F9D0A-8D4A-4425-91A3-571D92403446}"/>
              </a:ext>
            </a:extLst>
          </p:cNvPr>
          <p:cNvSpPr txBox="1"/>
          <p:nvPr/>
        </p:nvSpPr>
        <p:spPr>
          <a:xfrm>
            <a:off x="7568418" y="3429000"/>
            <a:ext cx="29883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beans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94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A lot of</a:t>
            </a:r>
            <a:r>
              <a:rPr lang="ru-RU" b="1" dirty="0"/>
              <a:t> (много)</a:t>
            </a:r>
            <a:r>
              <a:rPr lang="en-US" b="1" dirty="0"/>
              <a:t/>
            </a:r>
            <a:br>
              <a:rPr lang="en-US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 в утвердительных предложениях.</a:t>
            </a:r>
          </a:p>
          <a:p>
            <a:pPr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of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sugar in the tea.</a:t>
            </a: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чае много сахара.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12290" name="Picture 2" descr="Органический нерафинированный тростниковый сахар, 907гр, TRADER JOE`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3212976"/>
            <a:ext cx="253365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6885EB-6301-44AE-9706-434557BDD1C9}"/>
              </a:ext>
            </a:extLst>
          </p:cNvPr>
          <p:cNvSpPr/>
          <p:nvPr/>
        </p:nvSpPr>
        <p:spPr>
          <a:xfrm>
            <a:off x="2634956" y="304186"/>
            <a:ext cx="69220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much or how many: в </a:t>
            </a:r>
            <a:r>
              <a:rPr lang="en-US" sz="3200" b="0" i="0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чем</a:t>
            </a:r>
            <a:r>
              <a:rPr lang="en-US" sz="3200" b="0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0" i="0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</a:t>
            </a:r>
            <a:endParaRPr lang="en-US" sz="3200" b="0" i="0" dirty="0"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1822CC7-5005-4D71-85AD-4A6263F57DCD}"/>
              </a:ext>
            </a:extLst>
          </p:cNvPr>
          <p:cNvSpPr/>
          <p:nvPr/>
        </p:nvSpPr>
        <p:spPr>
          <a:xfrm>
            <a:off x="1125415" y="1141888"/>
            <a:ext cx="94394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 две фразы, которые означают «сколько?», работают по тому же принципу, как и выбор между одиночными 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Правило простое: определите какое перед вами существительное и, если оно исчисляемое — используйте 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ru-RU" sz="2800" b="1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ru-RU" sz="2800" b="1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boxes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 ‒ Сколько коробок овощей вы продаете за день?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800" b="0" i="0" dirty="0">
              <a:solidFill>
                <a:srgbClr val="25292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же перед вами неисчисляемое существительное — вы уже знаете, что нужно использовать 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ru-RU" sz="2800" b="1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ru-RU" sz="2800" b="1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ru-RU" sz="2800" b="0" i="0" dirty="0">
                <a:solidFill>
                  <a:srgbClr val="25292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 ‒ Сколько воды ты пьешь в течение одного дня?</a:t>
            </a:r>
          </a:p>
        </p:txBody>
      </p:sp>
    </p:spTree>
    <p:extLst>
      <p:ext uri="{BB962C8B-B14F-4D97-AF65-F5344CB8AC3E}">
        <p14:creationId xmlns:p14="http://schemas.microsoft.com/office/powerpoint/2010/main" val="1666043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A1EE77-461C-443F-8C34-1F210B47B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15" y="296813"/>
            <a:ext cx="7172325" cy="60674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E7857D-8D4E-4B22-A00C-E71F368F7738}"/>
              </a:ext>
            </a:extLst>
          </p:cNvPr>
          <p:cNvSpPr txBox="1"/>
          <p:nvPr/>
        </p:nvSpPr>
        <p:spPr>
          <a:xfrm>
            <a:off x="7568418" y="3429000"/>
            <a:ext cx="35349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mango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86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ADB606A-7200-4E95-9C8A-9A8C844AD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89" y="1133427"/>
            <a:ext cx="5868059" cy="4591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D73E49-CEA3-4419-AAF6-3C0057FD06AB}"/>
              </a:ext>
            </a:extLst>
          </p:cNvPr>
          <p:cNvSpPr txBox="1"/>
          <p:nvPr/>
        </p:nvSpPr>
        <p:spPr>
          <a:xfrm>
            <a:off x="7568418" y="3429000"/>
            <a:ext cx="30556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butter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8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A8300769-7CA5-4F00-9E6F-781A1D385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" y="337624"/>
            <a:ext cx="7667453" cy="637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EE97DE-72D6-41D6-B899-A297725B4AB9}"/>
              </a:ext>
            </a:extLst>
          </p:cNvPr>
          <p:cNvSpPr txBox="1"/>
          <p:nvPr/>
        </p:nvSpPr>
        <p:spPr>
          <a:xfrm>
            <a:off x="7568418" y="3429000"/>
            <a:ext cx="40815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coconut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23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A7A3FEAD-4372-4AD2-A65C-7090272CC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3" y="1266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45397F-1FB1-42CB-80DB-ACF390858DEC}"/>
              </a:ext>
            </a:extLst>
          </p:cNvPr>
          <p:cNvSpPr txBox="1"/>
          <p:nvPr/>
        </p:nvSpPr>
        <p:spPr>
          <a:xfrm>
            <a:off x="9045525" y="5018649"/>
            <a:ext cx="25779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flour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7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78C07D25-2249-4579-AECA-54D63AD66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04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877D0C-63B9-4A1E-ADD2-D17F8A3113F8}"/>
              </a:ext>
            </a:extLst>
          </p:cNvPr>
          <p:cNvSpPr txBox="1"/>
          <p:nvPr/>
        </p:nvSpPr>
        <p:spPr>
          <a:xfrm>
            <a:off x="6414867" y="4019843"/>
            <a:ext cx="49696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pineapple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05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B11C3799-1D0D-466E-A10D-D323DCA22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603" y="0"/>
            <a:ext cx="3954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F6BF8C-6612-45F9-8EBB-9E5C3D459C34}"/>
              </a:ext>
            </a:extLst>
          </p:cNvPr>
          <p:cNvSpPr txBox="1"/>
          <p:nvPr/>
        </p:nvSpPr>
        <p:spPr>
          <a:xfrm>
            <a:off x="6260122" y="3851031"/>
            <a:ext cx="42514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olive oil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7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>
            <a:extLst>
              <a:ext uri="{FF2B5EF4-FFF2-40B4-BE49-F238E27FC236}">
                <a16:creationId xmlns:a16="http://schemas.microsoft.com/office/drawing/2014/main" id="{E0C6A9E0-D6D1-4F65-8AC0-683834833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3" y="685800"/>
            <a:ext cx="6429375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0EB51F-905A-453C-B64A-B56E30C4D265}"/>
              </a:ext>
            </a:extLst>
          </p:cNvPr>
          <p:cNvSpPr txBox="1"/>
          <p:nvPr/>
        </p:nvSpPr>
        <p:spPr>
          <a:xfrm>
            <a:off x="7568418" y="3429000"/>
            <a:ext cx="3602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tomato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06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179</Words>
  <Application>Microsoft Office PowerPoint</Application>
  <PresentationFormat>Широкоэкранный</PresentationFormat>
  <Paragraphs>50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Countable nouns </vt:lpstr>
      <vt:lpstr>Uncountable nouns </vt:lpstr>
      <vt:lpstr>What products can we count?</vt:lpstr>
      <vt:lpstr>Many (много)</vt:lpstr>
      <vt:lpstr>Much (много)</vt:lpstr>
      <vt:lpstr>A lot of (много)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Лилия</dc:creator>
  <cp:lastModifiedBy>Лилия</cp:lastModifiedBy>
  <cp:revision>14</cp:revision>
  <dcterms:created xsi:type="dcterms:W3CDTF">2020-12-03T18:30:47Z</dcterms:created>
  <dcterms:modified xsi:type="dcterms:W3CDTF">2022-11-17T17:38:30Z</dcterms:modified>
</cp:coreProperties>
</file>