
<file path=[Content_Types].xml><?xml version="1.0" encoding="utf-8"?>
<Types xmlns="http://schemas.openxmlformats.org/package/2006/content-types">
  <Default Extension="png" ContentType="image/png"/>
  <Default Extension="jpe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421" r:id="rId2"/>
    <p:sldId id="451" r:id="rId3"/>
    <p:sldId id="452" r:id="rId4"/>
    <p:sldId id="425" r:id="rId5"/>
    <p:sldId id="423" r:id="rId6"/>
    <p:sldId id="444" r:id="rId7"/>
    <p:sldId id="432" r:id="rId8"/>
    <p:sldId id="438" r:id="rId9"/>
    <p:sldId id="447" r:id="rId10"/>
    <p:sldId id="439" r:id="rId11"/>
    <p:sldId id="441" r:id="rId12"/>
    <p:sldId id="442" r:id="rId13"/>
    <p:sldId id="443" r:id="rId14"/>
    <p:sldId id="45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86386" autoAdjust="0"/>
  </p:normalViewPr>
  <p:slideViewPr>
    <p:cSldViewPr>
      <p:cViewPr varScale="1">
        <p:scale>
          <a:sx n="74" d="100"/>
          <a:sy n="74" d="100"/>
        </p:scale>
        <p:origin x="124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8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99" baseline="0" dirty="0"/>
              <a:t>Вода на земле</a:t>
            </a:r>
          </a:p>
        </c:rich>
      </c:tx>
      <c:layout>
        <c:manualLayout>
          <c:xMode val="edge"/>
          <c:yMode val="edge"/>
          <c:x val="0.30160432298903822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337387380657114E-3"/>
          <c:y val="9.7494213730673948E-2"/>
          <c:w val="0.99886639963524748"/>
          <c:h val="0.644155125369605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86">
          <a:noFill/>
        </a:ln>
      </c:spPr>
    </c:plotArea>
    <c:legend>
      <c:legendPos val="b"/>
      <c:layout>
        <c:manualLayout>
          <c:xMode val="edge"/>
          <c:yMode val="edge"/>
          <c:x val="0"/>
          <c:y val="0.81872941208971295"/>
          <c:w val="0.98242470279450367"/>
          <c:h val="0.17931689686330193"/>
        </c:manualLayout>
      </c:layout>
      <c:overlay val="0"/>
      <c:txPr>
        <a:bodyPr/>
        <a:lstStyle/>
        <a:p>
          <a:pPr>
            <a:defRPr sz="1499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99" baseline="0" dirty="0"/>
              <a:t>Вода на земле</a:t>
            </a:r>
          </a:p>
        </c:rich>
      </c:tx>
      <c:layout>
        <c:manualLayout>
          <c:xMode val="edge"/>
          <c:yMode val="edge"/>
          <c:x val="0.30160432298903822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336003647518546E-3"/>
          <c:y val="0.18155100962570378"/>
          <c:w val="0.99886639963524748"/>
          <c:h val="0.64415512536960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Вода на земле</c:v>
                </c:pt>
              </c:strCache>
            </c:strRef>
          </c:tx>
          <c:dPt>
            <c:idx val="0"/>
            <c:bubble3D val="0"/>
            <c:explosion val="13"/>
          </c:dPt>
          <c:dPt>
            <c:idx val="1"/>
            <c:bubble3D val="0"/>
            <c:spPr>
              <a:solidFill>
                <a:srgbClr val="FF66FF"/>
              </a:solidFill>
            </c:spPr>
          </c:dPt>
          <c:dLbls>
            <c:dLbl>
              <c:idx val="0"/>
              <c:layout>
                <c:manualLayout>
                  <c:x val="-4.5962987265480829E-2"/>
                  <c:y val="-0.36529065747996631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8637119900173191E-2"/>
                  <c:y val="1.0204652985805876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запасы соленой воды</c:v>
                </c:pt>
                <c:pt idx="1">
                  <c:v>запасы пресной воды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0.97</c:v>
                </c:pt>
                <c:pt idx="1">
                  <c:v>3.0000000000000006E-2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6">
          <a:noFill/>
        </a:ln>
      </c:spPr>
    </c:plotArea>
    <c:legend>
      <c:legendPos val="b"/>
      <c:layout>
        <c:manualLayout>
          <c:xMode val="edge"/>
          <c:yMode val="edge"/>
          <c:x val="1.5136637332098194E-2"/>
          <c:y val="0.8187293145733836"/>
          <c:w val="0.98242470279450367"/>
          <c:h val="0.17931689686330193"/>
        </c:manualLayout>
      </c:layout>
      <c:overlay val="0"/>
      <c:txPr>
        <a:bodyPr/>
        <a:lstStyle/>
        <a:p>
          <a:pPr>
            <a:defRPr sz="1499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99" baseline="0" dirty="0"/>
              <a:t>Распределение пресной воды</a:t>
            </a:r>
          </a:p>
        </c:rich>
      </c:tx>
      <c:layout>
        <c:manualLayout>
          <c:xMode val="edge"/>
          <c:yMode val="edge"/>
          <c:x val="0.12465192896912992"/>
          <c:y val="0"/>
        </c:manualLayout>
      </c:layout>
      <c:overlay val="0"/>
    </c:title>
    <c:autoTitleDeleted val="0"/>
    <c:view3D>
      <c:rotX val="1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134485632511907E-3"/>
          <c:y val="0.20919843708835575"/>
          <c:w val="0.99412357568800913"/>
          <c:h val="0.622724115543006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пресной воды</c:v>
                </c:pt>
              </c:strCache>
            </c:strRef>
          </c:tx>
          <c:explosion val="13"/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0.27461898106373051"/>
                  <c:y val="-0.1918120141474659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5658598230776782"/>
                  <c:y val="1.89621523640384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580225564071698E-2"/>
                  <c:y val="-2.270100346754229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2881508871598188"/>
                  <c:y val="-2.481739077108489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снега и льды</c:v>
                </c:pt>
                <c:pt idx="1">
                  <c:v>грунтовые воды</c:v>
                </c:pt>
                <c:pt idx="2">
                  <c:v>в виде влаги</c:v>
                </c:pt>
                <c:pt idx="3">
                  <c:v>поверхностные воды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0.72000000000000008</c:v>
                </c:pt>
                <c:pt idx="1">
                  <c:v>0.27</c:v>
                </c:pt>
                <c:pt idx="2" formatCode="0.0%">
                  <c:v>5.000000000000001E-3</c:v>
                </c:pt>
                <c:pt idx="3" formatCode="0.0%">
                  <c:v>5.000000000000001E-3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8">
          <a:noFill/>
        </a:ln>
      </c:spPr>
    </c:plotArea>
    <c:legend>
      <c:legendPos val="b"/>
      <c:layout>
        <c:manualLayout>
          <c:xMode val="edge"/>
          <c:yMode val="edge"/>
          <c:x val="0"/>
          <c:y val="0.82249851555440823"/>
          <c:w val="1"/>
          <c:h val="0.17623200378641193"/>
        </c:manualLayout>
      </c:layout>
      <c:overlay val="0"/>
      <c:txPr>
        <a:bodyPr/>
        <a:lstStyle/>
        <a:p>
          <a:pPr>
            <a:defRPr sz="1499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88572067044052"/>
          <c:y val="0.10983596096096096"/>
          <c:w val="0.49657931971374303"/>
          <c:h val="0.8424913663663663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8409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rgbClr val="FFFF66"/>
              </a:solidFill>
              <a:ln w="8409">
                <a:solidFill>
                  <a:schemeClr val="tx1"/>
                </a:solidFill>
                <a:prstDash val="solid"/>
              </a:ln>
            </c:spPr>
          </c:dPt>
          <c:dLbls>
            <c:dLbl>
              <c:idx val="1"/>
              <c:layout>
                <c:manualLayout>
                  <c:x val="0.20951871570420694"/>
                  <c:y val="-9.9209571003294236E-2"/>
                </c:manualLayout>
              </c:layout>
              <c:spPr/>
              <c:txPr>
                <a:bodyPr/>
                <a:lstStyle/>
                <a:p>
                  <a:pPr>
                    <a:defRPr sz="1899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зоны, где нет пресной воды</c:v>
                </c:pt>
                <c:pt idx="1">
                  <c:v>зоны с пресной водой</c:v>
                </c:pt>
              </c:strCache>
            </c:strRef>
          </c:cat>
          <c:val>
            <c:numRef>
              <c:f>Sheet1!$B$2:$C$2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spPr>
            <a:solidFill>
              <a:schemeClr val="accent2"/>
            </a:solidFill>
            <a:ln w="8409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8409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Sheet1!$B$1:$C$1</c:f>
              <c:strCache>
                <c:ptCount val="2"/>
                <c:pt idx="0">
                  <c:v>зоны, где нет пресной воды</c:v>
                </c:pt>
                <c:pt idx="1">
                  <c:v>зоны с пресной водой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30.6</c:v>
                </c:pt>
                <c:pt idx="1">
                  <c:v>38.6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</c:v>
                </c:pt>
              </c:strCache>
            </c:strRef>
          </c:tx>
          <c:spPr>
            <a:solidFill>
              <a:schemeClr val="hlink"/>
            </a:solidFill>
            <a:ln w="8409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8409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8409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Sheet1!$B$1:$C$1</c:f>
              <c:strCache>
                <c:ptCount val="2"/>
                <c:pt idx="0">
                  <c:v>зоны, где нет пресной воды</c:v>
                </c:pt>
                <c:pt idx="1">
                  <c:v>зоны с пресной водой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45.9</c:v>
                </c:pt>
                <c:pt idx="1">
                  <c:v>46.9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9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b="1" i="0" u="none" strike="noStrike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 i="0" u="none" strike="noStrike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4004102028557108"/>
          <c:y val="2.9052291540480519E-2"/>
          <c:w val="0.35625498510414927"/>
          <c:h val="0.7196745406824151"/>
        </c:manualLayout>
      </c:layout>
      <c:overlay val="0"/>
      <c:spPr>
        <a:noFill/>
        <a:ln w="2102">
          <a:noFill/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88210848643921"/>
          <c:y val="7.7475802915203854E-2"/>
          <c:w val="0.84994870953630797"/>
          <c:h val="0.4970391352376649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rgbClr val="0033CC"/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опасно ли загрязнение воды</c:v>
                </c:pt>
                <c:pt idx="1">
                  <c:v> Вы знаете водоочистные сооружения?</c:v>
                </c:pt>
                <c:pt idx="2">
                  <c:v> Знаете почему каждый должен беречь воду</c:v>
                </c:pt>
                <c:pt idx="3">
                  <c:v>Вы экономите воду?</c:v>
                </c:pt>
                <c:pt idx="4">
                  <c:v>Вы загрязняете воду?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0.95000000000000007</c:v>
                </c:pt>
                <c:pt idx="1">
                  <c:v>0.53</c:v>
                </c:pt>
                <c:pt idx="2">
                  <c:v>0.96000000000000008</c:v>
                </c:pt>
                <c:pt idx="3">
                  <c:v>0.65000000000000013</c:v>
                </c:pt>
                <c:pt idx="4">
                  <c:v>2.0000000000000004E-2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опасно ли загрязнение воды</c:v>
                </c:pt>
                <c:pt idx="1">
                  <c:v> Вы знаете водоочистные сооружения?</c:v>
                </c:pt>
                <c:pt idx="2">
                  <c:v> Знаете почему каждый должен беречь воду</c:v>
                </c:pt>
                <c:pt idx="3">
                  <c:v>Вы экономите воду?</c:v>
                </c:pt>
                <c:pt idx="4">
                  <c:v>Вы загрязняете воду?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1.0000000000000002E-2</c:v>
                </c:pt>
                <c:pt idx="1">
                  <c:v>0.47000000000000003</c:v>
                </c:pt>
                <c:pt idx="2">
                  <c:v>4.0000000000000008E-2</c:v>
                </c:pt>
                <c:pt idx="3">
                  <c:v>3.0000000000000002E-2</c:v>
                </c:pt>
                <c:pt idx="4">
                  <c:v>0.85000000000000009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знают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опасно ли загрязнение воды</c:v>
                </c:pt>
                <c:pt idx="1">
                  <c:v> Вы знаете водоочистные сооружения?</c:v>
                </c:pt>
                <c:pt idx="2">
                  <c:v> Знаете почему каждый должен беречь воду</c:v>
                </c:pt>
                <c:pt idx="3">
                  <c:v>Вы экономите воду?</c:v>
                </c:pt>
                <c:pt idx="4">
                  <c:v>Вы загрязняете воду?</c:v>
                </c:pt>
              </c:strCache>
            </c:strRef>
          </c:cat>
          <c:val>
            <c:numRef>
              <c:f>Лист1!$D$2:$D$6</c:f>
              <c:numCache>
                <c:formatCode>0%</c:formatCode>
                <c:ptCount val="5"/>
                <c:pt idx="0">
                  <c:v>4.0000000000000008E-2</c:v>
                </c:pt>
                <c:pt idx="1">
                  <c:v>0</c:v>
                </c:pt>
                <c:pt idx="2">
                  <c:v>0</c:v>
                </c:pt>
                <c:pt idx="3">
                  <c:v>0.32000000000000006</c:v>
                </c:pt>
                <c:pt idx="4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9585408"/>
        <c:axId val="259580312"/>
        <c:axId val="0"/>
      </c:bar3DChart>
      <c:catAx>
        <c:axId val="259585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 i="0" baseline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259580312"/>
        <c:crosses val="autoZero"/>
        <c:auto val="1"/>
        <c:lblAlgn val="ctr"/>
        <c:lblOffset val="100"/>
        <c:noMultiLvlLbl val="0"/>
      </c:catAx>
      <c:valAx>
        <c:axId val="259580312"/>
        <c:scaling>
          <c:orientation val="minMax"/>
          <c:max val="1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399" baseline="0">
                <a:solidFill>
                  <a:schemeClr val="tx1"/>
                </a:solidFill>
              </a:defRPr>
            </a:pPr>
            <a:endParaRPr lang="ru-RU"/>
          </a:p>
        </c:txPr>
        <c:crossAx val="259585408"/>
        <c:crosses val="autoZero"/>
        <c:crossBetween val="between"/>
        <c:majorUnit val="0.5"/>
        <c:minorUnit val="0.5"/>
      </c:valAx>
      <c:spPr>
        <a:noFill/>
        <a:ln w="25392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595" b="1" i="0" baseline="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4"/>
      </a:pPr>
      <a:endParaRPr lang="ru-RU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AFFFDF-EB58-4E02-8FE7-C0108C567EF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F677DE-7633-45BB-8F66-8CF9222253C6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2700" b="1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endParaRPr lang="ru-RU" sz="2700" b="1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endParaRPr lang="ru-RU" sz="2800" b="1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endParaRPr lang="ru-RU" sz="2000" b="1" dirty="0" smtClean="0">
            <a:solidFill>
              <a:srgbClr val="FF66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  <a:p>
          <a:r>
            <a: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растение </a:t>
          </a:r>
        </a:p>
        <a:p>
          <a:r>
            <a: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70-95%</a:t>
          </a:r>
          <a:endParaRPr lang="ru-RU" sz="2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gm:t>
    </dgm:pt>
    <dgm:pt modelId="{43F6337B-5A25-469E-A39B-566428D30816}" type="parTrans" cxnId="{288D9338-76EE-4A3E-90C4-52B9E10137CE}">
      <dgm:prSet/>
      <dgm:spPr/>
      <dgm:t>
        <a:bodyPr/>
        <a:lstStyle/>
        <a:p>
          <a:endParaRPr lang="ru-RU"/>
        </a:p>
      </dgm:t>
    </dgm:pt>
    <dgm:pt modelId="{A2CEB031-5B6E-46DD-887E-3EF498E62BDA}" type="sibTrans" cxnId="{288D9338-76EE-4A3E-90C4-52B9E10137CE}">
      <dgm:prSet/>
      <dgm:spPr/>
      <dgm:t>
        <a:bodyPr/>
        <a:lstStyle/>
        <a:p>
          <a:endParaRPr lang="ru-RU"/>
        </a:p>
      </dgm:t>
    </dgm:pt>
    <dgm:pt modelId="{C96EDD7B-7810-4B28-9243-8806A672BC5D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человек </a:t>
          </a:r>
        </a:p>
        <a:p>
          <a:r>
            <a: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60-85%</a:t>
          </a:r>
          <a:endParaRPr lang="ru-RU" sz="2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gm:t>
    </dgm:pt>
    <dgm:pt modelId="{8E0533EE-C146-48B0-988B-8A77DBBB1AFE}" type="sibTrans" cxnId="{50637AD3-62BD-459E-A9C5-CBD0A99CF478}">
      <dgm:prSet/>
      <dgm:spPr/>
      <dgm:t>
        <a:bodyPr/>
        <a:lstStyle/>
        <a:p>
          <a:endParaRPr lang="ru-RU"/>
        </a:p>
      </dgm:t>
    </dgm:pt>
    <dgm:pt modelId="{F1FB6A8D-3A59-4270-927E-C22E16E9842D}" type="parTrans" cxnId="{50637AD3-62BD-459E-A9C5-CBD0A99CF478}">
      <dgm:prSet/>
      <dgm:spPr/>
      <dgm:t>
        <a:bodyPr/>
        <a:lstStyle/>
        <a:p>
          <a:endParaRPr lang="ru-RU"/>
        </a:p>
      </dgm:t>
    </dgm:pt>
    <dgm:pt modelId="{8B27623B-5FC4-49D0-8FCB-5300D1891EA8}">
      <dgm:prSet phldrT="[Текст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BF7E58-1795-4009-905A-F7FDD3651289}" type="sibTrans" cxnId="{2DC9ACFB-58CE-4CB7-B7C3-44C0DF7BE285}">
      <dgm:prSet/>
      <dgm:spPr/>
      <dgm:t>
        <a:bodyPr/>
        <a:lstStyle/>
        <a:p>
          <a:endParaRPr lang="ru-RU"/>
        </a:p>
      </dgm:t>
    </dgm:pt>
    <dgm:pt modelId="{C95BF200-3D43-40A6-B1E9-2957F586793F}" type="parTrans" cxnId="{2DC9ACFB-58CE-4CB7-B7C3-44C0DF7BE285}">
      <dgm:prSet/>
      <dgm:spPr/>
      <dgm:t>
        <a:bodyPr/>
        <a:lstStyle/>
        <a:p>
          <a:endParaRPr lang="ru-RU"/>
        </a:p>
      </dgm:t>
    </dgm:pt>
    <dgm:pt modelId="{35B606D4-25CA-425A-8B20-5CE165F8EFBA}">
      <dgm:prSet phldrT="[Текст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sz="2000" b="1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endParaRPr lang="ru-RU" sz="2000" b="1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endParaRPr lang="ru-RU" sz="2000" b="1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gm:t>
    </dgm:pt>
    <dgm:pt modelId="{83C25411-643A-42D2-865E-D40D46F0C817}" type="sibTrans" cxnId="{FDD2917B-914E-4269-9FFC-2D841E016E77}">
      <dgm:prSet/>
      <dgm:spPr/>
      <dgm:t>
        <a:bodyPr/>
        <a:lstStyle/>
        <a:p>
          <a:endParaRPr lang="ru-RU"/>
        </a:p>
      </dgm:t>
    </dgm:pt>
    <dgm:pt modelId="{8AFD92AC-30C3-458B-BD47-A4B8D2654751}" type="parTrans" cxnId="{FDD2917B-914E-4269-9FFC-2D841E016E77}">
      <dgm:prSet/>
      <dgm:spPr/>
      <dgm:t>
        <a:bodyPr/>
        <a:lstStyle/>
        <a:p>
          <a:endParaRPr lang="ru-RU"/>
        </a:p>
      </dgm:t>
    </dgm:pt>
    <dgm:pt modelId="{DB86D84A-36B4-4CDC-92DB-EC2FE3B0617D}" type="pres">
      <dgm:prSet presAssocID="{F9AFFFDF-EB58-4E02-8FE7-C0108C567EF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8E8AD5-A182-464A-B645-69B30468D792}" type="pres">
      <dgm:prSet presAssocID="{8B27623B-5FC4-49D0-8FCB-5300D1891EA8}" presName="centerShape" presStyleLbl="node0" presStyleIdx="0" presStyleCnt="1" custScaleX="151444" custScaleY="144040" custLinFactNeighborX="428" custLinFactNeighborY="-1258"/>
      <dgm:spPr/>
      <dgm:t>
        <a:bodyPr/>
        <a:lstStyle/>
        <a:p>
          <a:endParaRPr lang="ru-RU"/>
        </a:p>
      </dgm:t>
    </dgm:pt>
    <dgm:pt modelId="{806E8D8B-4E2D-4805-85E0-21164696E940}" type="pres">
      <dgm:prSet presAssocID="{43F6337B-5A25-469E-A39B-566428D30816}" presName="parTrans" presStyleLbl="bgSibTrans2D1" presStyleIdx="0" presStyleCnt="3" custScaleX="161114" custLinFactNeighborX="8500" custLinFactNeighborY="23965"/>
      <dgm:spPr/>
      <dgm:t>
        <a:bodyPr/>
        <a:lstStyle/>
        <a:p>
          <a:endParaRPr lang="ru-RU"/>
        </a:p>
      </dgm:t>
    </dgm:pt>
    <dgm:pt modelId="{BF320549-6BAD-481E-B0CF-0EBAF55039E4}" type="pres">
      <dgm:prSet presAssocID="{50F677DE-7633-45BB-8F66-8CF9222253C6}" presName="node" presStyleLbl="node1" presStyleIdx="0" presStyleCnt="3" custScaleX="95340" custScaleY="149973" custRadScaleRad="100802" custRadScaleInc="-16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38279C-3666-42A3-908E-6F67A61EE5CB}" type="pres">
      <dgm:prSet presAssocID="{8AFD92AC-30C3-458B-BD47-A4B8D2654751}" presName="parTrans" presStyleLbl="bgSibTrans2D1" presStyleIdx="1" presStyleCnt="3" custScaleX="177452" custLinFactNeighborX="-448" custLinFactNeighborY="22895"/>
      <dgm:spPr/>
      <dgm:t>
        <a:bodyPr/>
        <a:lstStyle/>
        <a:p>
          <a:endParaRPr lang="ru-RU"/>
        </a:p>
      </dgm:t>
    </dgm:pt>
    <dgm:pt modelId="{15B69469-F658-430A-A7E6-96099A29D434}" type="pres">
      <dgm:prSet presAssocID="{35B606D4-25CA-425A-8B20-5CE165F8EFBA}" presName="node" presStyleLbl="node1" presStyleIdx="1" presStyleCnt="3" custScaleX="106832" custScaleY="119654" custRadScaleRad="94199" custRadScaleInc="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06C77-43C6-4EBE-8AA4-99D85B516E83}" type="pres">
      <dgm:prSet presAssocID="{F1FB6A8D-3A59-4270-927E-C22E16E9842D}" presName="parTrans" presStyleLbl="bgSibTrans2D1" presStyleIdx="2" presStyleCnt="3" custScaleX="211998" custLinFactNeighborX="610" custLinFactNeighborY="-1452"/>
      <dgm:spPr/>
      <dgm:t>
        <a:bodyPr/>
        <a:lstStyle/>
        <a:p>
          <a:endParaRPr lang="ru-RU"/>
        </a:p>
      </dgm:t>
    </dgm:pt>
    <dgm:pt modelId="{5641DBB0-116D-4642-8B10-3585FC1FDAA6}" type="pres">
      <dgm:prSet presAssocID="{C96EDD7B-7810-4B28-9243-8806A672BC5D}" presName="node" presStyleLbl="node1" presStyleIdx="2" presStyleCnt="3" custScaleX="89439" custScaleY="146633" custRadScaleRad="105110" custRadScaleInc="17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43DBD4-09D8-4399-AFA9-D55B8EB24CE0}" type="presOf" srcId="{8B27623B-5FC4-49D0-8FCB-5300D1891EA8}" destId="{598E8AD5-A182-464A-B645-69B30468D792}" srcOrd="0" destOrd="0" presId="urn:microsoft.com/office/officeart/2005/8/layout/radial4"/>
    <dgm:cxn modelId="{9AD6906E-1E3C-4E3A-96B4-CCC702543D3C}" type="presOf" srcId="{35B606D4-25CA-425A-8B20-5CE165F8EFBA}" destId="{15B69469-F658-430A-A7E6-96099A29D434}" srcOrd="0" destOrd="0" presId="urn:microsoft.com/office/officeart/2005/8/layout/radial4"/>
    <dgm:cxn modelId="{288D9338-76EE-4A3E-90C4-52B9E10137CE}" srcId="{8B27623B-5FC4-49D0-8FCB-5300D1891EA8}" destId="{50F677DE-7633-45BB-8F66-8CF9222253C6}" srcOrd="0" destOrd="0" parTransId="{43F6337B-5A25-469E-A39B-566428D30816}" sibTransId="{A2CEB031-5B6E-46DD-887E-3EF498E62BDA}"/>
    <dgm:cxn modelId="{2DC9ACFB-58CE-4CB7-B7C3-44C0DF7BE285}" srcId="{F9AFFFDF-EB58-4E02-8FE7-C0108C567EFD}" destId="{8B27623B-5FC4-49D0-8FCB-5300D1891EA8}" srcOrd="0" destOrd="0" parTransId="{C95BF200-3D43-40A6-B1E9-2957F586793F}" sibTransId="{88BF7E58-1795-4009-905A-F7FDD3651289}"/>
    <dgm:cxn modelId="{F9B3C027-4D0B-450E-8760-9EE362CD3879}" type="presOf" srcId="{8AFD92AC-30C3-458B-BD47-A4B8D2654751}" destId="{8E38279C-3666-42A3-908E-6F67A61EE5CB}" srcOrd="0" destOrd="0" presId="urn:microsoft.com/office/officeart/2005/8/layout/radial4"/>
    <dgm:cxn modelId="{35F102D6-2D93-47EB-9A0C-43027ECA7C31}" type="presOf" srcId="{50F677DE-7633-45BB-8F66-8CF9222253C6}" destId="{BF320549-6BAD-481E-B0CF-0EBAF55039E4}" srcOrd="0" destOrd="0" presId="urn:microsoft.com/office/officeart/2005/8/layout/radial4"/>
    <dgm:cxn modelId="{B308BD4D-C26E-478E-8A62-A7D52B966C1F}" type="presOf" srcId="{F9AFFFDF-EB58-4E02-8FE7-C0108C567EFD}" destId="{DB86D84A-36B4-4CDC-92DB-EC2FE3B0617D}" srcOrd="0" destOrd="0" presId="urn:microsoft.com/office/officeart/2005/8/layout/radial4"/>
    <dgm:cxn modelId="{E98BCB0E-F73E-4A15-93D0-1C1116AC3D5A}" type="presOf" srcId="{C96EDD7B-7810-4B28-9243-8806A672BC5D}" destId="{5641DBB0-116D-4642-8B10-3585FC1FDAA6}" srcOrd="0" destOrd="0" presId="urn:microsoft.com/office/officeart/2005/8/layout/radial4"/>
    <dgm:cxn modelId="{7386FC88-211A-4EA3-927E-5AC1EA6E8446}" type="presOf" srcId="{F1FB6A8D-3A59-4270-927E-C22E16E9842D}" destId="{94F06C77-43C6-4EBE-8AA4-99D85B516E83}" srcOrd="0" destOrd="0" presId="urn:microsoft.com/office/officeart/2005/8/layout/radial4"/>
    <dgm:cxn modelId="{50637AD3-62BD-459E-A9C5-CBD0A99CF478}" srcId="{8B27623B-5FC4-49D0-8FCB-5300D1891EA8}" destId="{C96EDD7B-7810-4B28-9243-8806A672BC5D}" srcOrd="2" destOrd="0" parTransId="{F1FB6A8D-3A59-4270-927E-C22E16E9842D}" sibTransId="{8E0533EE-C146-48B0-988B-8A77DBBB1AFE}"/>
    <dgm:cxn modelId="{FDD2917B-914E-4269-9FFC-2D841E016E77}" srcId="{8B27623B-5FC4-49D0-8FCB-5300D1891EA8}" destId="{35B606D4-25CA-425A-8B20-5CE165F8EFBA}" srcOrd="1" destOrd="0" parTransId="{8AFD92AC-30C3-458B-BD47-A4B8D2654751}" sibTransId="{83C25411-643A-42D2-865E-D40D46F0C817}"/>
    <dgm:cxn modelId="{3DD22BE9-D711-4A62-B760-693D07126719}" type="presOf" srcId="{43F6337B-5A25-469E-A39B-566428D30816}" destId="{806E8D8B-4E2D-4805-85E0-21164696E940}" srcOrd="0" destOrd="0" presId="urn:microsoft.com/office/officeart/2005/8/layout/radial4"/>
    <dgm:cxn modelId="{64ED8F82-2727-4571-8676-15E387A5E34E}" type="presParOf" srcId="{DB86D84A-36B4-4CDC-92DB-EC2FE3B0617D}" destId="{598E8AD5-A182-464A-B645-69B30468D792}" srcOrd="0" destOrd="0" presId="urn:microsoft.com/office/officeart/2005/8/layout/radial4"/>
    <dgm:cxn modelId="{0A134C16-076D-4EBB-8DFA-BBD6737251E9}" type="presParOf" srcId="{DB86D84A-36B4-4CDC-92DB-EC2FE3B0617D}" destId="{806E8D8B-4E2D-4805-85E0-21164696E940}" srcOrd="1" destOrd="0" presId="urn:microsoft.com/office/officeart/2005/8/layout/radial4"/>
    <dgm:cxn modelId="{CB90D24F-1F0C-4E46-AB69-A4B53FE965DB}" type="presParOf" srcId="{DB86D84A-36B4-4CDC-92DB-EC2FE3B0617D}" destId="{BF320549-6BAD-481E-B0CF-0EBAF55039E4}" srcOrd="2" destOrd="0" presId="urn:microsoft.com/office/officeart/2005/8/layout/radial4"/>
    <dgm:cxn modelId="{F5A7125D-28A8-4DBE-B5B7-23169AE81DA3}" type="presParOf" srcId="{DB86D84A-36B4-4CDC-92DB-EC2FE3B0617D}" destId="{8E38279C-3666-42A3-908E-6F67A61EE5CB}" srcOrd="3" destOrd="0" presId="urn:microsoft.com/office/officeart/2005/8/layout/radial4"/>
    <dgm:cxn modelId="{C89C94F3-8BE3-4C9C-BAA3-64E62FC41BE8}" type="presParOf" srcId="{DB86D84A-36B4-4CDC-92DB-EC2FE3B0617D}" destId="{15B69469-F658-430A-A7E6-96099A29D434}" srcOrd="4" destOrd="0" presId="urn:microsoft.com/office/officeart/2005/8/layout/radial4"/>
    <dgm:cxn modelId="{33D10C1E-C6A9-4D97-BBD0-42EBD8C8BC6F}" type="presParOf" srcId="{DB86D84A-36B4-4CDC-92DB-EC2FE3B0617D}" destId="{94F06C77-43C6-4EBE-8AA4-99D85B516E83}" srcOrd="5" destOrd="0" presId="urn:microsoft.com/office/officeart/2005/8/layout/radial4"/>
    <dgm:cxn modelId="{15799FC0-E791-40A6-8D4D-295CA8A7169D}" type="presParOf" srcId="{DB86D84A-36B4-4CDC-92DB-EC2FE3B0617D}" destId="{5641DBB0-116D-4642-8B10-3585FC1FDAA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8956E2-7D3C-4394-A8A7-146ECBB5E35E}" type="doc">
      <dgm:prSet loTypeId="urn:microsoft.com/office/officeart/2005/8/layout/radial5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58C2832-165E-4160-9461-A36D810BB6C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ahoma" pitchFamily="34" charset="0"/>
            </a:rPr>
            <a:t>Правила бережного отношения к воде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ahoma" pitchFamily="34" charset="0"/>
          </a:endParaRPr>
        </a:p>
      </dgm:t>
    </dgm:pt>
    <dgm:pt modelId="{B575B2B1-46C0-47BF-90BC-477B5E85F927}" type="parTrans" cxnId="{C981C8B1-4C8F-4B07-A025-CBE2A1C0C405}">
      <dgm:prSet/>
      <dgm:spPr/>
      <dgm:t>
        <a:bodyPr/>
        <a:lstStyle/>
        <a:p>
          <a:endParaRPr lang="ru-RU"/>
        </a:p>
      </dgm:t>
    </dgm:pt>
    <dgm:pt modelId="{9C40C2D3-567C-4CA5-8043-0966637D025E}" type="sibTrans" cxnId="{C981C8B1-4C8F-4B07-A025-CBE2A1C0C405}">
      <dgm:prSet/>
      <dgm:spPr/>
      <dgm:t>
        <a:bodyPr/>
        <a:lstStyle/>
        <a:p>
          <a:endParaRPr lang="ru-RU"/>
        </a:p>
      </dgm:t>
    </dgm:pt>
    <dgm:pt modelId="{A75D7D64-EF40-47A4-B0BA-4F94725CD7B6}">
      <dgm:prSet phldrT="[Текст]" custT="1"/>
      <dgm:spPr/>
      <dgm:t>
        <a:bodyPr/>
        <a:lstStyle/>
        <a:p>
          <a:r>
            <a:rPr lang="ru-RU" sz="1800" b="1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Обращай внимание, не течет ли зря вода из водопроводного крана дома, в школе. </a:t>
          </a:r>
          <a:endParaRPr lang="ru-RU" sz="1800" b="1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74CCF0-18DA-4F74-A9E3-B4791BDFAD4B}" type="parTrans" cxnId="{C5CAA04C-4E17-424C-9C8A-C99530559A44}">
      <dgm:prSet/>
      <dgm:spPr/>
      <dgm:t>
        <a:bodyPr/>
        <a:lstStyle/>
        <a:p>
          <a:endParaRPr lang="ru-RU"/>
        </a:p>
      </dgm:t>
    </dgm:pt>
    <dgm:pt modelId="{3ED0F15B-BF92-4900-B7E6-53B395A174F4}" type="sibTrans" cxnId="{C5CAA04C-4E17-424C-9C8A-C99530559A44}">
      <dgm:prSet/>
      <dgm:spPr/>
      <dgm:t>
        <a:bodyPr/>
        <a:lstStyle/>
        <a:p>
          <a:endParaRPr lang="ru-RU"/>
        </a:p>
      </dgm:t>
    </dgm:pt>
    <dgm:pt modelId="{3BAB8D1B-E47D-486E-A7F2-5ED38DBB31ED}">
      <dgm:prSet phldrT="[Текст]" custT="1"/>
      <dgm:spPr/>
      <dgm:t>
        <a:bodyPr/>
        <a:lstStyle/>
        <a:p>
          <a:r>
            <a:rPr lang="ru-RU" sz="1100" dirty="0" smtClean="0">
              <a:solidFill>
                <a:schemeClr val="bg1"/>
              </a:solidFill>
            </a:rPr>
            <a:t> </a:t>
          </a:r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Прикрой немного кран, когда умываешься или моешь руки. 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7B123E-03C9-4DC2-8069-A88F3FCEE91B}" type="parTrans" cxnId="{570B520D-A21C-4C3B-8C71-DDCAD7174167}">
      <dgm:prSet/>
      <dgm:spPr/>
      <dgm:t>
        <a:bodyPr/>
        <a:lstStyle/>
        <a:p>
          <a:endParaRPr lang="ru-RU"/>
        </a:p>
      </dgm:t>
    </dgm:pt>
    <dgm:pt modelId="{475568C3-F86F-4C6F-B9F7-AA82EB1F06F3}" type="sibTrans" cxnId="{570B520D-A21C-4C3B-8C71-DDCAD7174167}">
      <dgm:prSet/>
      <dgm:spPr/>
      <dgm:t>
        <a:bodyPr/>
        <a:lstStyle/>
        <a:p>
          <a:endParaRPr lang="ru-RU"/>
        </a:p>
      </dgm:t>
    </dgm:pt>
    <dgm:pt modelId="{849F85B9-B98F-4C42-A63D-2872BF522B2D}">
      <dgm:prSet phldrT="[Текст]" custT="1"/>
      <dgm:spPr/>
      <dgm:t>
        <a:bodyPr/>
        <a:lstStyle/>
        <a:p>
          <a:r>
            <a:rPr lang="ru-RU" sz="1100" dirty="0" smtClean="0">
              <a:solidFill>
                <a:schemeClr val="bg1"/>
              </a:solidFill>
            </a:rPr>
            <a:t> </a:t>
          </a:r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мусори на берегах рек, не мой в них машины.</a:t>
          </a:r>
          <a:endParaRPr lang="ru-RU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22F5AE-3253-4F17-969E-BD4EBE2F343E}" type="parTrans" cxnId="{5C2C2062-28AA-4995-8162-B0372AB477F7}">
      <dgm:prSet/>
      <dgm:spPr/>
      <dgm:t>
        <a:bodyPr/>
        <a:lstStyle/>
        <a:p>
          <a:endParaRPr lang="ru-RU"/>
        </a:p>
      </dgm:t>
    </dgm:pt>
    <dgm:pt modelId="{72113625-B31E-4E4C-9B50-222CF156C0B0}" type="sibTrans" cxnId="{5C2C2062-28AA-4995-8162-B0372AB477F7}">
      <dgm:prSet/>
      <dgm:spPr/>
      <dgm:t>
        <a:bodyPr/>
        <a:lstStyle/>
        <a:p>
          <a:endParaRPr lang="ru-RU"/>
        </a:p>
      </dgm:t>
    </dgm:pt>
    <dgm:pt modelId="{93BCEF34-E266-4F98-85FD-B26A37EF4E6F}">
      <dgm:prSet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Используй для чистки зубов стаканчик. Это очень удобно. И сколько воды ты экономишь!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D08D61-8C92-47AF-B76C-443A25DAC023}" type="parTrans" cxnId="{6A01BFEB-27D2-4083-AA2E-BDF8939F28BA}">
      <dgm:prSet/>
      <dgm:spPr/>
      <dgm:t>
        <a:bodyPr/>
        <a:lstStyle/>
        <a:p>
          <a:endParaRPr lang="ru-RU"/>
        </a:p>
      </dgm:t>
    </dgm:pt>
    <dgm:pt modelId="{E70F7661-0C14-43EB-AA77-01D34C75535E}" type="sibTrans" cxnId="{6A01BFEB-27D2-4083-AA2E-BDF8939F28BA}">
      <dgm:prSet/>
      <dgm:spPr/>
      <dgm:t>
        <a:bodyPr/>
        <a:lstStyle/>
        <a:p>
          <a:endParaRPr lang="ru-RU"/>
        </a:p>
      </dgm:t>
    </dgm:pt>
    <dgm:pt modelId="{4FCA8DAD-A29E-4635-B9A0-E43AD7110FEB}">
      <dgm:prSet custT="1"/>
      <dgm:spPr/>
      <dgm:t>
        <a:bodyPr/>
        <a:lstStyle/>
        <a:p>
          <a:r>
            <a:rPr lang="ru-RU" sz="1100" dirty="0" smtClean="0">
              <a:solidFill>
                <a:schemeClr val="bg1"/>
              </a:solidFill>
            </a:rPr>
            <a:t> </a:t>
          </a:r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Охлаждай продукты в холодильнике, а не под проточной водой!.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35F03F-0790-4AF5-B79B-B583BE2ECE3B}" type="parTrans" cxnId="{6062A319-E5F0-498D-885F-40E5E890075C}">
      <dgm:prSet/>
      <dgm:spPr/>
      <dgm:t>
        <a:bodyPr/>
        <a:lstStyle/>
        <a:p>
          <a:endParaRPr lang="ru-RU"/>
        </a:p>
      </dgm:t>
    </dgm:pt>
    <dgm:pt modelId="{41120000-42D7-4B23-BC6B-7CA60B9BD679}" type="sibTrans" cxnId="{6062A319-E5F0-498D-885F-40E5E890075C}">
      <dgm:prSet/>
      <dgm:spPr/>
      <dgm:t>
        <a:bodyPr/>
        <a:lstStyle/>
        <a:p>
          <a:endParaRPr lang="ru-RU"/>
        </a:p>
      </dgm:t>
    </dgm:pt>
    <dgm:pt modelId="{EB065105-168F-480F-84D9-DA9664D6562C}">
      <dgm:prSet custT="1"/>
      <dgm:spPr/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Если вода течет из-за неисправного крана или колонки, надо сразу же сообщить взрослым.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FFFFA3-1B5D-4810-9EBE-1DD43EB8BE4D}" type="parTrans" cxnId="{C4D653C8-912B-4DFD-8575-7C956A267686}">
      <dgm:prSet/>
      <dgm:spPr/>
      <dgm:t>
        <a:bodyPr/>
        <a:lstStyle/>
        <a:p>
          <a:endParaRPr lang="ru-RU"/>
        </a:p>
      </dgm:t>
    </dgm:pt>
    <dgm:pt modelId="{BB8C86D2-776E-478F-9E2F-4055A28B43B6}" type="sibTrans" cxnId="{C4D653C8-912B-4DFD-8575-7C956A267686}">
      <dgm:prSet/>
      <dgm:spPr/>
      <dgm:t>
        <a:bodyPr/>
        <a:lstStyle/>
        <a:p>
          <a:endParaRPr lang="ru-RU"/>
        </a:p>
      </dgm:t>
    </dgm:pt>
    <dgm:pt modelId="{989E7DFC-16C9-403F-9B02-CD980128068A}" type="pres">
      <dgm:prSet presAssocID="{EC8956E2-7D3C-4394-A8A7-146ECBB5E35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84221B-812C-4D59-90BE-FE7734D9CA81}" type="pres">
      <dgm:prSet presAssocID="{B58C2832-165E-4160-9461-A36D810BB6CC}" presName="centerShape" presStyleLbl="node0" presStyleIdx="0" presStyleCnt="1" custScaleX="177349" custScaleY="145287" custLinFactNeighborX="180" custLinFactNeighborY="7306"/>
      <dgm:spPr/>
      <dgm:t>
        <a:bodyPr/>
        <a:lstStyle/>
        <a:p>
          <a:endParaRPr lang="ru-RU"/>
        </a:p>
      </dgm:t>
    </dgm:pt>
    <dgm:pt modelId="{31DD1BE8-4A53-4771-BCC8-14AD68FB0C97}" type="pres">
      <dgm:prSet presAssocID="{AC74CCF0-18DA-4F74-A9E3-B4791BDFAD4B}" presName="parTrans" presStyleLbl="sibTrans2D1" presStyleIdx="0" presStyleCnt="6" custScaleX="190561" custLinFactNeighborX="-9642" custLinFactNeighborY="-7102"/>
      <dgm:spPr/>
      <dgm:t>
        <a:bodyPr/>
        <a:lstStyle/>
        <a:p>
          <a:endParaRPr lang="ru-RU"/>
        </a:p>
      </dgm:t>
    </dgm:pt>
    <dgm:pt modelId="{4E61CDE4-DE70-4A96-BE57-918B05D8CD27}" type="pres">
      <dgm:prSet presAssocID="{AC74CCF0-18DA-4F74-A9E3-B4791BDFAD4B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BADC6C4F-D7AB-4742-A9FD-F01E5EF3CB46}" type="pres">
      <dgm:prSet presAssocID="{A75D7D64-EF40-47A4-B0BA-4F94725CD7B6}" presName="node" presStyleLbl="node1" presStyleIdx="0" presStyleCnt="6" custScaleX="193380" custScaleY="104763" custRadScaleRad="100744" custRadScaleInc="-6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21A56-C9A4-412A-8ECC-98ACC337651A}" type="pres">
      <dgm:prSet presAssocID="{447B123E-03C9-4DC2-8069-A88F3FCEE91B}" presName="parTrans" presStyleLbl="sibTrans2D1" presStyleIdx="1" presStyleCnt="6" custScaleX="209204" custLinFactNeighborX="-32178" custLinFactNeighborY="-3107"/>
      <dgm:spPr/>
      <dgm:t>
        <a:bodyPr/>
        <a:lstStyle/>
        <a:p>
          <a:endParaRPr lang="ru-RU"/>
        </a:p>
      </dgm:t>
    </dgm:pt>
    <dgm:pt modelId="{43E3D66B-320D-43F4-B96E-19F6BE0AB332}" type="pres">
      <dgm:prSet presAssocID="{447B123E-03C9-4DC2-8069-A88F3FCEE91B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F6E496F1-EF04-4A90-BF6B-562606E0C6BC}" type="pres">
      <dgm:prSet presAssocID="{3BAB8D1B-E47D-486E-A7F2-5ED38DBB31ED}" presName="node" presStyleLbl="node1" presStyleIdx="1" presStyleCnt="6" custScaleX="146618" custScaleY="113072" custRadScaleRad="123770" custRadScaleInc="57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294A63-A888-4F08-A7FF-8A2586D3C5AD}" type="pres">
      <dgm:prSet presAssocID="{AED08D61-8C92-47AF-B76C-443A25DAC023}" presName="parTrans" presStyleLbl="sibTrans2D1" presStyleIdx="2" presStyleCnt="6"/>
      <dgm:spPr/>
      <dgm:t>
        <a:bodyPr/>
        <a:lstStyle/>
        <a:p>
          <a:endParaRPr lang="ru-RU"/>
        </a:p>
      </dgm:t>
    </dgm:pt>
    <dgm:pt modelId="{08E38745-EDED-4537-9D4F-A82BF422A0F2}" type="pres">
      <dgm:prSet presAssocID="{AED08D61-8C92-47AF-B76C-443A25DAC023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0DD28364-56CE-4CDB-9F4D-E5CCEFFAA77A}" type="pres">
      <dgm:prSet presAssocID="{93BCEF34-E266-4F98-85FD-B26A37EF4E6F}" presName="node" presStyleLbl="node1" presStyleIdx="2" presStyleCnt="6" custScaleX="167831" custScaleY="115389" custRadScaleRad="139777" custRadScaleInc="10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79329-02C0-4FD4-8291-818729C3192F}" type="pres">
      <dgm:prSet presAssocID="{4935F03F-0790-4AF5-B79B-B583BE2ECE3B}" presName="parTrans" presStyleLbl="sibTrans2D1" presStyleIdx="3" presStyleCnt="6"/>
      <dgm:spPr/>
      <dgm:t>
        <a:bodyPr/>
        <a:lstStyle/>
        <a:p>
          <a:endParaRPr lang="ru-RU"/>
        </a:p>
      </dgm:t>
    </dgm:pt>
    <dgm:pt modelId="{15D1F9E3-B40A-463E-A9B0-C9A6D6AEF7EE}" type="pres">
      <dgm:prSet presAssocID="{4935F03F-0790-4AF5-B79B-B583BE2ECE3B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AC0B9E3C-6151-486B-B4B8-B3151461394E}" type="pres">
      <dgm:prSet presAssocID="{4FCA8DAD-A29E-4635-B9A0-E43AD7110FEB}" presName="node" presStyleLbl="node1" presStyleIdx="3" presStyleCnt="6" custScaleX="154660" custScaleY="85283" custRadScaleRad="105411" custRadScaleInc="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339D06-675C-4910-8447-A6AB26A6AC28}" type="pres">
      <dgm:prSet presAssocID="{67FFFFA3-1B5D-4810-9EBE-1DD43EB8BE4D}" presName="parTrans" presStyleLbl="sibTrans2D1" presStyleIdx="4" presStyleCnt="6"/>
      <dgm:spPr/>
      <dgm:t>
        <a:bodyPr/>
        <a:lstStyle/>
        <a:p>
          <a:endParaRPr lang="ru-RU"/>
        </a:p>
      </dgm:t>
    </dgm:pt>
    <dgm:pt modelId="{9BCCF2D6-DB22-4417-87E6-CA71ECC19E15}" type="pres">
      <dgm:prSet presAssocID="{67FFFFA3-1B5D-4810-9EBE-1DD43EB8BE4D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03CF99D1-5CE8-45D4-96B2-11FC32658E56}" type="pres">
      <dgm:prSet presAssocID="{EB065105-168F-480F-84D9-DA9664D6562C}" presName="node" presStyleLbl="node1" presStyleIdx="4" presStyleCnt="6" custScaleX="161715" custScaleY="111402" custRadScaleRad="142142" custRadScaleInc="-14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F7D850-4D0A-4F87-BDDA-3B61137DE2B7}" type="pres">
      <dgm:prSet presAssocID="{A622F5AE-3253-4F17-969E-BD4EBE2F343E}" presName="parTrans" presStyleLbl="sibTrans2D1" presStyleIdx="5" presStyleCnt="6" custScaleX="194846"/>
      <dgm:spPr/>
      <dgm:t>
        <a:bodyPr/>
        <a:lstStyle/>
        <a:p>
          <a:endParaRPr lang="ru-RU"/>
        </a:p>
      </dgm:t>
    </dgm:pt>
    <dgm:pt modelId="{7297BC1D-6E5C-4E9E-8F8D-DFE3944E28A6}" type="pres">
      <dgm:prSet presAssocID="{A622F5AE-3253-4F17-969E-BD4EBE2F343E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BCB1CAEE-D0E1-455D-96E8-5F83BA1B66B4}" type="pres">
      <dgm:prSet presAssocID="{849F85B9-B98F-4C42-A63D-2872BF522B2D}" presName="node" presStyleLbl="node1" presStyleIdx="5" presStyleCnt="6" custScaleX="156047" custScaleY="115784" custRadScaleRad="121509" custRadScaleInc="-57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5383B9-2F74-421B-8E75-183076865CE1}" type="presOf" srcId="{AED08D61-8C92-47AF-B76C-443A25DAC023}" destId="{3A294A63-A888-4F08-A7FF-8A2586D3C5AD}" srcOrd="0" destOrd="0" presId="urn:microsoft.com/office/officeart/2005/8/layout/radial5"/>
    <dgm:cxn modelId="{9FBC2AED-D124-48B5-A6DB-086C5F338D10}" type="presOf" srcId="{B58C2832-165E-4160-9461-A36D810BB6CC}" destId="{3284221B-812C-4D59-90BE-FE7734D9CA81}" srcOrd="0" destOrd="0" presId="urn:microsoft.com/office/officeart/2005/8/layout/radial5"/>
    <dgm:cxn modelId="{E2750C7C-3E70-4E6F-AEFD-E239CDA695FE}" type="presOf" srcId="{93BCEF34-E266-4F98-85FD-B26A37EF4E6F}" destId="{0DD28364-56CE-4CDB-9F4D-E5CCEFFAA77A}" srcOrd="0" destOrd="0" presId="urn:microsoft.com/office/officeart/2005/8/layout/radial5"/>
    <dgm:cxn modelId="{EFB92E4C-B957-4BE9-92CE-B3592786264E}" type="presOf" srcId="{EB065105-168F-480F-84D9-DA9664D6562C}" destId="{03CF99D1-5CE8-45D4-96B2-11FC32658E56}" srcOrd="0" destOrd="0" presId="urn:microsoft.com/office/officeart/2005/8/layout/radial5"/>
    <dgm:cxn modelId="{3C4603AF-B852-45BD-B0C5-C3BE6864CAD5}" type="presOf" srcId="{447B123E-03C9-4DC2-8069-A88F3FCEE91B}" destId="{0F121A56-C9A4-412A-8ECC-98ACC337651A}" srcOrd="0" destOrd="0" presId="urn:microsoft.com/office/officeart/2005/8/layout/radial5"/>
    <dgm:cxn modelId="{C981C8B1-4C8F-4B07-A025-CBE2A1C0C405}" srcId="{EC8956E2-7D3C-4394-A8A7-146ECBB5E35E}" destId="{B58C2832-165E-4160-9461-A36D810BB6CC}" srcOrd="0" destOrd="0" parTransId="{B575B2B1-46C0-47BF-90BC-477B5E85F927}" sibTransId="{9C40C2D3-567C-4CA5-8043-0966637D025E}"/>
    <dgm:cxn modelId="{3B653C89-B1EB-409B-A24B-1770A3A9511C}" type="presOf" srcId="{447B123E-03C9-4DC2-8069-A88F3FCEE91B}" destId="{43E3D66B-320D-43F4-B96E-19F6BE0AB332}" srcOrd="1" destOrd="0" presId="urn:microsoft.com/office/officeart/2005/8/layout/radial5"/>
    <dgm:cxn modelId="{298AE36B-0C3F-419D-AE64-A621963C38F6}" type="presOf" srcId="{A622F5AE-3253-4F17-969E-BD4EBE2F343E}" destId="{02F7D850-4D0A-4F87-BDDA-3B61137DE2B7}" srcOrd="0" destOrd="0" presId="urn:microsoft.com/office/officeart/2005/8/layout/radial5"/>
    <dgm:cxn modelId="{6062A319-E5F0-498D-885F-40E5E890075C}" srcId="{B58C2832-165E-4160-9461-A36D810BB6CC}" destId="{4FCA8DAD-A29E-4635-B9A0-E43AD7110FEB}" srcOrd="3" destOrd="0" parTransId="{4935F03F-0790-4AF5-B79B-B583BE2ECE3B}" sibTransId="{41120000-42D7-4B23-BC6B-7CA60B9BD679}"/>
    <dgm:cxn modelId="{D4950F79-D0CB-4DF7-A70C-B1253B784AB8}" type="presOf" srcId="{849F85B9-B98F-4C42-A63D-2872BF522B2D}" destId="{BCB1CAEE-D0E1-455D-96E8-5F83BA1B66B4}" srcOrd="0" destOrd="0" presId="urn:microsoft.com/office/officeart/2005/8/layout/radial5"/>
    <dgm:cxn modelId="{AC4D06D2-A5A0-483E-A752-92BA061E133C}" type="presOf" srcId="{4935F03F-0790-4AF5-B79B-B583BE2ECE3B}" destId="{68D79329-02C0-4FD4-8291-818729C3192F}" srcOrd="0" destOrd="0" presId="urn:microsoft.com/office/officeart/2005/8/layout/radial5"/>
    <dgm:cxn modelId="{14086E54-8577-4F3B-9D56-545E7D7BC56F}" type="presOf" srcId="{AC74CCF0-18DA-4F74-A9E3-B4791BDFAD4B}" destId="{31DD1BE8-4A53-4771-BCC8-14AD68FB0C97}" srcOrd="0" destOrd="0" presId="urn:microsoft.com/office/officeart/2005/8/layout/radial5"/>
    <dgm:cxn modelId="{BB058054-DC87-4E7C-ACD3-B8C3C71C2250}" type="presOf" srcId="{4FCA8DAD-A29E-4635-B9A0-E43AD7110FEB}" destId="{AC0B9E3C-6151-486B-B4B8-B3151461394E}" srcOrd="0" destOrd="0" presId="urn:microsoft.com/office/officeart/2005/8/layout/radial5"/>
    <dgm:cxn modelId="{43CAFA14-7B39-4583-A19B-2904C7C76316}" type="presOf" srcId="{67FFFFA3-1B5D-4810-9EBE-1DD43EB8BE4D}" destId="{9BCCF2D6-DB22-4417-87E6-CA71ECC19E15}" srcOrd="1" destOrd="0" presId="urn:microsoft.com/office/officeart/2005/8/layout/radial5"/>
    <dgm:cxn modelId="{C5CAA04C-4E17-424C-9C8A-C99530559A44}" srcId="{B58C2832-165E-4160-9461-A36D810BB6CC}" destId="{A75D7D64-EF40-47A4-B0BA-4F94725CD7B6}" srcOrd="0" destOrd="0" parTransId="{AC74CCF0-18DA-4F74-A9E3-B4791BDFAD4B}" sibTransId="{3ED0F15B-BF92-4900-B7E6-53B395A174F4}"/>
    <dgm:cxn modelId="{E9D59A78-D798-4DF7-8C46-C9CC05AC8834}" type="presOf" srcId="{EC8956E2-7D3C-4394-A8A7-146ECBB5E35E}" destId="{989E7DFC-16C9-403F-9B02-CD980128068A}" srcOrd="0" destOrd="0" presId="urn:microsoft.com/office/officeart/2005/8/layout/radial5"/>
    <dgm:cxn modelId="{91D549C3-77D5-4100-885B-E6847E3B9D1E}" type="presOf" srcId="{67FFFFA3-1B5D-4810-9EBE-1DD43EB8BE4D}" destId="{4E339D06-675C-4910-8447-A6AB26A6AC28}" srcOrd="0" destOrd="0" presId="urn:microsoft.com/office/officeart/2005/8/layout/radial5"/>
    <dgm:cxn modelId="{C4D653C8-912B-4DFD-8575-7C956A267686}" srcId="{B58C2832-165E-4160-9461-A36D810BB6CC}" destId="{EB065105-168F-480F-84D9-DA9664D6562C}" srcOrd="4" destOrd="0" parTransId="{67FFFFA3-1B5D-4810-9EBE-1DD43EB8BE4D}" sibTransId="{BB8C86D2-776E-478F-9E2F-4055A28B43B6}"/>
    <dgm:cxn modelId="{5C2C2062-28AA-4995-8162-B0372AB477F7}" srcId="{B58C2832-165E-4160-9461-A36D810BB6CC}" destId="{849F85B9-B98F-4C42-A63D-2872BF522B2D}" srcOrd="5" destOrd="0" parTransId="{A622F5AE-3253-4F17-969E-BD4EBE2F343E}" sibTransId="{72113625-B31E-4E4C-9B50-222CF156C0B0}"/>
    <dgm:cxn modelId="{6A01BFEB-27D2-4083-AA2E-BDF8939F28BA}" srcId="{B58C2832-165E-4160-9461-A36D810BB6CC}" destId="{93BCEF34-E266-4F98-85FD-B26A37EF4E6F}" srcOrd="2" destOrd="0" parTransId="{AED08D61-8C92-47AF-B76C-443A25DAC023}" sibTransId="{E70F7661-0C14-43EB-AA77-01D34C75535E}"/>
    <dgm:cxn modelId="{570B520D-A21C-4C3B-8C71-DDCAD7174167}" srcId="{B58C2832-165E-4160-9461-A36D810BB6CC}" destId="{3BAB8D1B-E47D-486E-A7F2-5ED38DBB31ED}" srcOrd="1" destOrd="0" parTransId="{447B123E-03C9-4DC2-8069-A88F3FCEE91B}" sibTransId="{475568C3-F86F-4C6F-B9F7-AA82EB1F06F3}"/>
    <dgm:cxn modelId="{A543C487-1078-4373-AFF5-73E669C43D19}" type="presOf" srcId="{3BAB8D1B-E47D-486E-A7F2-5ED38DBB31ED}" destId="{F6E496F1-EF04-4A90-BF6B-562606E0C6BC}" srcOrd="0" destOrd="0" presId="urn:microsoft.com/office/officeart/2005/8/layout/radial5"/>
    <dgm:cxn modelId="{A1487E06-0DD3-4CB5-877C-85BE20AEA8AE}" type="presOf" srcId="{AED08D61-8C92-47AF-B76C-443A25DAC023}" destId="{08E38745-EDED-4537-9D4F-A82BF422A0F2}" srcOrd="1" destOrd="0" presId="urn:microsoft.com/office/officeart/2005/8/layout/radial5"/>
    <dgm:cxn modelId="{43BE2933-3B09-4C9C-8D0E-6285B2AD943E}" type="presOf" srcId="{A75D7D64-EF40-47A4-B0BA-4F94725CD7B6}" destId="{BADC6C4F-D7AB-4742-A9FD-F01E5EF3CB46}" srcOrd="0" destOrd="0" presId="urn:microsoft.com/office/officeart/2005/8/layout/radial5"/>
    <dgm:cxn modelId="{A4B24CB6-9074-432B-B55B-0B53F4E31834}" type="presOf" srcId="{A622F5AE-3253-4F17-969E-BD4EBE2F343E}" destId="{7297BC1D-6E5C-4E9E-8F8D-DFE3944E28A6}" srcOrd="1" destOrd="0" presId="urn:microsoft.com/office/officeart/2005/8/layout/radial5"/>
    <dgm:cxn modelId="{A4F3E2AE-E2E5-4380-B993-335C61ADE64F}" type="presOf" srcId="{4935F03F-0790-4AF5-B79B-B583BE2ECE3B}" destId="{15D1F9E3-B40A-463E-A9B0-C9A6D6AEF7EE}" srcOrd="1" destOrd="0" presId="urn:microsoft.com/office/officeart/2005/8/layout/radial5"/>
    <dgm:cxn modelId="{28E29977-8628-49E7-AE45-DF2F5EB0A8DE}" type="presOf" srcId="{AC74CCF0-18DA-4F74-A9E3-B4791BDFAD4B}" destId="{4E61CDE4-DE70-4A96-BE57-918B05D8CD27}" srcOrd="1" destOrd="0" presId="urn:microsoft.com/office/officeart/2005/8/layout/radial5"/>
    <dgm:cxn modelId="{DE62A304-4DAC-458D-81E0-A824D6FAA612}" type="presParOf" srcId="{989E7DFC-16C9-403F-9B02-CD980128068A}" destId="{3284221B-812C-4D59-90BE-FE7734D9CA81}" srcOrd="0" destOrd="0" presId="urn:microsoft.com/office/officeart/2005/8/layout/radial5"/>
    <dgm:cxn modelId="{1A7DBB98-1B3B-4AA2-8139-46154D23DDDD}" type="presParOf" srcId="{989E7DFC-16C9-403F-9B02-CD980128068A}" destId="{31DD1BE8-4A53-4771-BCC8-14AD68FB0C97}" srcOrd="1" destOrd="0" presId="urn:microsoft.com/office/officeart/2005/8/layout/radial5"/>
    <dgm:cxn modelId="{CEEACEC6-8BDC-4B9D-AAD1-F7CBAF3A1FE1}" type="presParOf" srcId="{31DD1BE8-4A53-4771-BCC8-14AD68FB0C97}" destId="{4E61CDE4-DE70-4A96-BE57-918B05D8CD27}" srcOrd="0" destOrd="0" presId="urn:microsoft.com/office/officeart/2005/8/layout/radial5"/>
    <dgm:cxn modelId="{39440EA8-8CE6-44A8-9F44-C28966920822}" type="presParOf" srcId="{989E7DFC-16C9-403F-9B02-CD980128068A}" destId="{BADC6C4F-D7AB-4742-A9FD-F01E5EF3CB46}" srcOrd="2" destOrd="0" presId="urn:microsoft.com/office/officeart/2005/8/layout/radial5"/>
    <dgm:cxn modelId="{F3330DB6-31A1-4BDE-BB34-3AD03CD3BC30}" type="presParOf" srcId="{989E7DFC-16C9-403F-9B02-CD980128068A}" destId="{0F121A56-C9A4-412A-8ECC-98ACC337651A}" srcOrd="3" destOrd="0" presId="urn:microsoft.com/office/officeart/2005/8/layout/radial5"/>
    <dgm:cxn modelId="{7CB93C0C-994F-47FD-9363-BABA43BF1619}" type="presParOf" srcId="{0F121A56-C9A4-412A-8ECC-98ACC337651A}" destId="{43E3D66B-320D-43F4-B96E-19F6BE0AB332}" srcOrd="0" destOrd="0" presId="urn:microsoft.com/office/officeart/2005/8/layout/radial5"/>
    <dgm:cxn modelId="{B9550C2B-83B5-4581-8A1E-B0DB4E030BA8}" type="presParOf" srcId="{989E7DFC-16C9-403F-9B02-CD980128068A}" destId="{F6E496F1-EF04-4A90-BF6B-562606E0C6BC}" srcOrd="4" destOrd="0" presId="urn:microsoft.com/office/officeart/2005/8/layout/radial5"/>
    <dgm:cxn modelId="{FE59D87F-A9F4-40A8-807B-8B2C6B6A1A8C}" type="presParOf" srcId="{989E7DFC-16C9-403F-9B02-CD980128068A}" destId="{3A294A63-A888-4F08-A7FF-8A2586D3C5AD}" srcOrd="5" destOrd="0" presId="urn:microsoft.com/office/officeart/2005/8/layout/radial5"/>
    <dgm:cxn modelId="{997ACAD8-F702-4D92-8338-934E45291F26}" type="presParOf" srcId="{3A294A63-A888-4F08-A7FF-8A2586D3C5AD}" destId="{08E38745-EDED-4537-9D4F-A82BF422A0F2}" srcOrd="0" destOrd="0" presId="urn:microsoft.com/office/officeart/2005/8/layout/radial5"/>
    <dgm:cxn modelId="{F6F6F711-8379-46F6-9740-5814848E5735}" type="presParOf" srcId="{989E7DFC-16C9-403F-9B02-CD980128068A}" destId="{0DD28364-56CE-4CDB-9F4D-E5CCEFFAA77A}" srcOrd="6" destOrd="0" presId="urn:microsoft.com/office/officeart/2005/8/layout/radial5"/>
    <dgm:cxn modelId="{916C482A-4C52-4B7B-9890-62A714188605}" type="presParOf" srcId="{989E7DFC-16C9-403F-9B02-CD980128068A}" destId="{68D79329-02C0-4FD4-8291-818729C3192F}" srcOrd="7" destOrd="0" presId="urn:microsoft.com/office/officeart/2005/8/layout/radial5"/>
    <dgm:cxn modelId="{A3AA6962-3375-4671-886A-9EEA1122F603}" type="presParOf" srcId="{68D79329-02C0-4FD4-8291-818729C3192F}" destId="{15D1F9E3-B40A-463E-A9B0-C9A6D6AEF7EE}" srcOrd="0" destOrd="0" presId="urn:microsoft.com/office/officeart/2005/8/layout/radial5"/>
    <dgm:cxn modelId="{69F5F669-AA63-49B9-BBCE-BAA2F2DA6CE0}" type="presParOf" srcId="{989E7DFC-16C9-403F-9B02-CD980128068A}" destId="{AC0B9E3C-6151-486B-B4B8-B3151461394E}" srcOrd="8" destOrd="0" presId="urn:microsoft.com/office/officeart/2005/8/layout/radial5"/>
    <dgm:cxn modelId="{9E8B9876-FCC6-4D3E-A929-F5BE5E93AAB3}" type="presParOf" srcId="{989E7DFC-16C9-403F-9B02-CD980128068A}" destId="{4E339D06-675C-4910-8447-A6AB26A6AC28}" srcOrd="9" destOrd="0" presId="urn:microsoft.com/office/officeart/2005/8/layout/radial5"/>
    <dgm:cxn modelId="{CEC8C3B0-975A-4C1D-9DCC-0044801062B8}" type="presParOf" srcId="{4E339D06-675C-4910-8447-A6AB26A6AC28}" destId="{9BCCF2D6-DB22-4417-87E6-CA71ECC19E15}" srcOrd="0" destOrd="0" presId="urn:microsoft.com/office/officeart/2005/8/layout/radial5"/>
    <dgm:cxn modelId="{1DF24A6F-11C1-4CE0-A3E1-EAAC03D159B0}" type="presParOf" srcId="{989E7DFC-16C9-403F-9B02-CD980128068A}" destId="{03CF99D1-5CE8-45D4-96B2-11FC32658E56}" srcOrd="10" destOrd="0" presId="urn:microsoft.com/office/officeart/2005/8/layout/radial5"/>
    <dgm:cxn modelId="{5D852849-A585-4F95-B61F-F3873268C72A}" type="presParOf" srcId="{989E7DFC-16C9-403F-9B02-CD980128068A}" destId="{02F7D850-4D0A-4F87-BDDA-3B61137DE2B7}" srcOrd="11" destOrd="0" presId="urn:microsoft.com/office/officeart/2005/8/layout/radial5"/>
    <dgm:cxn modelId="{E65633E1-51F9-4F26-B613-EF8B06DC2C61}" type="presParOf" srcId="{02F7D850-4D0A-4F87-BDDA-3B61137DE2B7}" destId="{7297BC1D-6E5C-4E9E-8F8D-DFE3944E28A6}" srcOrd="0" destOrd="0" presId="urn:microsoft.com/office/officeart/2005/8/layout/radial5"/>
    <dgm:cxn modelId="{5969B9F5-9A7A-4398-ADBE-94A3DF546FA2}" type="presParOf" srcId="{989E7DFC-16C9-403F-9B02-CD980128068A}" destId="{BCB1CAEE-D0E1-455D-96E8-5F83BA1B66B4}" srcOrd="12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E8AD5-A182-464A-B645-69B30468D792}">
      <dsp:nvSpPr>
        <dsp:cNvPr id="0" name=""/>
        <dsp:cNvSpPr/>
      </dsp:nvSpPr>
      <dsp:spPr>
        <a:xfrm>
          <a:off x="2414070" y="2359076"/>
          <a:ext cx="3744428" cy="356136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62429" y="2880626"/>
        <a:ext cx="2647710" cy="2518265"/>
      </dsp:txXfrm>
    </dsp:sp>
    <dsp:sp modelId="{806E8D8B-4E2D-4805-85E0-21164696E940}">
      <dsp:nvSpPr>
        <dsp:cNvPr id="0" name=""/>
        <dsp:cNvSpPr/>
      </dsp:nvSpPr>
      <dsp:spPr>
        <a:xfrm rot="12214077">
          <a:off x="723603" y="2876886"/>
          <a:ext cx="2433191" cy="7046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320549-6BAD-481E-B0CF-0EBAF55039E4}">
      <dsp:nvSpPr>
        <dsp:cNvPr id="0" name=""/>
        <dsp:cNvSpPr/>
      </dsp:nvSpPr>
      <dsp:spPr>
        <a:xfrm>
          <a:off x="0" y="1349359"/>
          <a:ext cx="2239402" cy="28181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b="1" kern="1200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b="1" kern="1200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FF66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растение 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70-95%</a:t>
          </a:r>
          <a:endParaRPr lang="ru-RU" sz="28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sp:txBody>
      <dsp:txXfrm>
        <a:off x="65590" y="1414949"/>
        <a:ext cx="2108222" cy="2686943"/>
      </dsp:txXfrm>
    </dsp:sp>
    <dsp:sp modelId="{8E38279C-3666-42A3-908E-6F67A61EE5CB}">
      <dsp:nvSpPr>
        <dsp:cNvPr id="0" name=""/>
        <dsp:cNvSpPr/>
      </dsp:nvSpPr>
      <dsp:spPr>
        <a:xfrm rot="16200008">
          <a:off x="3108462" y="1430795"/>
          <a:ext cx="2343823" cy="7046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B69469-F658-430A-A7E6-96099A29D434}">
      <dsp:nvSpPr>
        <dsp:cNvPr id="0" name=""/>
        <dsp:cNvSpPr/>
      </dsp:nvSpPr>
      <dsp:spPr>
        <a:xfrm>
          <a:off x="3031625" y="-162819"/>
          <a:ext cx="2509333" cy="224840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bg1"/>
            </a:solidFill>
            <a:latin typeface="Tahoma" pitchFamily="34" charset="0"/>
            <a:cs typeface="Tahoma" pitchFamily="34" charset="0"/>
          </a:endParaRPr>
        </a:p>
      </dsp:txBody>
      <dsp:txXfrm>
        <a:off x="3097478" y="-96966"/>
        <a:ext cx="2377627" cy="2116697"/>
      </dsp:txXfrm>
    </dsp:sp>
    <dsp:sp modelId="{94F06C77-43C6-4EBE-8AA4-99D85B516E83}">
      <dsp:nvSpPr>
        <dsp:cNvPr id="0" name=""/>
        <dsp:cNvSpPr/>
      </dsp:nvSpPr>
      <dsp:spPr>
        <a:xfrm rot="20115599">
          <a:off x="5161753" y="2655082"/>
          <a:ext cx="3137464" cy="7046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41DBB0-116D-4642-8B10-3585FC1FDAA6}">
      <dsp:nvSpPr>
        <dsp:cNvPr id="0" name=""/>
        <dsp:cNvSpPr/>
      </dsp:nvSpPr>
      <dsp:spPr>
        <a:xfrm>
          <a:off x="6343117" y="1330281"/>
          <a:ext cx="2100796" cy="275536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человек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rPr>
            <a:t>60-85%</a:t>
          </a:r>
          <a:endParaRPr lang="ru-RU" sz="28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Tahoma" pitchFamily="34" charset="0"/>
          </a:endParaRPr>
        </a:p>
      </dsp:txBody>
      <dsp:txXfrm>
        <a:off x="6404647" y="1391811"/>
        <a:ext cx="1977736" cy="26323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84221B-812C-4D59-90BE-FE7734D9CA81}">
      <dsp:nvSpPr>
        <dsp:cNvPr id="0" name=""/>
        <dsp:cNvSpPr/>
      </dsp:nvSpPr>
      <dsp:spPr>
        <a:xfrm>
          <a:off x="3150508" y="2736302"/>
          <a:ext cx="2805996" cy="229871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ahoma" pitchFamily="34" charset="0"/>
            </a:rPr>
            <a:t>Правила бережного отношения к воде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cs typeface="Tahoma" pitchFamily="34" charset="0"/>
          </a:endParaRPr>
        </a:p>
      </dsp:txBody>
      <dsp:txXfrm>
        <a:off x="3561437" y="3072941"/>
        <a:ext cx="1984138" cy="1625437"/>
      </dsp:txXfrm>
    </dsp:sp>
    <dsp:sp modelId="{31DD1BE8-4A53-4771-BCC8-14AD68FB0C97}">
      <dsp:nvSpPr>
        <dsp:cNvPr id="0" name=""/>
        <dsp:cNvSpPr/>
      </dsp:nvSpPr>
      <dsp:spPr>
        <a:xfrm rot="16094892">
          <a:off x="4051896" y="1990376"/>
          <a:ext cx="825201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10800000">
        <a:off x="4146702" y="2204985"/>
        <a:ext cx="641214" cy="367974"/>
      </dsp:txXfrm>
    </dsp:sp>
    <dsp:sp modelId="{BADC6C4F-D7AB-4742-A9FD-F01E5EF3CB46}">
      <dsp:nvSpPr>
        <dsp:cNvPr id="0" name=""/>
        <dsp:cNvSpPr/>
      </dsp:nvSpPr>
      <dsp:spPr>
        <a:xfrm>
          <a:off x="2720403" y="30409"/>
          <a:ext cx="3488182" cy="188971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Обращай внимание, не течет ли зря вода из водопроводного крана дома, в школе. </a:t>
          </a:r>
          <a:endParaRPr lang="ru-RU" sz="1800" b="1" kern="1200" dirty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31235" y="307151"/>
        <a:ext cx="2466518" cy="1336227"/>
      </dsp:txXfrm>
    </dsp:sp>
    <dsp:sp modelId="{0F121A56-C9A4-412A-8ECC-98ACC337651A}">
      <dsp:nvSpPr>
        <dsp:cNvPr id="0" name=""/>
        <dsp:cNvSpPr/>
      </dsp:nvSpPr>
      <dsp:spPr>
        <a:xfrm rot="20447976">
          <a:off x="5691601" y="3018832"/>
          <a:ext cx="635924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06245"/>
            <a:satOff val="-2403"/>
            <a:lumOff val="-43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5696718" y="3171744"/>
        <a:ext cx="451937" cy="367974"/>
      </dsp:txXfrm>
    </dsp:sp>
    <dsp:sp modelId="{F6E496F1-EF04-4A90-BF6B-562606E0C6BC}">
      <dsp:nvSpPr>
        <dsp:cNvPr id="0" name=""/>
        <dsp:cNvSpPr/>
      </dsp:nvSpPr>
      <dsp:spPr>
        <a:xfrm>
          <a:off x="6269140" y="1807905"/>
          <a:ext cx="2644690" cy="2039589"/>
        </a:xfrm>
        <a:prstGeom prst="ellipse">
          <a:avLst/>
        </a:prstGeom>
        <a:solidFill>
          <a:schemeClr val="accent5">
            <a:hueOff val="-206245"/>
            <a:satOff val="-2403"/>
            <a:lumOff val="-432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</a:rPr>
            <a:t> </a:t>
          </a: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Прикрой немного кран, когда умываешься или моешь руки. 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656446" y="2106596"/>
        <a:ext cx="1870078" cy="1442207"/>
      </dsp:txXfrm>
    </dsp:sp>
    <dsp:sp modelId="{3A294A63-A888-4F08-A7FF-8A2586D3C5AD}">
      <dsp:nvSpPr>
        <dsp:cNvPr id="0" name=""/>
        <dsp:cNvSpPr/>
      </dsp:nvSpPr>
      <dsp:spPr>
        <a:xfrm rot="1668788">
          <a:off x="5838327" y="4346521"/>
          <a:ext cx="340153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12489"/>
            <a:satOff val="-4807"/>
            <a:lumOff val="-86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>
        <a:off x="5844221" y="4445372"/>
        <a:ext cx="238107" cy="367974"/>
      </dsp:txXfrm>
    </dsp:sp>
    <dsp:sp modelId="{0DD28364-56CE-4CDB-9F4D-E5CCEFFAA77A}">
      <dsp:nvSpPr>
        <dsp:cNvPr id="0" name=""/>
        <dsp:cNvSpPr/>
      </dsp:nvSpPr>
      <dsp:spPr>
        <a:xfrm>
          <a:off x="5987976" y="4400207"/>
          <a:ext cx="3027330" cy="2081383"/>
        </a:xfrm>
        <a:prstGeom prst="ellipse">
          <a:avLst/>
        </a:prstGeom>
        <a:solidFill>
          <a:schemeClr val="accent5">
            <a:hueOff val="-412489"/>
            <a:satOff val="-4807"/>
            <a:lumOff val="-863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Используй для чистки зубов стаканчик. Это очень удобно. И сколько воды ты экономишь!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431318" y="4705018"/>
        <a:ext cx="2140646" cy="1471761"/>
      </dsp:txXfrm>
    </dsp:sp>
    <dsp:sp modelId="{68D79329-02C0-4FD4-8291-818729C3192F}">
      <dsp:nvSpPr>
        <dsp:cNvPr id="0" name=""/>
        <dsp:cNvSpPr/>
      </dsp:nvSpPr>
      <dsp:spPr>
        <a:xfrm rot="5415635">
          <a:off x="4472215" y="4866424"/>
          <a:ext cx="150871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18734"/>
            <a:satOff val="-7210"/>
            <a:lumOff val="-129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10800000">
        <a:off x="4494948" y="4966452"/>
        <a:ext cx="105610" cy="367974"/>
      </dsp:txXfrm>
    </dsp:sp>
    <dsp:sp modelId="{AC0B9E3C-6151-486B-B4B8-B3151461394E}">
      <dsp:nvSpPr>
        <dsp:cNvPr id="0" name=""/>
        <dsp:cNvSpPr/>
      </dsp:nvSpPr>
      <dsp:spPr>
        <a:xfrm>
          <a:off x="3148610" y="5319667"/>
          <a:ext cx="2789752" cy="1538332"/>
        </a:xfrm>
        <a:prstGeom prst="ellipse">
          <a:avLst/>
        </a:prstGeom>
        <a:solidFill>
          <a:schemeClr val="accent5">
            <a:hueOff val="-618734"/>
            <a:satOff val="-7210"/>
            <a:lumOff val="-1295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</a:rPr>
            <a:t> </a:t>
          </a: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Охлаждай продукты в холодильнике, а не под проточной водой!.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57160" y="5544951"/>
        <a:ext cx="1972652" cy="1087764"/>
      </dsp:txXfrm>
    </dsp:sp>
    <dsp:sp modelId="{4E339D06-675C-4910-8447-A6AB26A6AC28}">
      <dsp:nvSpPr>
        <dsp:cNvPr id="0" name=""/>
        <dsp:cNvSpPr/>
      </dsp:nvSpPr>
      <dsp:spPr>
        <a:xfrm rot="9052359">
          <a:off x="2859637" y="4408414"/>
          <a:ext cx="410808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824978"/>
            <a:satOff val="-9614"/>
            <a:lumOff val="-172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10800000">
        <a:off x="2975086" y="4501078"/>
        <a:ext cx="287566" cy="367974"/>
      </dsp:txXfrm>
    </dsp:sp>
    <dsp:sp modelId="{03CF99D1-5CE8-45D4-96B2-11FC32658E56}">
      <dsp:nvSpPr>
        <dsp:cNvPr id="0" name=""/>
        <dsp:cNvSpPr/>
      </dsp:nvSpPr>
      <dsp:spPr>
        <a:xfrm>
          <a:off x="123861" y="4536500"/>
          <a:ext cx="2917010" cy="2009465"/>
        </a:xfrm>
        <a:prstGeom prst="ellipse">
          <a:avLst/>
        </a:prstGeom>
        <a:solidFill>
          <a:schemeClr val="accent5">
            <a:hueOff val="-824978"/>
            <a:satOff val="-9614"/>
            <a:lumOff val="-1726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Если вода течет из-за неисправного крана или колонки, надо сразу же сообщить взрослым.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1047" y="4830779"/>
        <a:ext cx="2062638" cy="1420907"/>
      </dsp:txXfrm>
    </dsp:sp>
    <dsp:sp modelId="{02F7D850-4D0A-4F87-BDDA-3B61137DE2B7}">
      <dsp:nvSpPr>
        <dsp:cNvPr id="0" name=""/>
        <dsp:cNvSpPr/>
      </dsp:nvSpPr>
      <dsp:spPr>
        <a:xfrm rot="11944576">
          <a:off x="2813438" y="3059250"/>
          <a:ext cx="474133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10800000">
        <a:off x="2951772" y="3205152"/>
        <a:ext cx="331893" cy="367974"/>
      </dsp:txXfrm>
    </dsp:sp>
    <dsp:sp modelId="{BCB1CAEE-D0E1-455D-96E8-5F83BA1B66B4}">
      <dsp:nvSpPr>
        <dsp:cNvPr id="0" name=""/>
        <dsp:cNvSpPr/>
      </dsp:nvSpPr>
      <dsp:spPr>
        <a:xfrm>
          <a:off x="144014" y="1803225"/>
          <a:ext cx="2814770" cy="2088508"/>
        </a:xfrm>
        <a:prstGeom prst="ellipse">
          <a:avLst/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bg1"/>
              </a:solidFill>
            </a:rPr>
            <a:t> </a:t>
          </a: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мусори на берегах рек, не мой в них машины.</a:t>
          </a:r>
          <a:endParaRPr lang="ru-RU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6228" y="2109080"/>
        <a:ext cx="1990342" cy="14767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0.80717</cdr:y>
    </cdr:from>
    <cdr:to>
      <cdr:x>0.10795</cdr:x>
      <cdr:y>0.97216</cdr:y>
    </cdr:to>
    <cdr:sp macro="" textlink="">
      <cdr:nvSpPr>
        <cdr:cNvPr id="2" name="TextBox 1"/>
        <cdr:cNvSpPr txBox="1"/>
      </cdr:nvSpPr>
      <cdr:spPr>
        <a:xfrm xmlns:a="http://schemas.openxmlformats.org/drawingml/2006/main" rot="18982269">
          <a:off x="0" y="44733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0.00405</cdr:x>
      <cdr:y>0.83388</cdr:y>
    </cdr:from>
    <cdr:to>
      <cdr:x>0.07378</cdr:x>
      <cdr:y>0.98202</cdr:y>
    </cdr:to>
    <cdr:sp macro="" textlink="">
      <cdr:nvSpPr>
        <cdr:cNvPr id="3" name="TextBox 2"/>
        <cdr:cNvSpPr txBox="1"/>
      </cdr:nvSpPr>
      <cdr:spPr>
        <a:xfrm xmlns:a="http://schemas.openxmlformats.org/drawingml/2006/main" rot="7678964">
          <a:off x="-80894" y="4736505"/>
          <a:ext cx="821016" cy="5906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0.83215</cdr:y>
    </cdr:from>
    <cdr:to>
      <cdr:x>0.14131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 rot="18729153">
          <a:off x="-8632" y="4723810"/>
          <a:ext cx="930212" cy="11970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5CC13-E00E-4129-8682-FA39969632C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83B0F-6A30-4EA8-B803-F0866EE27F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760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83B0F-6A30-4EA8-B803-F0866EE27F8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31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8702511-53B0-4F5F-9946-FACBCE618AD8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12B5F4B-CC9C-453B-8E46-71C217CFF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59632" y="5373217"/>
            <a:ext cx="7884368" cy="14847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r="12988" b="27951"/>
          <a:stretch/>
        </p:blipFill>
        <p:spPr>
          <a:xfrm>
            <a:off x="1" y="11418"/>
            <a:ext cx="9144000" cy="593467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" y="5934671"/>
            <a:ext cx="9144000" cy="92333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Берегите воду!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7282" y="4706135"/>
            <a:ext cx="3991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Выполнила: ученица 4-акласса</a:t>
            </a:r>
          </a:p>
          <a:p>
            <a:r>
              <a:rPr lang="ru-RU" sz="2000" dirty="0" smtClean="0"/>
              <a:t>МБОУ «РСШ №1 г. Рудня»</a:t>
            </a:r>
          </a:p>
          <a:p>
            <a:r>
              <a:rPr lang="ru-RU" sz="2000" dirty="0" err="1" smtClean="0"/>
              <a:t>Горбатенкова</a:t>
            </a:r>
            <a:r>
              <a:rPr lang="ru-RU" sz="2000" dirty="0" smtClean="0"/>
              <a:t> Екатерина</a:t>
            </a:r>
          </a:p>
          <a:p>
            <a:r>
              <a:rPr lang="ru-RU" sz="2000" dirty="0" smtClean="0"/>
              <a:t>Руководитель: </a:t>
            </a:r>
            <a:r>
              <a:rPr lang="ru-RU" sz="2000" dirty="0" err="1" smtClean="0"/>
              <a:t>Авсеенкова</a:t>
            </a:r>
            <a:r>
              <a:rPr lang="ru-RU" sz="2000" dirty="0" smtClean="0"/>
              <a:t> Г. 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1464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62" y="208275"/>
            <a:ext cx="705678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Эксперимент «Вид крана»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77" y="1700808"/>
            <a:ext cx="4282423" cy="29976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988840"/>
            <a:ext cx="3947478" cy="2632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95" y="0"/>
            <a:ext cx="1872208" cy="155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Итоги социологического опроса</a:t>
            </a:r>
            <a:endParaRPr lang="ru-RU" sz="4000" dirty="0"/>
          </a:p>
        </p:txBody>
      </p:sp>
      <p:graphicFrame>
        <p:nvGraphicFramePr>
          <p:cNvPr id="3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537940"/>
              </p:ext>
            </p:extLst>
          </p:nvPr>
        </p:nvGraphicFramePr>
        <p:xfrm>
          <a:off x="-9088" y="836712"/>
          <a:ext cx="9144000" cy="602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239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endParaRPr lang="ru-RU" sz="3600" dirty="0"/>
          </a:p>
        </p:txBody>
      </p:sp>
      <p:graphicFrame>
        <p:nvGraphicFramePr>
          <p:cNvPr id="3" name="Содержимое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8592942"/>
              </p:ext>
            </p:extLst>
          </p:nvPr>
        </p:nvGraphicFramePr>
        <p:xfrm>
          <a:off x="107504" y="-30415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749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0370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71312" y="1052736"/>
            <a:ext cx="4911720" cy="6663559"/>
          </a:xfrm>
        </p:spPr>
        <p:txBody>
          <a:bodyPr>
            <a:noAutofit/>
          </a:bodyPr>
          <a:lstStyle/>
          <a:p>
            <a:pPr marL="45720" indent="0">
              <a:spcBef>
                <a:spcPct val="0"/>
              </a:spcBef>
              <a:buNone/>
              <a:defRPr/>
            </a:pPr>
            <a:r>
              <a:rPr lang="ru-RU" alt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Количество воды ограничено.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● </a:t>
            </a:r>
            <a:r>
              <a:rPr lang="ru-RU" alt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Вода загрязняется.</a:t>
            </a:r>
          </a:p>
          <a:p>
            <a:pPr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● </a:t>
            </a:r>
            <a:r>
              <a:rPr lang="ru-RU" alt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Если каждый человек будет беречь воду, то каждая семья за год может сберечь 48000 литров воды.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● </a:t>
            </a:r>
            <a:r>
              <a:rPr lang="ru-RU" alt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Не станем без надобности держать открытым водопроводный кран, не будем загрязнять водоемы мусором, будем беречь и экономить каждую </a:t>
            </a:r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каплю </a:t>
            </a:r>
            <a:r>
              <a:rPr lang="ru-RU" alt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воды!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ru-RU" alt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● </a:t>
            </a:r>
            <a:r>
              <a:rPr lang="ru-RU" alt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Вода – это жизнь, красота, здоровье. Если исчезнет вода – исчезнет и жизнь. </a:t>
            </a:r>
          </a:p>
          <a:p>
            <a:pPr>
              <a:spcBef>
                <a:spcPct val="0"/>
              </a:spcBef>
              <a:buNone/>
              <a:defRPr/>
            </a:pPr>
            <a:endParaRPr lang="ru-RU" altLang="ru-RU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ct val="0"/>
              </a:spcBef>
              <a:buNone/>
              <a:defRPr/>
            </a:pPr>
            <a:endParaRPr lang="ru-RU" altLang="ru-RU" sz="2000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Wingdings 2" pitchFamily="18" charset="2"/>
              <a:buNone/>
              <a:defRPr/>
            </a:pPr>
            <a:endParaRPr lang="ru-RU" altLang="ru-RU" sz="2000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altLang="ru-RU" sz="2000" dirty="0">
                <a:solidFill>
                  <a:srgbClr val="0070C0"/>
                </a:solidFill>
              </a:rPr>
              <a:t> 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2736"/>
            <a:ext cx="3960440" cy="561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0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508104" y="2060848"/>
            <a:ext cx="3346704" cy="403494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rgbClr val="0070C0"/>
                </a:solidFill>
              </a:rPr>
              <a:t>В результате исследования доказано, что  обе гипотезы верны.</a:t>
            </a:r>
          </a:p>
          <a:p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511256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78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71500"/>
            <a:ext cx="925252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Цель</a:t>
            </a:r>
            <a:r>
              <a:rPr lang="ru-RU" alt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sz="2200" dirty="0">
                <a:solidFill>
                  <a:srgbClr val="0070C0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           </a:t>
            </a:r>
            <a:r>
              <a:rPr lang="ru-RU" alt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Доказать, что к пресной воде нужно относиться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           бережно.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endParaRPr lang="ru-RU" altLang="ru-RU" sz="22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4617B"/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sz="22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Задачи:</a:t>
            </a:r>
            <a:endParaRPr lang="ru-RU" altLang="ru-RU" sz="2200" b="1" u="sng" dirty="0">
              <a:solidFill>
                <a:srgbClr val="0070C0"/>
              </a:solidFill>
              <a:effectLst>
                <a:outerShdw blurRad="38100" dist="38100" dir="2700000" algn="tl">
                  <a:srgbClr val="04617B"/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–</a:t>
            </a:r>
            <a:r>
              <a:rPr lang="ru-RU" altLang="ru-RU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 </a:t>
            </a: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уточнить и расширить знания о воде и ее значении для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живых существ;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endParaRPr lang="ru-RU" altLang="ru-RU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Calibri" pitchFamily="34" charset="0"/>
              </a:rPr>
              <a:t>–  проанализировать научную информацию по теме;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Calibri" pitchFamily="34" charset="0"/>
              </a:rPr>
              <a:t>–  узнать о запасах пресной воды;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Calibri" pitchFamily="34" charset="0"/>
              </a:rPr>
              <a:t>–  описать причины загрязнения водоемов;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Calibri" pitchFamily="34" charset="0"/>
              </a:rPr>
              <a:t>–  доказать необходимость бережного отношения к воде;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Calibri" pitchFamily="34" charset="0"/>
              </a:rPr>
              <a:t>–  выявить отношение взрослых и детей к проблеме;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70C0"/>
                </a:solidFill>
                <a:latin typeface="Tahoma" pitchFamily="34" charset="0"/>
                <a:ea typeface="Calibri" pitchFamily="34" charset="0"/>
                <a:cs typeface="Calibri" pitchFamily="34" charset="0"/>
              </a:rPr>
              <a:t>–  определить, как устранить потери воды.</a:t>
            </a:r>
            <a:endParaRPr lang="ru-RU" altLang="ru-RU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endParaRPr lang="ru-RU" altLang="ru-RU" b="1" u="sng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endParaRPr lang="ru-RU" altLang="ru-RU" sz="2400" b="1" u="sng" dirty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40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34808" y="188640"/>
            <a:ext cx="4498848" cy="6126480"/>
          </a:xfrm>
        </p:spPr>
        <p:txBody>
          <a:bodyPr>
            <a:noAutofit/>
          </a:bodyPr>
          <a:lstStyle/>
          <a:p>
            <a:pPr marL="45720" indent="0">
              <a:lnSpc>
                <a:spcPct val="80000"/>
              </a:lnSpc>
              <a:buNone/>
              <a:defRPr/>
            </a:pPr>
            <a:r>
              <a:rPr lang="ru-RU" sz="3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Гипотезы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: </a:t>
            </a:r>
          </a:p>
          <a:p>
            <a:pPr>
              <a:lnSpc>
                <a:spcPct val="80000"/>
              </a:lnSpc>
              <a:defRPr/>
            </a:pPr>
            <a:endParaRPr lang="ru-RU" sz="3200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marL="0" indent="0">
              <a:buNone/>
              <a:defRPr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1. Человек 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неразумно относится к воде и загрязняет ее.</a:t>
            </a:r>
          </a:p>
          <a:p>
            <a:pPr marL="45720" indent="0">
              <a:buNone/>
              <a:defRPr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2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.  Если каждый человек будет беречь воду, то мы будем меньше терять пресной воды.</a:t>
            </a:r>
          </a:p>
          <a:p>
            <a:pPr>
              <a:lnSpc>
                <a:spcPct val="80000"/>
              </a:lnSpc>
              <a:defRPr/>
            </a:pPr>
            <a:endParaRPr lang="ru-RU" sz="3200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ru-RU" sz="3200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392488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18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56084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Вода – источник жизни</a:t>
            </a:r>
            <a:endParaRPr lang="ru-RU" dirty="0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57086"/>
              </p:ext>
            </p:extLst>
          </p:nvPr>
        </p:nvGraphicFramePr>
        <p:xfrm>
          <a:off x="285720" y="1071546"/>
          <a:ext cx="8443914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72000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52020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1840" y="2467449"/>
            <a:ext cx="2880319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9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33" y="0"/>
            <a:ext cx="928903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Распределение воды на Земле</a:t>
            </a:r>
            <a:endParaRPr lang="ru-RU" sz="4000" dirty="0"/>
          </a:p>
        </p:txBody>
      </p:sp>
      <p:graphicFrame>
        <p:nvGraphicFramePr>
          <p:cNvPr id="5" name="Диаграмма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71125768"/>
              </p:ext>
            </p:extLst>
          </p:nvPr>
        </p:nvGraphicFramePr>
        <p:xfrm>
          <a:off x="160549" y="3723547"/>
          <a:ext cx="4195427" cy="309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443" y="695129"/>
            <a:ext cx="2808313" cy="3165919"/>
          </a:xfrm>
          <a:prstGeom prst="rect">
            <a:avLst/>
          </a:prstGeom>
        </p:spPr>
      </p:pic>
      <p:graphicFrame>
        <p:nvGraphicFramePr>
          <p:cNvPr id="7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964174"/>
              </p:ext>
            </p:extLst>
          </p:nvPr>
        </p:nvGraphicFramePr>
        <p:xfrm>
          <a:off x="193676" y="3861048"/>
          <a:ext cx="4162300" cy="2946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4142314"/>
              </p:ext>
            </p:extLst>
          </p:nvPr>
        </p:nvGraphicFramePr>
        <p:xfrm>
          <a:off x="4572000" y="3861048"/>
          <a:ext cx="4541837" cy="2959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2226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4660749" y="-17696"/>
            <a:ext cx="4483251" cy="6408712"/>
          </a:xfrm>
        </p:spPr>
        <p:txBody>
          <a:bodyPr>
            <a:noAutofit/>
          </a:bodyPr>
          <a:lstStyle/>
          <a:p>
            <a:endParaRPr lang="ru-RU" sz="3200" dirty="0" smtClean="0">
              <a:solidFill>
                <a:srgbClr val="0070C0"/>
              </a:solidFill>
            </a:endParaRPr>
          </a:p>
          <a:p>
            <a:pPr marL="4572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естественное </a:t>
            </a:r>
            <a:r>
              <a:rPr lang="ru-RU" sz="3200" dirty="0">
                <a:solidFill>
                  <a:srgbClr val="002060"/>
                </a:solidFill>
              </a:rPr>
              <a:t>загрязнение воды </a:t>
            </a:r>
            <a:r>
              <a:rPr lang="ru-RU" sz="3200" dirty="0">
                <a:solidFill>
                  <a:srgbClr val="0070C0"/>
                </a:solidFill>
              </a:rPr>
              <a:t>– это разрушение горных пород, вулканическая активность, выделение продуктов жизнедеятельности различных организмов, которые живут в </a:t>
            </a:r>
            <a:r>
              <a:rPr lang="ru-RU" sz="3200" dirty="0" smtClean="0">
                <a:solidFill>
                  <a:srgbClr val="0070C0"/>
                </a:solidFill>
              </a:rPr>
              <a:t>воде, наводнения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C:\Users\Olga\Desktop\обвал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04" y="235498"/>
            <a:ext cx="4435475" cy="319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Olga\Desktop\Наводнен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33" y="3762192"/>
            <a:ext cx="4407267" cy="296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419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5744" y="18400"/>
            <a:ext cx="7648744" cy="1143000"/>
          </a:xfrm>
        </p:spPr>
        <p:txBody>
          <a:bodyPr/>
          <a:lstStyle/>
          <a:p>
            <a:pPr marL="0" indent="0" algn="l">
              <a:buNone/>
              <a:defRPr/>
            </a:pPr>
            <a:r>
              <a:rPr lang="ru-RU" altLang="ru-RU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Почему воду надо беречь</a:t>
            </a:r>
            <a:r>
              <a:rPr lang="ru-RU" alt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?</a:t>
            </a:r>
            <a:r>
              <a:rPr lang="ru-RU" altLang="ru-RU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alt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Воды на Земле мало!</a:t>
            </a:r>
            <a:r>
              <a:rPr lang="ru-RU" alt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/>
            </a:r>
            <a:br>
              <a:rPr lang="ru-RU" alt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</a:br>
            <a:endParaRPr lang="ru-RU" alt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752285"/>
              </p:ext>
            </p:extLst>
          </p:nvPr>
        </p:nvGraphicFramePr>
        <p:xfrm>
          <a:off x="4444773" y="3861048"/>
          <a:ext cx="4519715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40116" y="1634061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Около 40% всей поверхности Земли -зоны,</a:t>
            </a:r>
            <a:r>
              <a:rPr lang="en-US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 которых отсутствует пресная вода или её не хватает. Там проживает 5% населения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</p:txBody>
      </p:sp>
      <p:pic>
        <p:nvPicPr>
          <p:cNvPr id="6" name="Picture 4" descr="http://volonterydzhandy.com/_nw/34/231797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76" y="4033332"/>
            <a:ext cx="4078624" cy="270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64" y="1361779"/>
            <a:ext cx="4078624" cy="241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63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0"/>
            <a:ext cx="878497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Эксперимент «Экономим воду»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28" y="1772816"/>
            <a:ext cx="7200800" cy="48005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776" y="112458"/>
            <a:ext cx="1764704" cy="163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8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39272" y="1468948"/>
            <a:ext cx="4031304" cy="3474720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Экономия 2 кубометров воды –  152 руб.  71 коп</a:t>
            </a:r>
            <a:r>
              <a:rPr lang="ru-RU" alt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  <a:p>
            <a:r>
              <a:rPr lang="ru-RU" altLang="ru-RU" sz="3200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ru-RU" alt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 в год это будет более 3 тысяч рублей!</a:t>
            </a:r>
          </a:p>
          <a:p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4459759" cy="32063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4" y="3573016"/>
            <a:ext cx="4459758" cy="304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7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1093</TotalTime>
  <Words>419</Words>
  <Application>Microsoft Office PowerPoint</Application>
  <PresentationFormat>Экран (4:3)</PresentationFormat>
  <Paragraphs>78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Georgia</vt:lpstr>
      <vt:lpstr>Tahoma</vt:lpstr>
      <vt:lpstr>Trebuchet MS</vt:lpstr>
      <vt:lpstr>Wingdings 2</vt:lpstr>
      <vt:lpstr>Воздушный поток</vt:lpstr>
      <vt:lpstr>Презентация PowerPoint</vt:lpstr>
      <vt:lpstr>Презентация PowerPoint</vt:lpstr>
      <vt:lpstr>Презентация PowerPoint</vt:lpstr>
      <vt:lpstr>Вода – источник жизни</vt:lpstr>
      <vt:lpstr>Распределение воды на Земле</vt:lpstr>
      <vt:lpstr>Презентация PowerPoint</vt:lpstr>
      <vt:lpstr>Почему воду надо беречь? Воды на Земле мало! </vt:lpstr>
      <vt:lpstr>Эксперимент «Экономим воду»</vt:lpstr>
      <vt:lpstr>Презентация PowerPoint</vt:lpstr>
      <vt:lpstr>Эксперимент «Вид крана»</vt:lpstr>
      <vt:lpstr>Итоги социологического опроса</vt:lpstr>
      <vt:lpstr>Презентация PowerPoint</vt:lpstr>
      <vt:lpstr>Выводы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Домашняя</dc:creator>
  <cp:lastModifiedBy>ГАЛИНА</cp:lastModifiedBy>
  <cp:revision>110</cp:revision>
  <dcterms:created xsi:type="dcterms:W3CDTF">2014-02-05T17:03:52Z</dcterms:created>
  <dcterms:modified xsi:type="dcterms:W3CDTF">2022-11-17T17:46:52Z</dcterms:modified>
</cp:coreProperties>
</file>