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8" r:id="rId2"/>
    <p:sldId id="257" r:id="rId3"/>
    <p:sldId id="256" r:id="rId4"/>
    <p:sldId id="267" r:id="rId5"/>
    <p:sldId id="268" r:id="rId6"/>
    <p:sldId id="269" r:id="rId7"/>
    <p:sldId id="270" r:id="rId8"/>
    <p:sldId id="272" r:id="rId9"/>
    <p:sldId id="260" r:id="rId10"/>
    <p:sldId id="261" r:id="rId11"/>
    <p:sldId id="274" r:id="rId12"/>
    <p:sldId id="262" r:id="rId13"/>
    <p:sldId id="271" r:id="rId14"/>
    <p:sldId id="273" r:id="rId15"/>
    <p:sldId id="275" r:id="rId16"/>
    <p:sldId id="259" r:id="rId17"/>
    <p:sldId id="277" r:id="rId18"/>
    <p:sldId id="278" r:id="rId19"/>
    <p:sldId id="276" r:id="rId20"/>
    <p:sldId id="279" r:id="rId21"/>
    <p:sldId id="280" r:id="rId22"/>
    <p:sldId id="281" r:id="rId23"/>
    <p:sldId id="282" r:id="rId24"/>
    <p:sldId id="263" r:id="rId25"/>
    <p:sldId id="265" r:id="rId26"/>
    <p:sldId id="266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53" autoAdjust="0"/>
    <p:restoredTop sz="94660"/>
  </p:normalViewPr>
  <p:slideViewPr>
    <p:cSldViewPr>
      <p:cViewPr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mm.mmm-ПК\Desktop\тради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457200"/>
            <a:ext cx="4267200" cy="3200400"/>
          </a:xfrm>
          <a:prstGeom prst="rect">
            <a:avLst/>
          </a:prstGeom>
          <a:noFill/>
        </p:spPr>
      </p:pic>
      <p:pic>
        <p:nvPicPr>
          <p:cNvPr id="15363" name="Picture 3" descr="C:\Users\mmm.mmm-ПК\Desktop\традиц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352800"/>
            <a:ext cx="4293557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mm.mmm-ПК\Desktop\ава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1"/>
            <a:ext cx="7315200" cy="6019800"/>
          </a:xfrm>
          <a:prstGeom prst="rect">
            <a:avLst/>
          </a:prstGeom>
          <a:noFill/>
        </p:spPr>
      </p:pic>
      <p:pic>
        <p:nvPicPr>
          <p:cNvPr id="2051" name="Picture 3" descr="C:\Users\mmm.mmm-ПК\Desktop\лк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600200"/>
            <a:ext cx="1752600" cy="3703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Женщины, в особенности пожилые, носили одежды тёмных тонов. Молодые, незамужние девуш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89408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14800" y="762000"/>
            <a:ext cx="3584448" cy="70104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Ювелирные украшения дополняли праздничный костюм горянки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Чохто</a:t>
            </a:r>
            <a:r>
              <a:rPr lang="ru-RU" dirty="0" smtClean="0"/>
              <a:t>» - головной убор горянки.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зимнее время носили шерстяные носи «</a:t>
            </a:r>
            <a:r>
              <a:rPr lang="ru-RU" dirty="0" err="1" smtClean="0"/>
              <a:t>джурабы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mmm.mmm-ПК\Desktop\го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3505200" cy="4800600"/>
          </a:xfrm>
          <a:prstGeom prst="rect">
            <a:avLst/>
          </a:prstGeom>
          <a:noFill/>
        </p:spPr>
      </p:pic>
      <p:pic>
        <p:nvPicPr>
          <p:cNvPr id="3075" name="Picture 3" descr="C:\Users\mmm.mmm-ПК\Desktop\чувя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657600"/>
            <a:ext cx="3581400" cy="2166937"/>
          </a:xfrm>
          <a:prstGeom prst="rect">
            <a:avLst/>
          </a:prstGeom>
          <a:noFill/>
        </p:spPr>
      </p:pic>
      <p:pic>
        <p:nvPicPr>
          <p:cNvPr id="3076" name="Picture 4" descr="C:\Users\mmm.mmm-ПК\Desktop\ук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540328"/>
            <a:ext cx="3657600" cy="2041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myslide.ru/documents_7/5f174af0a75074c4a9d19473967e4e03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Отличительной чертой дагестанских костюмов является их многослойность. К примеру, головной уб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48" y="304800"/>
            <a:ext cx="87376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myslide.ru/documents_7/5f174af0a75074c4a9d19473967e4e03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Мужская одежда.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81000" y="1609416"/>
            <a:ext cx="7315200" cy="28101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7" name="Picture 3" descr="C:\Users\mmm.mmm-ПК\Desktop\кос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3429000" cy="2819400"/>
          </a:xfrm>
          <a:prstGeom prst="rect">
            <a:avLst/>
          </a:prstGeom>
          <a:noFill/>
        </p:spPr>
      </p:pic>
      <p:pic>
        <p:nvPicPr>
          <p:cNvPr id="16388" name="Picture 4" descr="C:\Users\mmm.mmm-ПК\Desktop\бу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600200"/>
            <a:ext cx="3886200" cy="2819400"/>
          </a:xfrm>
          <a:prstGeom prst="rect">
            <a:avLst/>
          </a:prstGeom>
          <a:noFill/>
        </p:spPr>
      </p:pic>
      <p:pic>
        <p:nvPicPr>
          <p:cNvPr id="16389" name="Picture 5" descr="C:\Users\mmm.mmm-ПК\Desktop\кинжа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4572000"/>
            <a:ext cx="3733800" cy="201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Мужской костюм &#10; Мужчины носили костюм, состоящий из белой рубашки, шта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392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В отличие от женской одежды, мужская чаще изменялась, и теряла архаическ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Черкеска – традиционный кафтан кавказских мужчин, шилась без воротника, затягивалась 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7552645" flipH="1">
            <a:off x="746989" y="2378030"/>
            <a:ext cx="1469100" cy="387685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pic>
        <p:nvPicPr>
          <p:cNvPr id="14340" name="Picture 4" descr="https://pp.userapi.com/c635103/v635103754/273b3/wBm6HywKc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6324600" cy="6083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Газыри – небольшие ёмкости (пеналы) для пороха хранились в нагрудных карман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458200" cy="6343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Особой деталью является головной убор - папаха, которая считается символом че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392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На первый взгляд, одежда дагестанских мужчин казалась монотонной, не изобилующей деталями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376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Важным атрибутом костюмов дагестанских народов был кожаный пояс, покрытый серебряными украшениями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408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Физкультминутка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76400"/>
            <a:ext cx="3810000" cy="477933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Быстро встали, улыбнулись,</a:t>
            </a:r>
            <a:endParaRPr lang="ru-RU" dirty="0" smtClean="0"/>
          </a:p>
          <a:p>
            <a:r>
              <a:rPr lang="ru-RU" b="1" dirty="0" smtClean="0"/>
              <a:t>Выше-выше подтянулись.</a:t>
            </a:r>
            <a:endParaRPr lang="ru-RU" dirty="0" smtClean="0"/>
          </a:p>
          <a:p>
            <a:r>
              <a:rPr lang="ru-RU" b="1" dirty="0" smtClean="0"/>
              <a:t>Ну-ка плечи распрямите,</a:t>
            </a:r>
            <a:endParaRPr lang="ru-RU" dirty="0" smtClean="0"/>
          </a:p>
          <a:p>
            <a:r>
              <a:rPr lang="ru-RU" b="1" dirty="0" smtClean="0"/>
              <a:t>Поднимите, опустите.</a:t>
            </a:r>
            <a:endParaRPr lang="ru-RU" dirty="0" smtClean="0"/>
          </a:p>
          <a:p>
            <a:r>
              <a:rPr lang="ru-RU" b="1" dirty="0" smtClean="0"/>
              <a:t>Вправо, влево повернитесь,</a:t>
            </a:r>
            <a:endParaRPr lang="ru-RU" dirty="0" smtClean="0"/>
          </a:p>
          <a:p>
            <a:r>
              <a:rPr lang="ru-RU" b="1" dirty="0" smtClean="0"/>
              <a:t>Рук коленями коснитесь.</a:t>
            </a:r>
            <a:endParaRPr lang="ru-RU" dirty="0" smtClean="0"/>
          </a:p>
          <a:p>
            <a:r>
              <a:rPr lang="ru-RU" b="1" dirty="0" smtClean="0"/>
              <a:t>Сели, встали, сели, встали,</a:t>
            </a:r>
            <a:endParaRPr lang="ru-RU" dirty="0" smtClean="0"/>
          </a:p>
          <a:p>
            <a:r>
              <a:rPr lang="ru-RU" b="1" dirty="0" smtClean="0"/>
              <a:t>И на месте побежали.    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mmm.mmm-ПК\Desktop\д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524000"/>
            <a:ext cx="38862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Практическая работа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 flipV="1">
            <a:off x="457200" y="5105400"/>
            <a:ext cx="152400" cy="762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 flipH="1">
            <a:off x="4572000" y="4800600"/>
            <a:ext cx="1219200" cy="4572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20180328_12301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3733800" cy="4038600"/>
          </a:xfrm>
        </p:spPr>
      </p:pic>
      <p:pic>
        <p:nvPicPr>
          <p:cNvPr id="10" name="Содержимое 9" descr="20180328_12292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600200"/>
            <a:ext cx="3300413" cy="41148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mm.mmm-ПК\Desktop\кумы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66869">
            <a:off x="649570" y="1355883"/>
            <a:ext cx="4155188" cy="3569683"/>
          </a:xfrm>
          <a:prstGeom prst="rect">
            <a:avLst/>
          </a:prstGeom>
          <a:noFill/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29200" y="304800"/>
            <a:ext cx="3788898" cy="61722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Дагестан! Хоть в переводе</a:t>
            </a:r>
            <a:br>
              <a:rPr lang="ru-RU" sz="1600" b="1" dirty="0" smtClean="0"/>
            </a:br>
            <a:r>
              <a:rPr lang="ru-RU" sz="1600" b="1" dirty="0" smtClean="0"/>
              <a:t>Ты «Страною гор» звучишь, </a:t>
            </a:r>
            <a:br>
              <a:rPr lang="ru-RU" sz="1600" b="1" dirty="0" smtClean="0"/>
            </a:br>
            <a:r>
              <a:rPr lang="ru-RU" sz="1600" b="1" dirty="0" smtClean="0"/>
              <a:t>«Дагестан – семья народов» –</a:t>
            </a:r>
            <a:br>
              <a:rPr lang="ru-RU" sz="1600" b="1" dirty="0" smtClean="0"/>
            </a:br>
            <a:r>
              <a:rPr lang="ru-RU" sz="1600" b="1" dirty="0" smtClean="0"/>
              <a:t>Называет тебя жизнь.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Сколько наций! Перечислить? </a:t>
            </a:r>
            <a:br>
              <a:rPr lang="ru-RU" sz="1600" b="1" dirty="0" smtClean="0"/>
            </a:br>
            <a:r>
              <a:rPr lang="ru-RU" sz="1600" b="1" dirty="0" smtClean="0"/>
              <a:t>Все в стихи не уложить.</a:t>
            </a:r>
            <a:br>
              <a:rPr lang="ru-RU" sz="1600" b="1" dirty="0" smtClean="0"/>
            </a:br>
            <a:r>
              <a:rPr lang="ru-RU" sz="1600" b="1" dirty="0" smtClean="0"/>
              <a:t>Но они приводят к мысли –</a:t>
            </a:r>
            <a:br>
              <a:rPr lang="ru-RU" sz="1600" b="1" dirty="0" smtClean="0"/>
            </a:br>
            <a:r>
              <a:rPr lang="ru-RU" sz="1600" b="1" dirty="0" smtClean="0"/>
              <a:t>Вот пример, как надо жить.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err="1" smtClean="0"/>
              <a:t>Стальский</a:t>
            </a:r>
            <a:r>
              <a:rPr lang="ru-RU" sz="1600" b="1" dirty="0" smtClean="0"/>
              <a:t> здесь – лезгин. Гамзатов </a:t>
            </a:r>
            <a:br>
              <a:rPr lang="ru-RU" sz="1600" b="1" dirty="0" smtClean="0"/>
            </a:br>
            <a:r>
              <a:rPr lang="ru-RU" sz="1600" b="1" dirty="0" smtClean="0"/>
              <a:t>Здесь – </a:t>
            </a:r>
            <a:r>
              <a:rPr lang="ru-RU" sz="1600" b="1" dirty="0" err="1" smtClean="0"/>
              <a:t>анвар</a:t>
            </a:r>
            <a:r>
              <a:rPr lang="ru-RU" sz="1600" b="1" dirty="0" smtClean="0"/>
              <a:t>. А кто, друзья,</a:t>
            </a:r>
            <a:br>
              <a:rPr lang="ru-RU" sz="1600" b="1" dirty="0" smtClean="0"/>
            </a:br>
            <a:r>
              <a:rPr lang="ru-RU" sz="1600" b="1" dirty="0" smtClean="0"/>
              <a:t>В этом списке </a:t>
            </a:r>
            <a:r>
              <a:rPr lang="ru-RU" sz="1600" b="1" dirty="0" err="1" smtClean="0"/>
              <a:t>Салаватов</a:t>
            </a:r>
            <a:r>
              <a:rPr lang="ru-RU" sz="1600" b="1" dirty="0" smtClean="0"/>
              <a:t>? </a:t>
            </a:r>
            <a:br>
              <a:rPr lang="ru-RU" sz="1600" b="1" dirty="0" smtClean="0"/>
            </a:br>
            <a:r>
              <a:rPr lang="ru-RU" sz="1600" b="1" dirty="0" smtClean="0"/>
              <a:t>Он кумык – гласит земля.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Я назвал лишь трёх известных</a:t>
            </a:r>
            <a:br>
              <a:rPr lang="ru-RU" sz="1600" b="1" dirty="0" smtClean="0"/>
            </a:br>
            <a:r>
              <a:rPr lang="ru-RU" sz="1600" b="1" dirty="0" smtClean="0"/>
              <a:t>Поэтических светил,</a:t>
            </a:r>
            <a:br>
              <a:rPr lang="ru-RU" sz="1600" b="1" dirty="0" smtClean="0"/>
            </a:br>
            <a:r>
              <a:rPr lang="ru-RU" sz="1600" b="1" dirty="0" smtClean="0"/>
              <a:t>Чтобы высветить, как в песне,</a:t>
            </a:r>
            <a:br>
              <a:rPr lang="ru-RU" sz="1600" b="1" dirty="0" smtClean="0"/>
            </a:br>
            <a:r>
              <a:rPr lang="ru-RU" sz="1600" b="1" dirty="0" smtClean="0"/>
              <a:t>Мысль – всех край объединил.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Горы всех навек сдружили –</a:t>
            </a:r>
            <a:br>
              <a:rPr lang="ru-RU" sz="1600" b="1" dirty="0" smtClean="0"/>
            </a:br>
            <a:r>
              <a:rPr lang="ru-RU" sz="1600" b="1" dirty="0" smtClean="0"/>
              <a:t>Нет важнее из примет.</a:t>
            </a:r>
            <a:br>
              <a:rPr lang="ru-RU" sz="1600" b="1" dirty="0" smtClean="0"/>
            </a:br>
            <a:r>
              <a:rPr lang="ru-RU" sz="1600" b="1" dirty="0" smtClean="0"/>
              <a:t>Дагестан, прими, друг милый,</a:t>
            </a:r>
            <a:br>
              <a:rPr lang="ru-RU" sz="1600" b="1" dirty="0" smtClean="0"/>
            </a:br>
            <a:r>
              <a:rPr lang="ru-RU" sz="1600" b="1" dirty="0" smtClean="0"/>
              <a:t>Сердца дружеский привет.</a:t>
            </a:r>
            <a:br>
              <a:rPr lang="ru-RU" sz="1600" b="1" dirty="0" smtClean="0"/>
            </a:br>
            <a:endParaRPr lang="ru-RU" sz="1600" b="1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998538" y="3362325"/>
          <a:ext cx="5935662" cy="323850"/>
        </p:xfrm>
        <a:graphic>
          <a:graphicData uri="http://schemas.openxmlformats.org/presentationml/2006/ole">
            <p:oleObj spid="_x0000_s2051" name="Документ" r:id="rId4" imgW="5935889" imgH="323305" progId="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2" descr="Выводы о проделанной работе&#10; Таким образом, мы узнали, что костюмы народ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80264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62000" y="3429000"/>
            <a:ext cx="7239000" cy="28194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Урок по ИЗО в 5 классе  на тему: </a:t>
            </a:r>
            <a:r>
              <a:rPr lang="ru-RU" sz="3600" dirty="0" smtClean="0">
                <a:solidFill>
                  <a:schemeClr val="tx1"/>
                </a:solidFill>
              </a:rPr>
              <a:t>«Дагестанский национальный костюм.»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выполнила:  Гаджиева Е. С  учитель Изо    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mmm.mmm-ПК\Desktop\балха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28600"/>
            <a:ext cx="4504433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Актуальность&#10; Россия – страна множества народов. Каждый из них бережно хран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История костюма&#10; Костюм народов Дагестана сформировался под влиянием многих факторов: мусульманс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33" y="67824"/>
            <a:ext cx="8748767" cy="6561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О цветах костюма&#10; Цвета традиционных Дагестанских нарядов также носили символическое, ритуаль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Белый цвет чаще всего использовался в праздничных, как правило, свадебных одеждах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5027"/>
            <a:ext cx="8382000" cy="6286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Красный имел значение достатка и благополучия, а чёрный имел своего р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408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dirty="0" smtClean="0">
                <a:solidFill>
                  <a:schemeClr val="tx1"/>
                </a:solidFill>
              </a:rPr>
              <a:t>Женская одежда</a:t>
            </a:r>
            <a:endParaRPr lang="ru-RU" sz="3600" b="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mmm.mmm-ПК\Desktop\р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7138056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88</Words>
  <PresentationFormat>Экран (4:3)</PresentationFormat>
  <Paragraphs>18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Изящная</vt:lpstr>
      <vt:lpstr>Документ</vt:lpstr>
      <vt:lpstr>Слайд 1</vt:lpstr>
      <vt:lpstr>Слайд 2</vt:lpstr>
      <vt:lpstr>Урок по ИЗО в 5 классе  на тему: «Дагестанский национальный костюм.»     выполнила:  Гаджиева Е. С  учитель Изо     </vt:lpstr>
      <vt:lpstr>Слайд 4</vt:lpstr>
      <vt:lpstr>Слайд 5</vt:lpstr>
      <vt:lpstr>Слайд 6</vt:lpstr>
      <vt:lpstr>Слайд 7</vt:lpstr>
      <vt:lpstr>Слайд 8</vt:lpstr>
      <vt:lpstr>Женская одежда</vt:lpstr>
      <vt:lpstr>Слайд 10</vt:lpstr>
      <vt:lpstr>Слайд 11</vt:lpstr>
      <vt:lpstr>Ювелирные украшения дополняли праздничный костюм горянки</vt:lpstr>
      <vt:lpstr>Слайд 13</vt:lpstr>
      <vt:lpstr>Слайд 14</vt:lpstr>
      <vt:lpstr>Слайд 15</vt:lpstr>
      <vt:lpstr>Мужская одежда.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Физкультминутка</vt:lpstr>
      <vt:lpstr>Практическая работа</vt:lpstr>
      <vt:lpstr>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ИЗО в 5 классе  на тему: «Дагестанский национальный костюм.» </dc:title>
  <dc:creator>mmm</dc:creator>
  <cp:lastModifiedBy>AC</cp:lastModifiedBy>
  <cp:revision>22</cp:revision>
  <dcterms:created xsi:type="dcterms:W3CDTF">2018-03-28T08:42:19Z</dcterms:created>
  <dcterms:modified xsi:type="dcterms:W3CDTF">2022-11-16T06:56:09Z</dcterms:modified>
</cp:coreProperties>
</file>