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8"/>
  </p:notesMasterIdLst>
  <p:sldIdLst>
    <p:sldId id="256" r:id="rId2"/>
    <p:sldId id="273" r:id="rId3"/>
    <p:sldId id="283" r:id="rId4"/>
    <p:sldId id="284" r:id="rId5"/>
    <p:sldId id="288" r:id="rId6"/>
    <p:sldId id="287" r:id="rId7"/>
    <p:sldId id="285" r:id="rId8"/>
    <p:sldId id="286" r:id="rId9"/>
    <p:sldId id="278" r:id="rId10"/>
    <p:sldId id="289" r:id="rId11"/>
    <p:sldId id="290" r:id="rId12"/>
    <p:sldId id="291" r:id="rId13"/>
    <p:sldId id="292" r:id="rId14"/>
    <p:sldId id="293" r:id="rId15"/>
    <p:sldId id="280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4B3B8-7F33-4E25-9368-35907178FD5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A84FD-2FC3-4217-AB94-03CFD932B3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Пять тысячелетий назад около Балканского полуострова зародилась культура, которой суждено было сыграть величайшую роль в истории человечества.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B050"/>
                </a:solidFill>
              </a:rPr>
              <a:t>Амфора</a:t>
            </a:r>
            <a:r>
              <a:rPr lang="ru-RU" sz="1200" dirty="0" smtClean="0">
                <a:solidFill>
                  <a:srgbClr val="00B050"/>
                </a:solidFill>
              </a:rPr>
              <a:t> – сосуд для хранения, измерения жидкостей.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err="1" smtClean="0">
                <a:solidFill>
                  <a:srgbClr val="FF0000"/>
                </a:solidFill>
              </a:rPr>
              <a:t>Пиксида</a:t>
            </a:r>
            <a:r>
              <a:rPr lang="ru-RU" sz="1200" b="1" dirty="0" smtClean="0">
                <a:solidFill>
                  <a:srgbClr val="FF0000"/>
                </a:solidFill>
              </a:rPr>
              <a:t>, </a:t>
            </a:r>
            <a:r>
              <a:rPr lang="ru-RU" sz="1200" b="1" dirty="0" err="1" smtClean="0">
                <a:solidFill>
                  <a:srgbClr val="FF0000"/>
                </a:solidFill>
              </a:rPr>
              <a:t>амфориск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200" dirty="0" smtClean="0">
                <a:solidFill>
                  <a:srgbClr val="FF0000"/>
                </a:solidFill>
              </a:rPr>
              <a:t>– сосуды, которые использовали для хранения ароматических масел или косметических средств (флакон для духов).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err="1" smtClean="0">
                <a:solidFill>
                  <a:schemeClr val="accent2">
                    <a:lumMod val="50000"/>
                  </a:schemeClr>
                </a:solidFill>
              </a:rPr>
              <a:t>Стамнос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sz="1200" b="1" dirty="0" err="1" smtClean="0">
                <a:solidFill>
                  <a:schemeClr val="accent2">
                    <a:lumMod val="50000"/>
                  </a:schemeClr>
                </a:solidFill>
              </a:rPr>
              <a:t>псиктер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сосуды для хранения чего – либо. Как правило, были больших размеров.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</a:rPr>
              <a:t>Гидрия и </a:t>
            </a:r>
            <a:r>
              <a:rPr lang="ru-RU" sz="1200" b="1" dirty="0" err="1" smtClean="0">
                <a:solidFill>
                  <a:srgbClr val="FF0000"/>
                </a:solidFill>
              </a:rPr>
              <a:t>киаф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200" dirty="0" smtClean="0">
                <a:solidFill>
                  <a:srgbClr val="FF0000"/>
                </a:solidFill>
              </a:rPr>
              <a:t>– сосуды для черпания воды.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</a:rPr>
              <a:t>Гидрия и </a:t>
            </a:r>
            <a:r>
              <a:rPr lang="ru-RU" sz="1200" b="1" dirty="0" err="1" smtClean="0">
                <a:solidFill>
                  <a:srgbClr val="FF0000"/>
                </a:solidFill>
              </a:rPr>
              <a:t>киаф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200" dirty="0" smtClean="0">
                <a:solidFill>
                  <a:srgbClr val="FF0000"/>
                </a:solidFill>
              </a:rPr>
              <a:t>– сосуды для черпания воды.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84FD-2FC3-4217-AB94-03CFD932B31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илестонес: скульптура и архитектура в древней грец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157" y="1700808"/>
            <a:ext cx="5688632" cy="4122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8887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Искусство Древней Греции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733256"/>
            <a:ext cx="5796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Автор: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Шульц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Людмила Анатольевна воспитатель подготовительной группы МДОУ№117.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79512" y="4509120"/>
            <a:ext cx="8530208" cy="18505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Амфора</a:t>
            </a: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2811"/>
            <a:ext cx="2612504" cy="36812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6634"/>
            <a:ext cx="2988940" cy="37036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9412311"/>
      </p:ext>
    </p:extLst>
  </p:cSld>
  <p:clrMapOvr>
    <a:masterClrMapping/>
  </p:clrMapOvr>
  <p:transition spd="slow"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797152"/>
            <a:ext cx="8602216" cy="1872208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Пиксида</a:t>
            </a:r>
            <a:r>
              <a:rPr lang="ru-RU" sz="3200" b="1" dirty="0" smtClean="0">
                <a:solidFill>
                  <a:srgbClr val="FF0000"/>
                </a:solidFill>
              </a:rPr>
              <a:t>, </a:t>
            </a:r>
            <a:r>
              <a:rPr lang="ru-RU" sz="3200" b="1" dirty="0" err="1" smtClean="0">
                <a:solidFill>
                  <a:srgbClr val="FF0000"/>
                </a:solidFill>
              </a:rPr>
              <a:t>амфориск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1362"/>
            <a:ext cx="4176464" cy="34563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60648"/>
            <a:ext cx="3312368" cy="42484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6574137"/>
      </p:ext>
    </p:extLst>
  </p:cSld>
  <p:clrMapOvr>
    <a:masterClrMapping/>
  </p:clrMapOvr>
  <p:transition spd="slow"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013176"/>
            <a:ext cx="8458200" cy="1418456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Стамнос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псиктер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6551"/>
            <a:ext cx="3203847" cy="424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3433"/>
            <a:ext cx="3312368" cy="4279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252823"/>
      </p:ext>
    </p:extLst>
  </p:cSld>
  <p:clrMapOvr>
    <a:masterClrMapping/>
  </p:clrMapOvr>
  <p:transition spd="slow"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229200"/>
            <a:ext cx="8458200" cy="11304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Гидрия и </a:t>
            </a:r>
            <a:r>
              <a:rPr lang="ru-RU" sz="3600" b="1" dirty="0" err="1" smtClean="0">
                <a:solidFill>
                  <a:srgbClr val="FF0000"/>
                </a:solidFill>
              </a:rPr>
              <a:t>киаф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2114"/>
            <a:ext cx="2808312" cy="47894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6802"/>
            <a:ext cx="4464496" cy="4464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2249768"/>
      </p:ext>
    </p:extLst>
  </p:cSld>
  <p:clrMapOvr>
    <a:masterClrMapping/>
  </p:clrMapOvr>
  <p:transition spd="slow"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45224"/>
            <a:ext cx="8458200" cy="9144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Килик</a:t>
            </a:r>
            <a:r>
              <a:rPr lang="ru-RU" sz="3600" b="1" dirty="0" smtClean="0">
                <a:solidFill>
                  <a:srgbClr val="002060"/>
                </a:solidFill>
              </a:rPr>
              <a:t> и кратер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" y="0"/>
            <a:ext cx="4272475" cy="3204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479" y="0"/>
            <a:ext cx="4680521" cy="4095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6370190"/>
      </p:ext>
    </p:extLst>
  </p:cSld>
  <p:clrMapOvr>
    <a:masterClrMapping/>
  </p:clrMapOvr>
  <p:transition spd="slow">
    <p:checke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4828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Греческий </a:t>
            </a:r>
            <a:r>
              <a:rPr lang="ru-RU" sz="4000" b="1" dirty="0" smtClean="0">
                <a:solidFill>
                  <a:srgbClr val="FF0000"/>
                </a:solidFill>
              </a:rPr>
              <a:t>орнамент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752362"/>
            <a:ext cx="18072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Меандр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47" t="6558" r="30905" b="23363"/>
          <a:stretch/>
        </p:blipFill>
        <p:spPr bwMode="auto">
          <a:xfrm>
            <a:off x="179512" y="1700808"/>
            <a:ext cx="3971637" cy="3177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Пальметта - Словарь изобразительного искусст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3908301" cy="4865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802714"/>
            <a:ext cx="2517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</a:rPr>
              <a:t>Пальметка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1824752"/>
      </p:ext>
    </p:extLst>
  </p:cSld>
  <p:clrMapOvr>
    <a:masterClrMapping/>
  </p:clrMapOvr>
  <p:transition spd="slow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Меандр Орнамент волны Пальметта Орнамент бутонов лотоса - Картинка 14907/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1574"/>
            <a:ext cx="6336704" cy="5083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60648"/>
            <a:ext cx="16158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Волна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24128" y="260648"/>
            <a:ext cx="1045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Овы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979712" y="845423"/>
            <a:ext cx="1008112" cy="27996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3" idx="2"/>
          </p:cNvCxnSpPr>
          <p:nvPr/>
        </p:nvCxnSpPr>
        <p:spPr>
          <a:xfrm flipH="1">
            <a:off x="5508104" y="845423"/>
            <a:ext cx="738764" cy="3879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74246636"/>
      </p:ext>
    </p:extLst>
  </p:cSld>
  <p:clrMapOvr>
    <a:masterClrMapping/>
  </p:clrMapOvr>
  <p:transition spd="slow"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Греция - SuperCoolPics - SuperCoolPi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352645" cy="2899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xcersice in Ancient Greece - Diet and Exercise Photo (57807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7051"/>
            <a:ext cx="4919886" cy="5138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4538" y="112276"/>
            <a:ext cx="7323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Греция –это родина Олимпийских игр</a:t>
            </a:r>
          </a:p>
        </p:txBody>
      </p:sp>
    </p:spTree>
    <p:extLst>
      <p:ext uri="{BB962C8B-B14F-4D97-AF65-F5344CB8AC3E}">
        <p14:creationId xmlns="" xmlns:p14="http://schemas.microsoft.com/office/powerpoint/2010/main" val="2284708568"/>
      </p:ext>
    </p:extLst>
  </p:cSld>
  <p:clrMapOvr>
    <a:masterClrMapping/>
  </p:clrMapOvr>
  <p:transition spd="slow"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ram-zevs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714357"/>
            <a:ext cx="4214842" cy="3286148"/>
          </a:xfrm>
          <a:prstGeom prst="rect">
            <a:avLst/>
          </a:prstGeom>
        </p:spPr>
      </p:pic>
      <p:pic>
        <p:nvPicPr>
          <p:cNvPr id="3" name="Рисунок 2" descr="3974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8605"/>
            <a:ext cx="4000528" cy="364333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71934" y="214290"/>
            <a:ext cx="4643470" cy="1015663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6000" dirty="0" smtClean="0"/>
              <a:t>Архитектура.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3643314"/>
            <a:ext cx="2819400" cy="1809750"/>
          </a:xfrm>
          <a:prstGeom prst="rect">
            <a:avLst/>
          </a:prstGeom>
        </p:spPr>
      </p:pic>
      <p:pic>
        <p:nvPicPr>
          <p:cNvPr id="6" name="Рисунок 5" descr="xra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4143380"/>
            <a:ext cx="3429024" cy="2528868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0110531180921_1_bor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14290"/>
            <a:ext cx="4362298" cy="2786082"/>
          </a:xfrm>
          <a:prstGeom prst="rect">
            <a:avLst/>
          </a:prstGeom>
        </p:spPr>
      </p:pic>
      <p:pic>
        <p:nvPicPr>
          <p:cNvPr id="4" name="Рисунок 3" descr="1385048810-afrodita-kradushchayasya.-kyol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2857472"/>
            <a:ext cx="2744176" cy="4000528"/>
          </a:xfrm>
          <a:prstGeom prst="rect">
            <a:avLst/>
          </a:prstGeom>
        </p:spPr>
      </p:pic>
      <p:pic>
        <p:nvPicPr>
          <p:cNvPr id="3" name="Рисунок 2" descr="28005272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3929630" cy="275783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29058" y="357166"/>
            <a:ext cx="4572000" cy="92333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5400" dirty="0" smtClean="0"/>
              <a:t>Скульптура. </a:t>
            </a:r>
            <a:endParaRPr lang="ru-RU" sz="5400" dirty="0"/>
          </a:p>
        </p:txBody>
      </p:sp>
      <p:pic>
        <p:nvPicPr>
          <p:cNvPr id="5" name="Рисунок 4" descr="A850E8E4-C6E1-62D8-F483-4058700332E1Fi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714636"/>
            <a:ext cx="3214710" cy="4143364"/>
          </a:xfrm>
          <a:prstGeom prst="rect">
            <a:avLst/>
          </a:prstGeom>
        </p:spPr>
      </p:pic>
      <p:pic>
        <p:nvPicPr>
          <p:cNvPr id="6" name="Рисунок 5" descr="kultura-drevnego-rima_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2571744"/>
            <a:ext cx="1219200" cy="2307336"/>
          </a:xfrm>
          <a:prstGeom prst="rect">
            <a:avLst/>
          </a:prstGeom>
        </p:spPr>
      </p:pic>
      <p:pic>
        <p:nvPicPr>
          <p:cNvPr id="8" name="Рисунок 7" descr="discus130801807559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7686" y="3500438"/>
            <a:ext cx="2085068" cy="3071834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ndijskaja_muzika_klassicheskaja_instrumentalnaj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14290"/>
            <a:ext cx="7429552" cy="2357454"/>
          </a:xfrm>
          <a:prstGeom prst="rect">
            <a:avLst/>
          </a:prstGeom>
        </p:spPr>
      </p:pic>
      <p:pic>
        <p:nvPicPr>
          <p:cNvPr id="3" name="Рисунок 2" descr="img11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428868"/>
            <a:ext cx="5929354" cy="42862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20" y="357166"/>
            <a:ext cx="6858016" cy="120032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Музыка.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pic>
        <p:nvPicPr>
          <p:cNvPr id="5" name="Рисунок 4" descr="img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643182"/>
            <a:ext cx="2714644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5729"/>
            <a:ext cx="4572000" cy="1107996"/>
          </a:xfrm>
          <a:prstGeom prst="rect">
            <a:avLst/>
          </a:prstGeom>
          <a:effectLst>
            <a:softEdge rad="317500"/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r>
              <a:rPr lang="ru-RU" sz="6600" dirty="0" smtClean="0"/>
              <a:t>Театр.  </a:t>
            </a:r>
            <a:endParaRPr lang="ru-RU" sz="6600" dirty="0"/>
          </a:p>
        </p:txBody>
      </p:sp>
      <p:pic>
        <p:nvPicPr>
          <p:cNvPr id="3" name="Рисунок 2" descr="htmlconvd-Z3Z609_html_5e355d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3116"/>
            <a:ext cx="6643734" cy="4514846"/>
          </a:xfrm>
          <a:prstGeom prst="rect">
            <a:avLst/>
          </a:prstGeom>
        </p:spPr>
      </p:pic>
      <p:pic>
        <p:nvPicPr>
          <p:cNvPr id="4" name="Рисунок 3" descr="gods4WP@@@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14290"/>
            <a:ext cx="3633778" cy="2643206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b10758dfae8ddb73ffbfdf68e23d8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285728"/>
            <a:ext cx="5167322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643306" y="357167"/>
            <a:ext cx="5072098" cy="110799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6600" dirty="0" smtClean="0"/>
              <a:t>Живопись.</a:t>
            </a:r>
            <a:endParaRPr lang="ru-RU" sz="6600" dirty="0"/>
          </a:p>
        </p:txBody>
      </p:sp>
      <p:pic>
        <p:nvPicPr>
          <p:cNvPr id="5" name="Рисунок 4" descr="Воины-по-бокам-Гермес-и-Афина.-530-г.-до-н.-э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4000504"/>
            <a:ext cx="4081474" cy="2428892"/>
          </a:xfrm>
          <a:prstGeom prst="rect">
            <a:avLst/>
          </a:prstGeom>
        </p:spPr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4357694"/>
            <a:ext cx="2133600" cy="2203704"/>
          </a:xfrm>
          <a:prstGeom prst="rect">
            <a:avLst/>
          </a:prstGeom>
        </p:spPr>
      </p:pic>
      <p:pic>
        <p:nvPicPr>
          <p:cNvPr id="4" name="Рисунок 3" descr="600px-Persephone_Hades_BM_Vase_E8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2928934"/>
            <a:ext cx="2686056" cy="2643206"/>
          </a:xfrm>
          <a:prstGeom prst="rect">
            <a:avLst/>
          </a:prstGeom>
        </p:spPr>
      </p:pic>
      <p:pic>
        <p:nvPicPr>
          <p:cNvPr id="7" name="Рисунок 6" descr="14135169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214290"/>
            <a:ext cx="3286148" cy="250033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2_Kra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381000"/>
            <a:ext cx="3929090" cy="4405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2_Din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85728"/>
            <a:ext cx="3462337" cy="3333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71472" y="214290"/>
            <a:ext cx="4357718" cy="110799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6600" dirty="0" smtClean="0"/>
              <a:t>Вазопись. </a:t>
            </a:r>
            <a:endParaRPr lang="ru-RU" sz="6600" dirty="0"/>
          </a:p>
        </p:txBody>
      </p:sp>
      <p:pic>
        <p:nvPicPr>
          <p:cNvPr id="6" name="Рисунок 5" descr="i_1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714620"/>
            <a:ext cx="3028950" cy="3924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02_Mastos_Cretan_bull_Louv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4643446"/>
            <a:ext cx="2926080" cy="195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ультура Древней Греции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411010" cy="2756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Мифы и ленегды древней Греции - Greece About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64760"/>
            <a:ext cx="4597166" cy="357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4336810"/>
      </p:ext>
    </p:extLst>
  </p:cSld>
  <p:clrMapOvr>
    <a:masterClrMapping/>
  </p:clrMapOvr>
  <p:transition spd="slow">
    <p:checker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863</TotalTime>
  <Words>142</Words>
  <Application>Microsoft Office PowerPoint</Application>
  <PresentationFormat>Экран (4:3)</PresentationFormat>
  <Paragraphs>31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Lyuda</dc:creator>
  <cp:lastModifiedBy>1</cp:lastModifiedBy>
  <cp:revision>111</cp:revision>
  <dcterms:modified xsi:type="dcterms:W3CDTF">2022-11-17T18:17:28Z</dcterms:modified>
</cp:coreProperties>
</file>