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68" r:id="rId4"/>
    <p:sldId id="259" r:id="rId5"/>
    <p:sldId id="260" r:id="rId6"/>
    <p:sldId id="261" r:id="rId7"/>
    <p:sldId id="262" r:id="rId8"/>
    <p:sldId id="267" r:id="rId9"/>
    <p:sldId id="264" r:id="rId10"/>
    <p:sldId id="265" r:id="rId11"/>
    <p:sldId id="266" r:id="rId12"/>
    <p:sldId id="269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1445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DB00E90-E6EA-43EF-A29C-9ACDBA121DB7}" type="doc">
      <dgm:prSet loTypeId="urn:microsoft.com/office/officeart/2005/8/layout/venn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C9FED79-63A5-447D-9177-176DE6B51797}">
      <dgm:prSet phldrT="[Текст]"/>
      <dgm:spPr/>
      <dgm:t>
        <a:bodyPr/>
        <a:lstStyle/>
        <a:p>
          <a:r>
            <a:rPr lang="ru-RU" dirty="0" smtClean="0"/>
            <a:t>Нравственное становление личности</a:t>
          </a:r>
          <a:endParaRPr lang="ru-RU" dirty="0"/>
        </a:p>
      </dgm:t>
    </dgm:pt>
    <dgm:pt modelId="{1CBE44AA-6BE7-47A9-85DA-5613B006CA4C}" type="parTrans" cxnId="{795F5A8A-EB04-4823-A7FD-A2227598132B}">
      <dgm:prSet/>
      <dgm:spPr/>
      <dgm:t>
        <a:bodyPr/>
        <a:lstStyle/>
        <a:p>
          <a:endParaRPr lang="ru-RU"/>
        </a:p>
      </dgm:t>
    </dgm:pt>
    <dgm:pt modelId="{642490EB-AF48-4012-83F1-92DE04DBC33E}" type="sibTrans" cxnId="{795F5A8A-EB04-4823-A7FD-A2227598132B}">
      <dgm:prSet/>
      <dgm:spPr/>
      <dgm:t>
        <a:bodyPr/>
        <a:lstStyle/>
        <a:p>
          <a:endParaRPr lang="ru-RU"/>
        </a:p>
      </dgm:t>
    </dgm:pt>
    <dgm:pt modelId="{C1D055EB-E0EF-4C74-99CD-94FDB49BB004}">
      <dgm:prSet phldrT="[Текст]"/>
      <dgm:spPr/>
      <dgm:t>
        <a:bodyPr/>
        <a:lstStyle/>
        <a:p>
          <a:r>
            <a:rPr lang="ru-RU" dirty="0" smtClean="0"/>
            <a:t>развитие прагматических качеств личности</a:t>
          </a:r>
          <a:endParaRPr lang="ru-RU" dirty="0"/>
        </a:p>
      </dgm:t>
    </dgm:pt>
    <dgm:pt modelId="{CC68452B-0235-4E69-8A5A-53A90692685E}" type="parTrans" cxnId="{57980ED7-BBA4-40EA-BB86-39866FBCF44A}">
      <dgm:prSet/>
      <dgm:spPr/>
      <dgm:t>
        <a:bodyPr/>
        <a:lstStyle/>
        <a:p>
          <a:endParaRPr lang="ru-RU"/>
        </a:p>
      </dgm:t>
    </dgm:pt>
    <dgm:pt modelId="{BE5DCCEC-9E97-4474-9515-63EE40AECB61}" type="sibTrans" cxnId="{57980ED7-BBA4-40EA-BB86-39866FBCF44A}">
      <dgm:prSet/>
      <dgm:spPr/>
      <dgm:t>
        <a:bodyPr/>
        <a:lstStyle/>
        <a:p>
          <a:endParaRPr lang="ru-RU"/>
        </a:p>
      </dgm:t>
    </dgm:pt>
    <dgm:pt modelId="{F1E1B75B-5985-45EA-9F64-F5C8C7AD4F7F}" type="pres">
      <dgm:prSet presAssocID="{BDB00E90-E6EA-43EF-A29C-9ACDBA121DB7}" presName="Name0" presStyleCnt="0">
        <dgm:presLayoutVars>
          <dgm:dir/>
          <dgm:resizeHandles val="exact"/>
        </dgm:presLayoutVars>
      </dgm:prSet>
      <dgm:spPr/>
    </dgm:pt>
    <dgm:pt modelId="{24CECDED-811E-4FCA-825B-A831DCBAAB53}" type="pres">
      <dgm:prSet presAssocID="{AC9FED79-63A5-447D-9177-176DE6B51797}" presName="Name5" presStyleLbl="venn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E3B658C-5E93-45FE-9379-C82E40193660}" type="pres">
      <dgm:prSet presAssocID="{642490EB-AF48-4012-83F1-92DE04DBC33E}" presName="space" presStyleCnt="0"/>
      <dgm:spPr/>
    </dgm:pt>
    <dgm:pt modelId="{3AE46054-D654-4418-8E36-1DB5FD0EBD68}" type="pres">
      <dgm:prSet presAssocID="{C1D055EB-E0EF-4C74-99CD-94FDB49BB004}" presName="Name5" presStyleLbl="venn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EB06682-2E1E-46C5-BCC7-CEE5373D4C8F}" type="presOf" srcId="{C1D055EB-E0EF-4C74-99CD-94FDB49BB004}" destId="{3AE46054-D654-4418-8E36-1DB5FD0EBD68}" srcOrd="0" destOrd="0" presId="urn:microsoft.com/office/officeart/2005/8/layout/venn3"/>
    <dgm:cxn modelId="{AF5207D0-5970-4F9D-B760-3F118CC6524E}" type="presOf" srcId="{BDB00E90-E6EA-43EF-A29C-9ACDBA121DB7}" destId="{F1E1B75B-5985-45EA-9F64-F5C8C7AD4F7F}" srcOrd="0" destOrd="0" presId="urn:microsoft.com/office/officeart/2005/8/layout/venn3"/>
    <dgm:cxn modelId="{57980ED7-BBA4-40EA-BB86-39866FBCF44A}" srcId="{BDB00E90-E6EA-43EF-A29C-9ACDBA121DB7}" destId="{C1D055EB-E0EF-4C74-99CD-94FDB49BB004}" srcOrd="1" destOrd="0" parTransId="{CC68452B-0235-4E69-8A5A-53A90692685E}" sibTransId="{BE5DCCEC-9E97-4474-9515-63EE40AECB61}"/>
    <dgm:cxn modelId="{AF8F24C9-AB20-4269-8055-83DCA7A82906}" type="presOf" srcId="{AC9FED79-63A5-447D-9177-176DE6B51797}" destId="{24CECDED-811E-4FCA-825B-A831DCBAAB53}" srcOrd="0" destOrd="0" presId="urn:microsoft.com/office/officeart/2005/8/layout/venn3"/>
    <dgm:cxn modelId="{795F5A8A-EB04-4823-A7FD-A2227598132B}" srcId="{BDB00E90-E6EA-43EF-A29C-9ACDBA121DB7}" destId="{AC9FED79-63A5-447D-9177-176DE6B51797}" srcOrd="0" destOrd="0" parTransId="{1CBE44AA-6BE7-47A9-85DA-5613B006CA4C}" sibTransId="{642490EB-AF48-4012-83F1-92DE04DBC33E}"/>
    <dgm:cxn modelId="{EE2D8C34-0231-4EFD-BC2B-1AC8422474FB}" type="presParOf" srcId="{F1E1B75B-5985-45EA-9F64-F5C8C7AD4F7F}" destId="{24CECDED-811E-4FCA-825B-A831DCBAAB53}" srcOrd="0" destOrd="0" presId="urn:microsoft.com/office/officeart/2005/8/layout/venn3"/>
    <dgm:cxn modelId="{5F415E90-8404-4F71-9308-EC7A5174A840}" type="presParOf" srcId="{F1E1B75B-5985-45EA-9F64-F5C8C7AD4F7F}" destId="{DE3B658C-5E93-45FE-9379-C82E40193660}" srcOrd="1" destOrd="0" presId="urn:microsoft.com/office/officeart/2005/8/layout/venn3"/>
    <dgm:cxn modelId="{670B4214-5302-4BAC-AA8C-661547CE8037}" type="presParOf" srcId="{F1E1B75B-5985-45EA-9F64-F5C8C7AD4F7F}" destId="{3AE46054-D654-4418-8E36-1DB5FD0EBD68}" srcOrd="2" destOrd="0" presId="urn:microsoft.com/office/officeart/2005/8/layout/venn3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B17E220-9B0A-4024-9C35-6F0B1150CBC4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EB74BD5-252B-479C-BD1F-DA19CBE841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B17E220-9B0A-4024-9C35-6F0B1150CBC4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EB74BD5-252B-479C-BD1F-DA19CBE841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B17E220-9B0A-4024-9C35-6F0B1150CBC4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EB74BD5-252B-479C-BD1F-DA19CBE841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B17E220-9B0A-4024-9C35-6F0B1150CBC4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EB74BD5-252B-479C-BD1F-DA19CBE841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B17E220-9B0A-4024-9C35-6F0B1150CBC4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EB74BD5-252B-479C-BD1F-DA19CBE841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B17E220-9B0A-4024-9C35-6F0B1150CBC4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EB74BD5-252B-479C-BD1F-DA19CBE841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B17E220-9B0A-4024-9C35-6F0B1150CBC4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EB74BD5-252B-479C-BD1F-DA19CBE841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B17E220-9B0A-4024-9C35-6F0B1150CBC4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EB74BD5-252B-479C-BD1F-DA19CBE841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B17E220-9B0A-4024-9C35-6F0B1150CBC4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EB74BD5-252B-479C-BD1F-DA19CBE841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B17E220-9B0A-4024-9C35-6F0B1150CBC4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EB74BD5-252B-479C-BD1F-DA19CBE841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B17E220-9B0A-4024-9C35-6F0B1150CBC4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EB74BD5-252B-479C-BD1F-DA19CBE8414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2B17E220-9B0A-4024-9C35-6F0B1150CBC4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DEB74BD5-252B-479C-BD1F-DA19CBE8414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357166"/>
            <a:ext cx="8286808" cy="2906044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Bookman Old Style" pitchFamily="18" charset="0"/>
              </a:rPr>
              <a:t>Формирование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Bookman Old Style" pitchFamily="18" charset="0"/>
              </a:rPr>
              <a:t/>
            </a:r>
            <a:b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Bookman Old Style" pitchFamily="18" charset="0"/>
              </a:rPr>
            </a:b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Bookman Old Style" pitchFamily="18" charset="0"/>
              </a:rPr>
              <a:t>ценностных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Bookman Old Style" pitchFamily="18" charset="0"/>
              </a:rPr>
              <a:t>ориентиров молодого специалиста на уроках экономики</a:t>
            </a:r>
            <a:endParaRPr lang="ru-RU" dirty="0">
              <a:solidFill>
                <a:schemeClr val="accent1">
                  <a:lumMod val="75000"/>
                </a:schemeClr>
              </a:solidFill>
              <a:latin typeface="Bookman Old Style" pitchFamily="18" charset="0"/>
            </a:endParaRPr>
          </a:p>
        </p:txBody>
      </p:sp>
      <p:pic>
        <p:nvPicPr>
          <p:cNvPr id="11266" name="Picture 2" descr="5 признаков умного человека | KQUEST | Яндекс Дзен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2790559"/>
            <a:ext cx="6388652" cy="4067441"/>
          </a:xfrm>
          <a:prstGeom prst="rect">
            <a:avLst/>
          </a:prstGeom>
          <a:noFill/>
          <a:effectLst>
            <a:softEdge rad="635000"/>
          </a:effec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0086" y="500042"/>
            <a:ext cx="8183880" cy="3255838"/>
          </a:xfrm>
        </p:spPr>
        <p:txBody>
          <a:bodyPr>
            <a:normAutofit/>
          </a:bodyPr>
          <a:lstStyle/>
          <a:p>
            <a:pPr marL="0" indent="0" algn="ctr">
              <a:spcBef>
                <a:spcPts val="0"/>
              </a:spcBef>
              <a:buNone/>
            </a:pPr>
            <a:r>
              <a:rPr lang="ru-RU" sz="2500" dirty="0" smtClean="0"/>
              <a:t>Каждый </a:t>
            </a:r>
            <a:r>
              <a:rPr lang="ru-RU" sz="2500" dirty="0"/>
              <a:t>профессиональный экономист должен достигнуть профессиональной компетентности и поддерживать свой профессионализм на таком уровне, чтобы клиент или работодатель получал профессиональные услуги с учетом последних практических, законодательных и технических достижений.</a:t>
            </a:r>
          </a:p>
        </p:txBody>
      </p:sp>
      <p:pic>
        <p:nvPicPr>
          <p:cNvPr id="2050" name="Picture 2" descr="Профессиональные навыки и компетенции руководителя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71670" y="3143248"/>
            <a:ext cx="4872488" cy="3305172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3112962"/>
          </a:xfrm>
        </p:spPr>
        <p:txBody>
          <a:bodyPr/>
          <a:lstStyle/>
          <a:p>
            <a:pPr marL="0" indent="0" algn="ctr">
              <a:spcBef>
                <a:spcPts val="0"/>
              </a:spcBef>
              <a:buNone/>
            </a:pPr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Профессиональное поведение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. </a:t>
            </a:r>
            <a:endParaRPr lang="ru-RU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0" indent="0" algn="ctr">
              <a:spcBef>
                <a:spcPts val="0"/>
              </a:spcBef>
              <a:buNone/>
            </a:pPr>
            <a:r>
              <a:rPr lang="ru-RU" sz="2700" dirty="0" smtClean="0"/>
              <a:t>Члены </a:t>
            </a:r>
            <a:r>
              <a:rPr lang="ru-RU" sz="2700" dirty="0"/>
              <a:t>профессиональных объединений обязаны соблюдать все относящиеся к ним законы и нормативные акты и избегать действий, которые дискредитируют профессию в целом, особенно когда они ищут возможности трудоустройства или привлекают клиентов.</a:t>
            </a:r>
          </a:p>
        </p:txBody>
      </p:sp>
      <p:pic>
        <p:nvPicPr>
          <p:cNvPr id="1034" name="Picture 10" descr="Юриспруденция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5984" y="3500438"/>
            <a:ext cx="4835605" cy="2720834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4" name="Picture 4" descr="Создать мем &quot;дизайн объявления внимание, люди, белый человечек с табличкой&quot;  - Картинки - Meme-arsenal.com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66" y="357166"/>
            <a:ext cx="6072230" cy="607223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 rot="435937">
            <a:off x="2547745" y="1171817"/>
            <a:ext cx="4262311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СПАСИБО ЗА ВНИМАНИЕ</a:t>
            </a:r>
            <a:endParaRPr lang="ru-RU" sz="4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530352"/>
            <a:ext cx="8258204" cy="969822"/>
          </a:xfrm>
        </p:spPr>
        <p:txBody>
          <a:bodyPr>
            <a:normAutofit lnSpcReduction="10000"/>
          </a:bodyPr>
          <a:lstStyle/>
          <a:p>
            <a:pPr marL="0" indent="0" algn="ctr">
              <a:spcBef>
                <a:spcPts val="0"/>
              </a:spcBef>
              <a:buNone/>
            </a:pPr>
            <a:r>
              <a:rPr lang="ru-RU" b="1" dirty="0" smtClean="0"/>
              <a:t>Современный </a:t>
            </a:r>
            <a:r>
              <a:rPr lang="ru-RU" b="1" dirty="0"/>
              <a:t>этап развития нашей страны требует </a:t>
            </a:r>
            <a:r>
              <a:rPr lang="ru-RU" b="1" dirty="0" smtClean="0"/>
              <a:t>сочетания</a:t>
            </a:r>
            <a:endParaRPr lang="ru-RU" b="1" dirty="0"/>
          </a:p>
        </p:txBody>
      </p:sp>
      <p:graphicFrame>
        <p:nvGraphicFramePr>
          <p:cNvPr id="4" name="Схема 3"/>
          <p:cNvGraphicFramePr/>
          <p:nvPr/>
        </p:nvGraphicFramePr>
        <p:xfrm>
          <a:off x="928662" y="1500174"/>
          <a:ext cx="7429552" cy="43577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1142984"/>
            <a:ext cx="8183880" cy="4286280"/>
          </a:xfrm>
        </p:spPr>
        <p:txBody>
          <a:bodyPr>
            <a:noAutofit/>
          </a:bodyPr>
          <a:lstStyle/>
          <a:p>
            <a:pPr marL="0" indent="0" algn="ctr">
              <a:spcBef>
                <a:spcPts val="0"/>
              </a:spcBef>
              <a:buNone/>
            </a:pPr>
            <a:r>
              <a:rPr lang="ru-RU" sz="3200" dirty="0" smtClean="0"/>
              <a:t>Обобщение </a:t>
            </a:r>
            <a:r>
              <a:rPr lang="ru-RU" sz="3200" dirty="0"/>
              <a:t>материалов, представленных в отечественной и зарубежной литературе, анализ опыта показывают, что обеспечение только одной экономической грамотности молодежи недостаточно для ее адаптации в новых российских социально-экономических условиях.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spcBef>
                <a:spcPts val="0"/>
              </a:spcBef>
              <a:buNone/>
            </a:pPr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Профессиональная этика </a:t>
            </a:r>
            <a:r>
              <a:rPr lang="ru-RU" dirty="0" smtClean="0"/>
              <a:t>–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dirty="0" smtClean="0"/>
              <a:t>совокупность </a:t>
            </a:r>
            <a:r>
              <a:rPr lang="ru-RU" dirty="0"/>
              <a:t>нравственных принципов и норм, которыми необходимо руководствоваться в сфере профессиональной деятельности, а так же нравственные </a:t>
            </a:r>
            <a:r>
              <a:rPr lang="ru-RU" dirty="0" smtClean="0"/>
              <a:t>аспекты отношений между участниками </a:t>
            </a:r>
            <a:r>
              <a:rPr lang="ru-RU" dirty="0"/>
              <a:t>данного вида профессиональной деятельности.</a:t>
            </a:r>
          </a:p>
          <a:p>
            <a:endParaRPr lang="ru-RU" sz="2000" dirty="0"/>
          </a:p>
        </p:txBody>
      </p:sp>
      <p:pic>
        <p:nvPicPr>
          <p:cNvPr id="8194" name="Picture 2" descr="Профессиональная этика 1 (ППО - вес. сем.)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66" y="3143248"/>
            <a:ext cx="6592602" cy="3587151"/>
          </a:xfrm>
          <a:prstGeom prst="rect">
            <a:avLst/>
          </a:prstGeom>
          <a:noFill/>
          <a:effectLst>
            <a:softEdge rad="635000"/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857232"/>
            <a:ext cx="8183880" cy="2398582"/>
          </a:xfrm>
        </p:spPr>
        <p:txBody>
          <a:bodyPr/>
          <a:lstStyle/>
          <a:p>
            <a:pPr marL="0" indent="0" algn="ctr">
              <a:spcBef>
                <a:spcPts val="0"/>
              </a:spcBef>
              <a:buNone/>
            </a:pPr>
            <a:r>
              <a:rPr lang="ru-RU" dirty="0" smtClean="0"/>
              <a:t>Профессия </a:t>
            </a:r>
            <a:r>
              <a:rPr lang="ru-RU" dirty="0" smtClean="0"/>
              <a:t>экономиста  </a:t>
            </a:r>
            <a:r>
              <a:rPr lang="ru-RU" dirty="0" smtClean="0"/>
              <a:t>не </a:t>
            </a:r>
            <a:r>
              <a:rPr lang="ru-RU" dirty="0"/>
              <a:t>является </a:t>
            </a:r>
            <a:r>
              <a:rPr lang="ru-RU" dirty="0" smtClean="0"/>
              <a:t>исключением: ее </a:t>
            </a:r>
            <a:r>
              <a:rPr lang="ru-RU" dirty="0"/>
              <a:t>профессиональная этика базируется на общей этике, реализация норм которой включает в себя самоконтроль и внешние ограничения</a:t>
            </a:r>
          </a:p>
        </p:txBody>
      </p:sp>
      <p:pic>
        <p:nvPicPr>
          <p:cNvPr id="7170" name="Picture 2" descr="Самоконтроль — Блог Викиум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4480" y="2786058"/>
            <a:ext cx="5678914" cy="3787835"/>
          </a:xfrm>
          <a:prstGeom prst="rect">
            <a:avLst/>
          </a:prstGeom>
          <a:noFill/>
          <a:effectLst>
            <a:softEdge rad="635000"/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2327144"/>
          </a:xfrm>
        </p:spPr>
        <p:txBody>
          <a:bodyPr/>
          <a:lstStyle/>
          <a:p>
            <a:pPr marL="0" indent="0" algn="ctr">
              <a:spcBef>
                <a:spcPts val="0"/>
              </a:spcBef>
              <a:buNone/>
            </a:pPr>
            <a:r>
              <a:rPr lang="ru-RU" dirty="0"/>
              <a:t>Профессиональная этика в сфере экономики существует наряду с всеобщими принципами морали и характеризуется специфическими нормами поведения человека в его конкретной деятельности.</a:t>
            </a:r>
          </a:p>
        </p:txBody>
      </p:sp>
      <p:pic>
        <p:nvPicPr>
          <p:cNvPr id="6146" name="Picture 2" descr="Основы и принципы самоконтроля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5918" y="2428868"/>
            <a:ext cx="5929354" cy="3821139"/>
          </a:xfrm>
          <a:prstGeom prst="rect">
            <a:avLst/>
          </a:prstGeom>
          <a:noFill/>
          <a:effectLst>
            <a:softEdge rad="635000"/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857232"/>
            <a:ext cx="8229600" cy="4308510"/>
          </a:xfrm>
        </p:spPr>
        <p:txBody>
          <a:bodyPr>
            <a:normAutofit/>
          </a:bodyPr>
          <a:lstStyle/>
          <a:p>
            <a:pPr marL="0" indent="0" algn="ctr">
              <a:spcBef>
                <a:spcPts val="0"/>
              </a:spcBef>
              <a:buNone/>
            </a:pPr>
            <a:r>
              <a:rPr lang="ru-RU" b="1" dirty="0"/>
              <a:t>Итак, при наличии добродетели, как </a:t>
            </a:r>
            <a:r>
              <a:rPr lang="ru-RU" b="1" dirty="0" smtClean="0"/>
              <a:t>мыслительной, так </a:t>
            </a:r>
            <a:r>
              <a:rPr lang="ru-RU" b="1" dirty="0"/>
              <a:t>и нравственной, мыслительная возникает и возрастает</a:t>
            </a:r>
            <a:br>
              <a:rPr lang="ru-RU" b="1" dirty="0"/>
            </a:br>
            <a:r>
              <a:rPr lang="ru-RU" b="1" dirty="0"/>
              <a:t>преимущественно благодаря обучению </a:t>
            </a:r>
            <a:r>
              <a:rPr lang="ru-RU" b="1" dirty="0" smtClean="0"/>
              <a:t>и именно поэтому нуждается </a:t>
            </a:r>
            <a:r>
              <a:rPr lang="ru-RU" b="1" dirty="0"/>
              <a:t>в </a:t>
            </a:r>
            <a:r>
              <a:rPr lang="ru-RU" b="1" dirty="0" smtClean="0"/>
              <a:t>долгом упражнении</a:t>
            </a:r>
            <a:r>
              <a:rPr lang="ru-RU" b="1" dirty="0"/>
              <a:t>, а нравственная (</a:t>
            </a:r>
            <a:r>
              <a:rPr lang="ru-RU" b="1" dirty="0" err="1"/>
              <a:t>ethike</a:t>
            </a:r>
            <a:r>
              <a:rPr lang="ru-RU" b="1" dirty="0"/>
              <a:t>)</a:t>
            </a:r>
            <a:br>
              <a:rPr lang="ru-RU" b="1" dirty="0"/>
            </a:br>
            <a:r>
              <a:rPr lang="ru-RU" b="1" dirty="0"/>
              <a:t>рождается привычкой (</a:t>
            </a:r>
            <a:r>
              <a:rPr lang="ru-RU" b="1" dirty="0" err="1"/>
              <a:t>ex</a:t>
            </a:r>
            <a:r>
              <a:rPr lang="ru-RU" b="1" dirty="0"/>
              <a:t> </a:t>
            </a:r>
            <a:r>
              <a:rPr lang="ru-RU" b="1" dirty="0" err="1"/>
              <a:t>ethoys</a:t>
            </a:r>
            <a:r>
              <a:rPr lang="ru-RU" b="1" dirty="0"/>
              <a:t>), откуда </a:t>
            </a:r>
            <a:r>
              <a:rPr lang="ru-RU" b="1" dirty="0" smtClean="0"/>
              <a:t>и получила название.</a:t>
            </a:r>
            <a:endParaRPr lang="ru-RU" b="1" dirty="0" smtClean="0"/>
          </a:p>
          <a:p>
            <a:pPr marL="0" indent="0" algn="ctr">
              <a:spcBef>
                <a:spcPts val="0"/>
              </a:spcBef>
              <a:buNone/>
            </a:pPr>
            <a:endParaRPr lang="ru-RU" b="1" i="1" baseline="-25000" dirty="0" smtClean="0"/>
          </a:p>
          <a:p>
            <a:pPr marL="0" indent="0" algn="r">
              <a:spcBef>
                <a:spcPts val="0"/>
              </a:spcBef>
              <a:buNone/>
            </a:pPr>
            <a:r>
              <a:rPr lang="ru-RU" baseline="-25000" dirty="0" smtClean="0"/>
              <a:t>Аристотель</a:t>
            </a:r>
            <a:r>
              <a:rPr lang="ru-RU" baseline="-25000" dirty="0"/>
              <a:t>, </a:t>
            </a:r>
            <a:r>
              <a:rPr lang="ru-RU" baseline="-25000" dirty="0" smtClean="0"/>
              <a:t>«</a:t>
            </a:r>
            <a:r>
              <a:rPr lang="ru-RU" baseline="-25000" dirty="0" err="1" smtClean="0"/>
              <a:t>Никомахова</a:t>
            </a:r>
            <a:r>
              <a:rPr lang="ru-RU" baseline="-25000" dirty="0" smtClean="0"/>
              <a:t> этика»</a:t>
            </a:r>
            <a:endParaRPr lang="ru-RU" dirty="0"/>
          </a:p>
        </p:txBody>
      </p:sp>
      <p:pic>
        <p:nvPicPr>
          <p:cNvPr id="5122" name="Picture 2" descr="Аристотель — Википедия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3786190"/>
            <a:ext cx="2143140" cy="2870556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714356"/>
            <a:ext cx="8183880" cy="243231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Честность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. </a:t>
            </a:r>
            <a:endParaRPr lang="ru-RU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ctr">
              <a:buNone/>
            </a:pPr>
            <a:r>
              <a:rPr lang="ru-RU" dirty="0" smtClean="0"/>
              <a:t>Это </a:t>
            </a:r>
            <a:r>
              <a:rPr lang="ru-RU" dirty="0" smtClean="0"/>
              <a:t>не только отсутствие лжи, но и отсутствие умолчания, и обязательство действовать прямо, а не искать обходные пути.</a:t>
            </a:r>
            <a:endParaRPr lang="ru-RU" dirty="0"/>
          </a:p>
        </p:txBody>
      </p:sp>
      <p:pic>
        <p:nvPicPr>
          <p:cNvPr id="4098" name="Picture 2" descr="Пословицы о честности: пословицы и поговорки о честности народов мира  читать на FolkMir.ru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2714620"/>
            <a:ext cx="6643734" cy="3321867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3613028"/>
          </a:xfrm>
        </p:spPr>
        <p:txBody>
          <a:bodyPr/>
          <a:lstStyle/>
          <a:p>
            <a:pPr marL="0" indent="0" algn="ctr">
              <a:spcBef>
                <a:spcPts val="0"/>
              </a:spcBef>
              <a:buNone/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Объективность.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sz="2600" dirty="0" smtClean="0"/>
              <a:t>В </a:t>
            </a:r>
            <a:r>
              <a:rPr lang="ru-RU" sz="2600" dirty="0"/>
              <a:t>работе следует избегать предвзятости, конфликтов интересов, чрезмерной зависимости от чужого мнения. Объективность – это тот принцип, который в основном подвержен угрозам его нарушения, что, как правило, влечет за собой нарушение других принципов. </a:t>
            </a:r>
          </a:p>
        </p:txBody>
      </p:sp>
      <p:pic>
        <p:nvPicPr>
          <p:cNvPr id="3074" name="Picture 2" descr="Пять ловушек для объективности рекрутёр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5918" y="3500438"/>
            <a:ext cx="5572164" cy="2476518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Другая 1">
      <a:majorFont>
        <a:latin typeface="Bookman Old Style"/>
        <a:ea typeface=""/>
        <a:cs typeface=""/>
      </a:majorFont>
      <a:minorFont>
        <a:latin typeface="Book Antiqua"/>
        <a:ea typeface=""/>
        <a:cs typeface="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134</TotalTime>
  <Words>280</Words>
  <Application>Microsoft Office PowerPoint</Application>
  <PresentationFormat>Экран (4:3)</PresentationFormat>
  <Paragraphs>23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Аспект</vt:lpstr>
      <vt:lpstr>Формирование  ценностных ориентиров молодого специалиста на уроках экономики</vt:lpstr>
      <vt:lpstr>Слайд 2</vt:lpstr>
      <vt:lpstr>Слайд 3</vt:lpstr>
      <vt:lpstr>Слайд 4</vt:lpstr>
      <vt:lpstr>Слайд 5</vt:lpstr>
      <vt:lpstr> </vt:lpstr>
      <vt:lpstr>Слайд 7</vt:lpstr>
      <vt:lpstr> </vt:lpstr>
      <vt:lpstr>Слайд 9</vt:lpstr>
      <vt:lpstr>Слайд 10</vt:lpstr>
      <vt:lpstr>  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Формирование ценностных ориентиров молодого специалиста на уроках экономики</dc:title>
  <dc:creator>User</dc:creator>
  <cp:lastModifiedBy>Пользователь</cp:lastModifiedBy>
  <cp:revision>16</cp:revision>
  <dcterms:created xsi:type="dcterms:W3CDTF">2022-03-26T11:52:30Z</dcterms:created>
  <dcterms:modified xsi:type="dcterms:W3CDTF">2022-04-10T09:57:06Z</dcterms:modified>
</cp:coreProperties>
</file>