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59" r:id="rId3"/>
    <p:sldId id="262" r:id="rId4"/>
    <p:sldId id="260" r:id="rId5"/>
    <p:sldId id="271" r:id="rId6"/>
    <p:sldId id="261" r:id="rId7"/>
    <p:sldId id="268" r:id="rId8"/>
    <p:sldId id="269" r:id="rId9"/>
    <p:sldId id="270" r:id="rId10"/>
    <p:sldId id="272" r:id="rId11"/>
    <p:sldId id="263" r:id="rId12"/>
    <p:sldId id="264" r:id="rId13"/>
    <p:sldId id="265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D053ED-8E8A-41D6-8490-B08BD34D9D76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D5A7CE-4801-444D-9677-DB1B7BB2F55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5C54C1D-7E5F-4309-B785-B3F0CDB6B010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6174A-C4A0-4943-A44A-5A482C59A1F6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426F8-488C-419D-9DCD-C384AC3969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6174A-C4A0-4943-A44A-5A482C59A1F6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426F8-488C-419D-9DCD-C384AC3969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6174A-C4A0-4943-A44A-5A482C59A1F6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426F8-488C-419D-9DCD-C384AC3969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6174A-C4A0-4943-A44A-5A482C59A1F6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426F8-488C-419D-9DCD-C384AC3969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6174A-C4A0-4943-A44A-5A482C59A1F6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426F8-488C-419D-9DCD-C384AC3969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6174A-C4A0-4943-A44A-5A482C59A1F6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426F8-488C-419D-9DCD-C384AC3969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6174A-C4A0-4943-A44A-5A482C59A1F6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426F8-488C-419D-9DCD-C384AC3969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6174A-C4A0-4943-A44A-5A482C59A1F6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426F8-488C-419D-9DCD-C384AC3969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6174A-C4A0-4943-A44A-5A482C59A1F6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426F8-488C-419D-9DCD-C384AC3969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6174A-C4A0-4943-A44A-5A482C59A1F6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426F8-488C-419D-9DCD-C384AC3969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6174A-C4A0-4943-A44A-5A482C59A1F6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426F8-488C-419D-9DCD-C384AC3969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E6174A-C4A0-4943-A44A-5A482C59A1F6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7426F8-488C-419D-9DCD-C384AC3969F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______Microsoft_Office_PowerPoint1.sldx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Nadezhda\Desktop\Рисунок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2" y="-27384"/>
            <a:ext cx="9458324" cy="709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2" descr="C:\Users\Поткин\Desktop\обж\126096698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213" y="260648"/>
            <a:ext cx="7920037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27534" y="807670"/>
            <a:ext cx="8208962" cy="44935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571500" indent="-5715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Давайте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улыбнёмся </a:t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друг другу!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Когда мы улыбаемся, мы реже ошибаемся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силой наполняемся, дарующей успех.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pic>
        <p:nvPicPr>
          <p:cNvPr id="10245" name="Picture 2" descr="http://im2-tub-ru.yandex.net/i?id=192424811-16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7425" y="1268760"/>
            <a:ext cx="3167063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C:\Users\Nadezhda\Desktop\Рисунок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-27384"/>
            <a:ext cx="9458324" cy="709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Nadezhda\Desktop\Рисунок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-27384"/>
            <a:ext cx="9458324" cy="709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6896" y="333041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6" name="Прямоугольник: скругленные углы 4">
            <a:extLst>
              <a:ext uri="{FF2B5EF4-FFF2-40B4-BE49-F238E27FC236}">
                <a16:creationId xmlns=""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3970912" y="436113"/>
            <a:ext cx="1578105" cy="70138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Тверь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AA5071FB-6D0B-4942-9753-747ED375018E}"/>
              </a:ext>
            </a:extLst>
          </p:cNvPr>
          <p:cNvSpPr/>
          <p:nvPr/>
        </p:nvSpPr>
        <p:spPr>
          <a:xfrm>
            <a:off x="5413453" y="1883683"/>
            <a:ext cx="2604587" cy="86475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тверичи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="" xmlns:a16="http://schemas.microsoft.com/office/drawing/2014/main" id="{242AC6B8-02AE-44FF-B238-270099F09C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273" b="6707"/>
          <a:stretch/>
        </p:blipFill>
        <p:spPr bwMode="auto">
          <a:xfrm>
            <a:off x="856121" y="1496362"/>
            <a:ext cx="3903844" cy="351681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FB65219F-03DD-4855-8C42-855E3F40DC9D}"/>
              </a:ext>
            </a:extLst>
          </p:cNvPr>
          <p:cNvSpPr/>
          <p:nvPr/>
        </p:nvSpPr>
        <p:spPr>
          <a:xfrm>
            <a:off x="5413453" y="3055024"/>
            <a:ext cx="2604587" cy="86475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тверские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Nadezhda\Desktop\Рисунок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-27384"/>
            <a:ext cx="9458324" cy="709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6" name="Rectangle 1"/>
          <p:cNvSpPr>
            <a:spLocks noChangeArrowheads="1"/>
          </p:cNvSpPr>
          <p:nvPr/>
        </p:nvSpPr>
        <p:spPr bwMode="auto">
          <a:xfrm>
            <a:off x="889374" y="656788"/>
            <a:ext cx="7946278" cy="504753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Суффикс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– это маленькое слово. </a:t>
            </a:r>
          </a:p>
          <a:p>
            <a:pPr eaLnBrk="0" hangingPunct="0">
              <a:lnSpc>
                <a:spcPct val="150000"/>
              </a:lnSpc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Суффикс – это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значимая часть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слова.</a:t>
            </a:r>
          </a:p>
          <a:p>
            <a:pPr eaLnBrk="0" hangingPunct="0">
              <a:lnSpc>
                <a:spcPct val="150000"/>
              </a:lnSpc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Суффикс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стоит перед корнем. </a:t>
            </a:r>
          </a:p>
          <a:p>
            <a:pPr eaLnBrk="0" hangingPunct="0">
              <a:lnSpc>
                <a:spcPct val="150000"/>
              </a:lnSpc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Суффикс стоит после корня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0" hangingPunct="0">
              <a:lnSpc>
                <a:spcPct val="150000"/>
              </a:lnSpc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Суффикс служит для образования новых слов. </a:t>
            </a:r>
          </a:p>
          <a:p>
            <a:pPr eaLnBrk="0" hangingPunct="0">
              <a:lnSpc>
                <a:spcPct val="150000"/>
              </a:lnSpc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Суффикс служит для связи слов в предложении.</a:t>
            </a:r>
          </a:p>
          <a:p>
            <a:pPr eaLnBrk="0" hangingPunct="0">
              <a:lnSpc>
                <a:spcPct val="150000"/>
              </a:lnSpc>
            </a:pP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Nadezhda\Desktop\Рисунок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-27384"/>
            <a:ext cx="9458324" cy="709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1" name="Rectangle 2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Тест по теме: «Суффикс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42" name="Rectangle 3"/>
          <p:cNvSpPr>
            <a:spLocks noGrp="1"/>
          </p:cNvSpPr>
          <p:nvPr>
            <p:ph type="body" idx="4294967295"/>
          </p:nvPr>
        </p:nvSpPr>
        <p:spPr>
          <a:xfrm>
            <a:off x="827584" y="908720"/>
            <a:ext cx="4032250" cy="56896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800" dirty="0" smtClean="0"/>
              <a:t> </a:t>
            </a:r>
            <a:endParaRPr lang="ru-RU" sz="800" b="1" dirty="0" smtClean="0"/>
          </a:p>
          <a:p>
            <a:pPr>
              <a:lnSpc>
                <a:spcPct val="80000"/>
              </a:lnSpc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Суффикс – это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 – часть речи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lnSpc>
                <a:spcPct val="8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 – часть слова.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Суффикс служит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 – для связи слов в предложении,</a:t>
            </a:r>
          </a:p>
          <a:p>
            <a:pPr>
              <a:lnSpc>
                <a:spcPct val="8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 – для образования новых слов.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Суффикс стоит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 – перед корнем,</a:t>
            </a:r>
          </a:p>
          <a:p>
            <a:pPr>
              <a:lnSpc>
                <a:spcPct val="8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 – после корня.</a:t>
            </a:r>
          </a:p>
          <a:p>
            <a:pPr>
              <a:lnSpc>
                <a:spcPct val="80000"/>
              </a:lnSpc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Суффикс – это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 – изменяемая часть слова,</a:t>
            </a:r>
          </a:p>
          <a:p>
            <a:pPr>
              <a:lnSpc>
                <a:spcPct val="8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 – неизменяемая часть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слова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2400" b="1" dirty="0" smtClean="0"/>
          </a:p>
        </p:txBody>
      </p:sp>
      <p:sp>
        <p:nvSpPr>
          <p:cNvPr id="35843" name="Text Box 4"/>
          <p:cNvSpPr txBox="1">
            <a:spLocks noChangeArrowheads="1"/>
          </p:cNvSpPr>
          <p:nvPr/>
        </p:nvSpPr>
        <p:spPr bwMode="auto">
          <a:xfrm>
            <a:off x="5076056" y="620688"/>
            <a:ext cx="3744913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0" b="1" dirty="0"/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Чтобы найти суффикс в слове,  надо: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 – изменить форму слова,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 – подобрать однокоренные слова.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 каких из этих слов есть суффикс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 – книга,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 – книжный,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Ц – книжечка.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Nadezhda\Desktop\Рисунок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-27384"/>
            <a:ext cx="9458324" cy="709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5" name="Прямоугольник 3"/>
          <p:cNvSpPr>
            <a:spLocks noChangeArrowheads="1"/>
          </p:cNvSpPr>
          <p:nvPr/>
        </p:nvSpPr>
        <p:spPr bwMode="auto">
          <a:xfrm>
            <a:off x="2771775" y="692150"/>
            <a:ext cx="4572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800">
              <a:solidFill>
                <a:srgbClr val="984807"/>
              </a:solidFill>
              <a:latin typeface="Georgia" pitchFamily="18" charset="0"/>
            </a:endParaRPr>
          </a:p>
        </p:txBody>
      </p:sp>
      <p:sp>
        <p:nvSpPr>
          <p:cNvPr id="36867" name="WordArt 3"/>
          <p:cNvSpPr>
            <a:spLocks noChangeArrowheads="1" noChangeShapeType="1" noTextEdit="1"/>
          </p:cNvSpPr>
          <p:nvPr/>
        </p:nvSpPr>
        <p:spPr bwMode="auto">
          <a:xfrm>
            <a:off x="1403871" y="2204864"/>
            <a:ext cx="6840537" cy="2520950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13634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Молодец!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C:\Users\Nadezhda\Desktop\Рисунок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-27384"/>
            <a:ext cx="9458324" cy="709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Nadezhda\Desktop\Рисунок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2" y="-27384"/>
            <a:ext cx="9458324" cy="709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733073" y="404664"/>
          <a:ext cx="8410927" cy="6332933"/>
        </p:xfrm>
        <a:graphic>
          <a:graphicData uri="http://schemas.openxmlformats.org/presentationml/2006/ole">
            <p:oleObj spid="_x0000_s1025" name="Слайд" r:id="rId4" imgW="4570378" imgH="3427533" progId="PowerPoint.Slide.12">
              <p:embed/>
            </p:oleObj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212976"/>
            <a:ext cx="1584176" cy="3960440"/>
          </a:xfrm>
        </p:spPr>
        <p:txBody>
          <a:bodyPr>
            <a:normAutofit/>
          </a:bodyPr>
          <a:lstStyle/>
          <a:p>
            <a:pPr>
              <a:lnSpc>
                <a:spcPts val="3900"/>
              </a:lnSpc>
            </a:pPr>
            <a:r>
              <a:rPr lang="ru-RU" b="1" dirty="0" smtClean="0">
                <a:solidFill>
                  <a:srgbClr val="FF0000"/>
                </a:solidFill>
              </a:rPr>
              <a:t>с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</a:t>
            </a:r>
            <a:br>
              <a:rPr lang="ru-RU" dirty="0" smtClean="0"/>
            </a:br>
            <a:r>
              <a:rPr lang="ru-RU" dirty="0" smtClean="0"/>
              <a:t>б</a:t>
            </a:r>
            <a:br>
              <a:rPr lang="ru-RU" dirty="0" smtClean="0"/>
            </a:br>
            <a:r>
              <a:rPr lang="ru-RU" dirty="0" smtClean="0"/>
              <a:t>а</a:t>
            </a:r>
            <a:br>
              <a:rPr lang="ru-RU" dirty="0" smtClean="0"/>
            </a:br>
            <a:r>
              <a:rPr lang="ru-RU" dirty="0" smtClean="0"/>
              <a:t>к</a:t>
            </a:r>
            <a:br>
              <a:rPr lang="ru-RU" dirty="0" smtClean="0"/>
            </a:br>
            <a:r>
              <a:rPr lang="ru-RU" dirty="0" smtClean="0"/>
              <a:t>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043608" y="3212976"/>
            <a:ext cx="1584176" cy="3960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39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у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ч</a:t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е</a:t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</a:t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</a:t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619672" y="1196752"/>
            <a:ext cx="1584176" cy="3960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39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>
                <a:latin typeface="+mj-lt"/>
                <a:ea typeface="+mj-ea"/>
                <a:cs typeface="+mj-cs"/>
              </a:rPr>
              <a:t>ш</a:t>
            </a:r>
            <a: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к</a:t>
            </a:r>
            <a:b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а</a:t>
            </a:r>
            <a:b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ф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123728" y="2088232"/>
            <a:ext cx="1584176" cy="4653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39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>
                <a:latin typeface="+mj-lt"/>
                <a:ea typeface="+mj-ea"/>
                <a:cs typeface="+mj-cs"/>
              </a:rPr>
              <a:t>а</a:t>
            </a:r>
            <a: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л</a:t>
            </a:r>
            <a:b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ф</a:t>
            </a:r>
            <a: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а</a:t>
            </a:r>
            <a:b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в</a:t>
            </a:r>
            <a:b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и</a:t>
            </a:r>
            <a:b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т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699792" y="2060848"/>
            <a:ext cx="1584176" cy="4653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39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>
                <a:latin typeface="+mj-lt"/>
                <a:ea typeface="+mj-ea"/>
                <a:cs typeface="+mj-cs"/>
              </a:rPr>
              <a:t>у</a:t>
            </a:r>
            <a:r>
              <a:rPr lang="ru-RU" sz="4400" dirty="0" smtClean="0">
                <a:latin typeface="+mj-lt"/>
                <a:ea typeface="+mj-ea"/>
                <a:cs typeface="+mj-cs"/>
              </a:rPr>
              <a:t/>
            </a:r>
            <a:br>
              <a:rPr lang="ru-RU" sz="4400" dirty="0" smtClean="0">
                <a:latin typeface="+mj-lt"/>
                <a:ea typeface="+mj-ea"/>
                <a:cs typeface="+mj-cs"/>
              </a:rPr>
            </a:br>
            <a:r>
              <a:rPr lang="ru-RU" sz="4400" dirty="0" smtClean="0">
                <a:latin typeface="+mj-lt"/>
                <a:ea typeface="+mj-ea"/>
                <a:cs typeface="+mj-cs"/>
              </a:rPr>
              <a:t>ч</a:t>
            </a:r>
            <a:br>
              <a:rPr lang="ru-RU" sz="4400" dirty="0" smtClean="0">
                <a:latin typeface="+mj-lt"/>
                <a:ea typeface="+mj-ea"/>
                <a:cs typeface="+mj-cs"/>
              </a:rPr>
            </a:br>
            <a:r>
              <a:rPr lang="ru-RU" sz="44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и</a:t>
            </a:r>
            <a:r>
              <a:rPr lang="ru-RU" sz="4400" dirty="0" smtClean="0">
                <a:latin typeface="+mj-lt"/>
                <a:ea typeface="+mj-ea"/>
                <a:cs typeface="+mj-cs"/>
              </a:rPr>
              <a:t/>
            </a:r>
            <a:br>
              <a:rPr lang="ru-RU" sz="4400" dirty="0" smtClean="0">
                <a:latin typeface="+mj-lt"/>
                <a:ea typeface="+mj-ea"/>
                <a:cs typeface="+mj-cs"/>
              </a:rPr>
            </a:br>
            <a:r>
              <a:rPr lang="ru-RU" sz="4400" dirty="0" smtClean="0">
                <a:latin typeface="+mj-lt"/>
                <a:ea typeface="+mj-ea"/>
                <a:cs typeface="+mj-cs"/>
              </a:rPr>
              <a:t>т</a:t>
            </a:r>
            <a:br>
              <a:rPr lang="ru-RU" sz="4400" dirty="0" smtClean="0">
                <a:latin typeface="+mj-lt"/>
                <a:ea typeface="+mj-ea"/>
                <a:cs typeface="+mj-cs"/>
              </a:rPr>
            </a:br>
            <a:r>
              <a:rPr lang="ru-RU" sz="4400" dirty="0" smtClean="0">
                <a:latin typeface="+mj-lt"/>
                <a:ea typeface="+mj-ea"/>
                <a:cs typeface="+mj-cs"/>
              </a:rPr>
              <a:t>е</a:t>
            </a:r>
            <a:br>
              <a:rPr lang="ru-RU" sz="4400" dirty="0" smtClean="0">
                <a:latin typeface="+mj-lt"/>
                <a:ea typeface="+mj-ea"/>
                <a:cs typeface="+mj-cs"/>
              </a:rPr>
            </a:br>
            <a:r>
              <a:rPr lang="ru-RU" sz="4400" dirty="0" smtClean="0">
                <a:latin typeface="+mj-lt"/>
                <a:ea typeface="+mj-ea"/>
                <a:cs typeface="+mj-cs"/>
              </a:rPr>
              <a:t>л</a:t>
            </a:r>
            <a:br>
              <a:rPr lang="ru-RU" sz="4400" dirty="0" smtClean="0">
                <a:latin typeface="+mj-lt"/>
                <a:ea typeface="+mj-ea"/>
                <a:cs typeface="+mj-cs"/>
              </a:rPr>
            </a:br>
            <a:r>
              <a:rPr lang="ru-RU" sz="4400" dirty="0" err="1" smtClean="0">
                <a:latin typeface="+mj-lt"/>
                <a:ea typeface="+mj-ea"/>
                <a:cs typeface="+mj-cs"/>
              </a:rPr>
              <a:t>ь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3347864" y="1196752"/>
            <a:ext cx="1584176" cy="3960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39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с</a:t>
            </a:r>
            <a:b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о</a:t>
            </a:r>
            <a:b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р</a:t>
            </a:r>
            <a: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о</a:t>
            </a:r>
            <a:b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</a:t>
            </a:r>
            <a: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а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3995936" y="2204864"/>
            <a:ext cx="1584176" cy="3960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39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М</a:t>
            </a:r>
            <a:b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о</a:t>
            </a:r>
            <a:b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</a:t>
            </a:r>
            <a: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к</a:t>
            </a:r>
            <a:b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в</a:t>
            </a:r>
            <a:b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а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652120" y="3284984"/>
            <a:ext cx="2736304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292080" y="3645024"/>
            <a:ext cx="1368152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4283968" y="3140968"/>
            <a:ext cx="4968552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ts val="39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0" dirty="0" smtClean="0">
                <a:latin typeface="Times New Roman" pitchFamily="18" charset="0"/>
                <a:ea typeface="+mj-ea"/>
                <a:cs typeface="Times New Roman" pitchFamily="18" charset="0"/>
              </a:rPr>
              <a:t>33 буквы по порядку.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Nadezhda\Desktop\Рисунок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-27384"/>
            <a:ext cx="9458324" cy="709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фф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икс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484784"/>
            <a:ext cx="779755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СПРАВКА:</a:t>
            </a:r>
          </a:p>
          <a:p>
            <a:pPr marL="288000" indent="0">
              <a:spcBef>
                <a:spcPts val="600"/>
              </a:spcBef>
              <a:buNone/>
            </a:pPr>
            <a:r>
              <a:rPr lang="ru-RU" sz="4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Слово «суффикс» пришло к нам из латинского языка </a:t>
            </a:r>
            <a:r>
              <a:rPr lang="ru-RU" sz="4400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suffixus</a:t>
            </a:r>
            <a:r>
              <a:rPr lang="ru-RU" sz="4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что обозначает «прикрепленный».</a:t>
            </a:r>
            <a:endParaRPr lang="ru-RU" sz="44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Nadezhda\Desktop\Рисунок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-27384"/>
            <a:ext cx="9458324" cy="709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>
            <a:extLst>
              <a:ext uri="{FF2B5EF4-FFF2-40B4-BE49-F238E27FC236}">
                <a16:creationId xmlns="" xmlns:a16="http://schemas.microsoft.com/office/drawing/2014/main" id="{030C2ACE-E337-4D36-BF15-B979B4C9B9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037" y="1448955"/>
            <a:ext cx="6745432" cy="47218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: скругленные углы 6">
            <a:extLst>
              <a:ext uri="{FF2B5EF4-FFF2-40B4-BE49-F238E27FC236}">
                <a16:creationId xmlns="" xmlns:a16="http://schemas.microsoft.com/office/drawing/2014/main" id="{988549BE-547D-41DC-AD86-93B37E95AFB8}"/>
              </a:ext>
            </a:extLst>
          </p:cNvPr>
          <p:cNvSpPr/>
          <p:nvPr/>
        </p:nvSpPr>
        <p:spPr>
          <a:xfrm>
            <a:off x="5728854" y="1160896"/>
            <a:ext cx="1052947" cy="576119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ёж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="" xmlns:a16="http://schemas.microsoft.com/office/drawing/2014/main" id="{439440BF-9203-4044-920C-B7303FAF5605}"/>
              </a:ext>
            </a:extLst>
          </p:cNvPr>
          <p:cNvSpPr/>
          <p:nvPr/>
        </p:nvSpPr>
        <p:spPr>
          <a:xfrm>
            <a:off x="1763688" y="1412776"/>
            <a:ext cx="1659616" cy="576119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ежиха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="" xmlns:a16="http://schemas.microsoft.com/office/drawing/2014/main" id="{930D29D0-ED34-4F7C-8BB8-7A67ACE46969}"/>
              </a:ext>
            </a:extLst>
          </p:cNvPr>
          <p:cNvSpPr/>
          <p:nvPr/>
        </p:nvSpPr>
        <p:spPr>
          <a:xfrm>
            <a:off x="3445710" y="5594639"/>
            <a:ext cx="1414322" cy="576119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ёжик</a:t>
            </a:r>
          </a:p>
        </p:txBody>
      </p:sp>
    </p:spTree>
    <p:extLst>
      <p:ext uri="{BB962C8B-B14F-4D97-AF65-F5344CB8AC3E}">
        <p14:creationId xmlns="" xmlns:p14="http://schemas.microsoft.com/office/powerpoint/2010/main" val="34234424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C:\Users\Nadezhda\Desktop\Рисунок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-27384"/>
            <a:ext cx="9458324" cy="709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Nadezhda\Desktop\Рисунок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-27384"/>
            <a:ext cx="9458324" cy="709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AA5071FB-6D0B-4942-9753-747ED375018E}"/>
              </a:ext>
            </a:extLst>
          </p:cNvPr>
          <p:cNvSpPr/>
          <p:nvPr/>
        </p:nvSpPr>
        <p:spPr>
          <a:xfrm>
            <a:off x="1043608" y="5157192"/>
            <a:ext cx="1440160" cy="7013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Д</a:t>
            </a:r>
            <a:r>
              <a:rPr lang="ru-RU" sz="4000" b="1" dirty="0" smtClean="0">
                <a:solidFill>
                  <a:schemeClr val="tx1"/>
                </a:solidFill>
              </a:rPr>
              <a:t>ом,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10242" name="Picture 2">
            <a:extLst>
              <a:ext uri="{FF2B5EF4-FFF2-40B4-BE49-F238E27FC236}">
                <a16:creationId xmlns="" xmlns:a16="http://schemas.microsoft.com/office/drawing/2014/main" id="{2487B935-94B7-47B5-BD70-3E832794A6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996952"/>
            <a:ext cx="1543516" cy="18816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="" xmlns:a16="http://schemas.microsoft.com/office/drawing/2014/main" id="{A67048D8-735C-42EA-BDDA-31F07BBAF9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789040"/>
            <a:ext cx="884959" cy="10788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59019E12-6E25-4614-ADED-1A27993451D9}"/>
              </a:ext>
            </a:extLst>
          </p:cNvPr>
          <p:cNvSpPr/>
          <p:nvPr/>
        </p:nvSpPr>
        <p:spPr>
          <a:xfrm>
            <a:off x="3347864" y="5157192"/>
            <a:ext cx="1944216" cy="7013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д</a:t>
            </a:r>
            <a:r>
              <a:rPr lang="ru-RU" sz="4000" b="1" dirty="0" smtClean="0">
                <a:solidFill>
                  <a:schemeClr val="tx1"/>
                </a:solidFill>
              </a:rPr>
              <a:t>омик,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A6185EF6-BAE7-4EA7-9D28-EAFA3CC79D16}"/>
              </a:ext>
            </a:extLst>
          </p:cNvPr>
          <p:cNvSpPr/>
          <p:nvPr/>
        </p:nvSpPr>
        <p:spPr>
          <a:xfrm>
            <a:off x="6228184" y="5157192"/>
            <a:ext cx="2304256" cy="7013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д</a:t>
            </a:r>
            <a:r>
              <a:rPr lang="ru-RU" sz="4000" b="1" dirty="0" smtClean="0">
                <a:solidFill>
                  <a:schemeClr val="tx1"/>
                </a:solidFill>
              </a:rPr>
              <a:t>омище.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="" xmlns:a16="http://schemas.microsoft.com/office/drawing/2014/main" id="{C49A16F6-281F-4A81-BD10-D94CBDC80E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003" y="404664"/>
            <a:ext cx="3703493" cy="451473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644463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Nadezhda\Desktop\Рисунок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-27384"/>
            <a:ext cx="9458324" cy="709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AA5071FB-6D0B-4942-9753-747ED375018E}"/>
              </a:ext>
            </a:extLst>
          </p:cNvPr>
          <p:cNvSpPr/>
          <p:nvPr/>
        </p:nvSpPr>
        <p:spPr>
          <a:xfrm>
            <a:off x="802698" y="4569039"/>
            <a:ext cx="1897093" cy="7013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З</a:t>
            </a:r>
            <a:r>
              <a:rPr lang="ru-RU" sz="4000" b="1" dirty="0" smtClean="0">
                <a:solidFill>
                  <a:schemeClr val="tx1"/>
                </a:solidFill>
              </a:rPr>
              <a:t>везда,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59019E12-6E25-4614-ADED-1A27993451D9}"/>
              </a:ext>
            </a:extLst>
          </p:cNvPr>
          <p:cNvSpPr/>
          <p:nvPr/>
        </p:nvSpPr>
        <p:spPr>
          <a:xfrm>
            <a:off x="3117866" y="4569039"/>
            <a:ext cx="2606262" cy="7013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з</a:t>
            </a:r>
            <a:r>
              <a:rPr lang="ru-RU" sz="4000" b="1" dirty="0" smtClean="0">
                <a:solidFill>
                  <a:schemeClr val="tx1"/>
                </a:solidFill>
              </a:rPr>
              <a:t>вёздочка,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A6185EF6-BAE7-4EA7-9D28-EAFA3CC79D16}"/>
              </a:ext>
            </a:extLst>
          </p:cNvPr>
          <p:cNvSpPr/>
          <p:nvPr/>
        </p:nvSpPr>
        <p:spPr>
          <a:xfrm>
            <a:off x="5944464" y="4569039"/>
            <a:ext cx="2587975" cy="7013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з</a:t>
            </a:r>
            <a:r>
              <a:rPr lang="ru-RU" sz="4000" b="1" dirty="0" smtClean="0">
                <a:solidFill>
                  <a:schemeClr val="tx1"/>
                </a:solidFill>
              </a:rPr>
              <a:t>вёздный.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11266" name="Picture 2">
            <a:extLst>
              <a:ext uri="{FF2B5EF4-FFF2-40B4-BE49-F238E27FC236}">
                <a16:creationId xmlns="" xmlns:a16="http://schemas.microsoft.com/office/drawing/2014/main" id="{3B0FD31A-1CCF-41AA-99E8-06FBAA4EA1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11439"/>
            <a:ext cx="2308418" cy="25216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>
            <a:extLst>
              <a:ext uri="{FF2B5EF4-FFF2-40B4-BE49-F238E27FC236}">
                <a16:creationId xmlns="" xmlns:a16="http://schemas.microsoft.com/office/drawing/2014/main" id="{8D65E08B-62F4-422D-A0CB-E3FE81E585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3765" y="3125871"/>
            <a:ext cx="778235" cy="8501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>
            <a:extLst>
              <a:ext uri="{FF2B5EF4-FFF2-40B4-BE49-F238E27FC236}">
                <a16:creationId xmlns="" xmlns:a16="http://schemas.microsoft.com/office/drawing/2014/main" id="{7313086D-35C4-4A16-985C-92EA5BBEFB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5316" y="620688"/>
            <a:ext cx="3857625" cy="3429000"/>
          </a:xfrm>
          <a:prstGeom prst="ellipse">
            <a:avLst/>
          </a:prstGeom>
          <a:ln w="28575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228578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Nadezhda\Desktop\Рисунок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-27384"/>
            <a:ext cx="9458324" cy="709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59019E12-6E25-4614-ADED-1A27993451D9}"/>
              </a:ext>
            </a:extLst>
          </p:cNvPr>
          <p:cNvSpPr/>
          <p:nvPr/>
        </p:nvSpPr>
        <p:spPr>
          <a:xfrm>
            <a:off x="5148064" y="4653136"/>
            <a:ext cx="2973440" cy="7013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ш</a:t>
            </a:r>
            <a:r>
              <a:rPr lang="ru-RU" sz="4000" b="1" dirty="0" smtClean="0">
                <a:solidFill>
                  <a:schemeClr val="tx1"/>
                </a:solidFill>
              </a:rPr>
              <a:t>кольница.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A6185EF6-BAE7-4EA7-9D28-EAFA3CC79D16}"/>
              </a:ext>
            </a:extLst>
          </p:cNvPr>
          <p:cNvSpPr/>
          <p:nvPr/>
        </p:nvSpPr>
        <p:spPr>
          <a:xfrm>
            <a:off x="4860032" y="1340768"/>
            <a:ext cx="2685408" cy="7013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ш</a:t>
            </a:r>
            <a:r>
              <a:rPr lang="ru-RU" sz="4000" b="1" dirty="0" smtClean="0">
                <a:solidFill>
                  <a:schemeClr val="tx1"/>
                </a:solidFill>
              </a:rPr>
              <a:t>кольник,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12290" name="Picture 2">
            <a:extLst>
              <a:ext uri="{FF2B5EF4-FFF2-40B4-BE49-F238E27FC236}">
                <a16:creationId xmlns="" xmlns:a16="http://schemas.microsoft.com/office/drawing/2014/main" id="{7A6A4F32-95BE-4D41-B383-BF18FE766C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833" y="836712"/>
            <a:ext cx="4270215" cy="34945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>
            <a:extLst>
              <a:ext uri="{FF2B5EF4-FFF2-40B4-BE49-F238E27FC236}">
                <a16:creationId xmlns="" xmlns:a16="http://schemas.microsoft.com/office/drawing/2014/main" id="{F1B5EB06-5551-436E-9DE1-6D32AAE966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69141" y="2330816"/>
            <a:ext cx="1599976" cy="23048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AA5071FB-6D0B-4942-9753-747ED375018E}"/>
              </a:ext>
            </a:extLst>
          </p:cNvPr>
          <p:cNvSpPr/>
          <p:nvPr/>
        </p:nvSpPr>
        <p:spPr>
          <a:xfrm>
            <a:off x="1979712" y="1365494"/>
            <a:ext cx="1872208" cy="7013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Ш</a:t>
            </a:r>
            <a:r>
              <a:rPr lang="ru-RU" sz="4000" b="1" dirty="0" smtClean="0">
                <a:solidFill>
                  <a:schemeClr val="tx1"/>
                </a:solidFill>
              </a:rPr>
              <a:t>кола,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135414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148</Words>
  <Application>Microsoft Office PowerPoint</Application>
  <PresentationFormat>Экран (4:3)</PresentationFormat>
  <Paragraphs>62</Paragraphs>
  <Slides>14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Тема Office</vt:lpstr>
      <vt:lpstr>Слайд Microsoft Office PowerPoint</vt:lpstr>
      <vt:lpstr>Слайд 1</vt:lpstr>
      <vt:lpstr>Слайд 2</vt:lpstr>
      <vt:lpstr>с о б а к а </vt:lpstr>
      <vt:lpstr>Суффикс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Тест по теме: «Суффикс» 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25</cp:revision>
  <dcterms:created xsi:type="dcterms:W3CDTF">2022-11-13T08:46:53Z</dcterms:created>
  <dcterms:modified xsi:type="dcterms:W3CDTF">2022-11-13T15:01:57Z</dcterms:modified>
</cp:coreProperties>
</file>