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301F"/>
    <a:srgbClr val="006600"/>
    <a:srgbClr val="1E5C3C"/>
    <a:srgbClr val="1B5135"/>
    <a:srgbClr val="FFFFFF"/>
    <a:srgbClr val="C6E7F0"/>
    <a:srgbClr val="32A6C4"/>
    <a:srgbClr val="D7C7B7"/>
    <a:srgbClr val="DECEB8"/>
    <a:srgbClr val="E9DE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6" d="100"/>
          <a:sy n="76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ba/b7/78/bab7780f2390be597f88b14e826de01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7017" y="4902445"/>
            <a:ext cx="3008540" cy="166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182" y="4039814"/>
            <a:ext cx="1126778" cy="247388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40438" y="5551472"/>
            <a:ext cx="1170003" cy="1170003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Заголовок 1"/>
          <p:cNvSpPr txBox="1">
            <a:spLocks/>
          </p:cNvSpPr>
          <p:nvPr userDrawn="1"/>
        </p:nvSpPr>
        <p:spPr>
          <a:xfrm>
            <a:off x="1524000" y="165221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9" name="Подзаголовок 2"/>
          <p:cNvSpPr txBox="1">
            <a:spLocks/>
          </p:cNvSpPr>
          <p:nvPr userDrawn="1"/>
        </p:nvSpPr>
        <p:spPr>
          <a:xfrm>
            <a:off x="1524000" y="4131889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ctrTitle"/>
          </p:nvPr>
        </p:nvSpPr>
        <p:spPr>
          <a:xfrm>
            <a:off x="2007833" y="1808228"/>
            <a:ext cx="8176334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7833" y="4279121"/>
            <a:ext cx="8176334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32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2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17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3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i.pinimg.com/originals/ba/b7/78/bab7780f2390be597f88b14e826de01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6" y="5656831"/>
            <a:ext cx="1784851" cy="98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4768" y="4792679"/>
            <a:ext cx="877722" cy="192707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52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i.pinimg.com/originals/ba/b7/78/bab7780f2390be597f88b14e826de01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91916" y="5749600"/>
            <a:ext cx="1784851" cy="98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34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8200" y="4372554"/>
            <a:ext cx="986708" cy="21663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07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1219887" y="5443614"/>
            <a:ext cx="972113" cy="11355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7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484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572433" y="1825625"/>
            <a:ext cx="110471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8038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7731" y="1026069"/>
            <a:ext cx="801653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87731" y="3905794"/>
            <a:ext cx="801653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40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8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45" y="6642207"/>
            <a:ext cx="904672" cy="2157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33" y="455802"/>
            <a:ext cx="11047133" cy="139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2435" y="1914258"/>
            <a:ext cx="11047132" cy="4236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4" r:id="rId6"/>
    <p:sldLayoutId id="2147483661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Л. Н. Андреев «Кусака». Чувство сострадания к братьям нашим меньшим.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885151" y="4279121"/>
            <a:ext cx="5299016" cy="1655762"/>
          </a:xfrm>
        </p:spPr>
        <p:txBody>
          <a:bodyPr>
            <a:normAutofit/>
          </a:bodyPr>
          <a:lstStyle/>
          <a:p>
            <a:r>
              <a:rPr lang="ru-RU" sz="2300" dirty="0" smtClean="0"/>
              <a:t>Учитель русского языка и литературы МБОУ </a:t>
            </a:r>
            <a:r>
              <a:rPr lang="ru-RU" sz="2300" dirty="0" err="1" smtClean="0"/>
              <a:t>Гетуновская</a:t>
            </a:r>
            <a:r>
              <a:rPr lang="ru-RU" sz="2300" dirty="0" smtClean="0"/>
              <a:t> СОШ</a:t>
            </a:r>
          </a:p>
          <a:p>
            <a:r>
              <a:rPr lang="ru-RU" sz="2300" dirty="0" err="1" smtClean="0"/>
              <a:t>Шкапо</a:t>
            </a:r>
            <a:r>
              <a:rPr lang="ru-RU" sz="2300" smtClean="0"/>
              <a:t> С.А.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Милосердие</a:t>
            </a:r>
            <a:r>
              <a:rPr lang="ru-RU" dirty="0" smtClean="0"/>
              <a:t>- </a:t>
            </a:r>
            <a:r>
              <a:rPr lang="ru-RU" dirty="0"/>
              <a:t>готовность помочь или простить из сострадания, человеколюбия.</a:t>
            </a:r>
          </a:p>
          <a:p>
            <a:r>
              <a:rPr lang="ru-RU" b="1" dirty="0"/>
              <a:t>Сострадание</a:t>
            </a:r>
            <a:r>
              <a:rPr lang="ru-RU" dirty="0"/>
              <a:t> – жалость, сочувствие, вызываемое чьим-нибудь несчастьем, горем.</a:t>
            </a:r>
          </a:p>
          <a:p>
            <a:r>
              <a:rPr lang="ru-RU" b="1" dirty="0"/>
              <a:t>Сочувствие</a:t>
            </a:r>
            <a:r>
              <a:rPr lang="ru-RU" dirty="0"/>
              <a:t> – отзывчивое, участливое отношение к переживаниям, </a:t>
            </a:r>
            <a:r>
              <a:rPr lang="ru-RU" b="1" dirty="0"/>
              <a:t>несчастью других.</a:t>
            </a:r>
            <a:endParaRPr lang="ru-RU" dirty="0"/>
          </a:p>
          <a:p>
            <a:r>
              <a:rPr lang="ru-RU" b="1" dirty="0"/>
              <a:t>Гуманность</a:t>
            </a:r>
            <a:r>
              <a:rPr lang="ru-RU" dirty="0"/>
              <a:t>- человеколюбие и отзывчивость.</a:t>
            </a:r>
          </a:p>
          <a:p>
            <a:r>
              <a:rPr lang="ru-RU" b="1" dirty="0"/>
              <a:t>Ответственность- </a:t>
            </a:r>
            <a:r>
              <a:rPr lang="ru-RU" dirty="0"/>
              <a:t>необходимость, обязанность отдавать отчёт в своих действиях, поступках.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801353"/>
              </p:ext>
            </p:extLst>
          </p:nvPr>
        </p:nvGraphicFramePr>
        <p:xfrm>
          <a:off x="964504" y="499084"/>
          <a:ext cx="10065621" cy="5504807"/>
        </p:xfrm>
        <a:graphic>
          <a:graphicData uri="http://schemas.openxmlformats.org/drawingml/2006/table">
            <a:tbl>
              <a:tblPr/>
              <a:tblGrid>
                <a:gridCol w="5198322"/>
                <a:gridCol w="4867299"/>
              </a:tblGrid>
              <a:tr h="3778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Кусака одинока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Кусака любит и любима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745">
                <a:tc>
                  <a:txBody>
                    <a:bodyPr/>
                    <a:lstStyle/>
                    <a:p>
                      <a:pPr marL="342900" marR="0" lvl="0" indent="1143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Никому не принадлежала.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Принадлежала людям и могла им служить.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768">
                <a:tc>
                  <a:txBody>
                    <a:bodyPr/>
                    <a:lstStyle/>
                    <a:p>
                      <a:pPr marL="342900" marR="0" lvl="0" indent="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было собственного имени.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Появилось имя.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4048">
                <a:tc>
                  <a:txBody>
                    <a:bodyPr/>
                    <a:lstStyle/>
                    <a:p>
                      <a:pPr marL="342900" marR="0" lvl="0" indent="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Грязная, некрасивая, с длинной шерстью, висевшей рыжими сухими космами и на брюхе покрытой засохшей грязью.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Длинная шерсть очистилась, почернела и стала лосниться, как атлас.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220">
                <a:tc>
                  <a:txBody>
                    <a:bodyPr/>
                    <a:lstStyle/>
                    <a:p>
                      <a:pPr marL="342900" marR="0" lvl="0" indent="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Ребята бросали в неё камнями и палками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Никому уже не приходило в голову дразнить её или бросить камнем.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968">
                <a:tc>
                  <a:txBody>
                    <a:bodyPr/>
                    <a:lstStyle/>
                    <a:p>
                      <a:pPr marL="342900" marR="0" lvl="0" indent="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Взрослые весело улюлюкали и страшно свистали.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Ласкали и играли с ней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Зализывала ушибы и раны, копила злобу и страх.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неё отняли нестерпимую злобу, её приручили.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доверяла людям, иногда со злобою набрасывалась и пыталась укусить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Нелепо кувыркалась. Неуклюже прыгала и вертелась вокруг самой себя.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90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41962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 произведения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1660" y="987425"/>
            <a:ext cx="5743728" cy="4873625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1052186"/>
            <a:ext cx="4496300" cy="4816802"/>
          </a:xfrm>
        </p:spPr>
        <p:txBody>
          <a:bodyPr>
            <a:noAutofit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взаимоотношений человека и животного. Тема добра, милосердия и сострадания</a:t>
            </a:r>
            <a:r>
              <a:rPr lang="ru-RU" sz="2400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обращает внимание на проблему человеческого равнодушия, жестокости и бессердечия. Люди должны нести ответственность за судьбу тех, кого приручили, быть милосердными, добрыми, внимательными, защищать обиженных и обездоленных.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Не бейте брошенных собак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557" y="571480"/>
            <a:ext cx="5824602" cy="541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67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/>
              <a:t>Творческая работа в группах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mtClean="0"/>
              <a:t>– Какие чувства вызвал у вас рассказ?</a:t>
            </a:r>
          </a:p>
          <a:p>
            <a:r>
              <a:rPr lang="ru-RU" smtClean="0"/>
              <a:t>– Хотелось бы вам изменить ситуацию, в которой оказалась бедная Кусачка?</a:t>
            </a:r>
          </a:p>
          <a:p>
            <a:r>
              <a:rPr lang="ru-RU" smtClean="0"/>
              <a:t>– Как же нам сделать, чтобы Кусака обрела настоящий дом, друзей, сохранила любовь и доверие к людям?</a:t>
            </a:r>
          </a:p>
          <a:p>
            <a:r>
              <a:rPr lang="ru-RU" smtClean="0"/>
              <a:t>Давайте попробуем написать свою историю со счастливым концом.</a:t>
            </a:r>
          </a:p>
          <a:p>
            <a:r>
              <a:rPr lang="ru-RU" smtClean="0"/>
              <a:t>Итак, начнем работу.</a:t>
            </a:r>
          </a:p>
          <a:p>
            <a:r>
              <a:rPr lang="ru-RU" smtClean="0"/>
              <a:t>– Скажите, что хочется изменить в рассказе, прежде всего?</a:t>
            </a:r>
          </a:p>
          <a:p>
            <a:pPr marL="0" indent="0">
              <a:buNone/>
            </a:pPr>
            <a:r>
              <a:rPr lang="ru-RU" i="1" smtClean="0"/>
              <a:t>(Придумайте свой финал рассказа, включив в сюжет произведения новое действующее лицо. Обыграйте ситуацию).</a:t>
            </a:r>
            <a:endParaRPr lang="ru-RU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9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621560" cy="8956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Борис Владимирович </a:t>
            </a:r>
            <a:r>
              <a:rPr lang="ru-RU" dirty="0" err="1">
                <a:solidFill>
                  <a:srgbClr val="FF0000"/>
                </a:solidFill>
              </a:rPr>
              <a:t>Заходер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7" y="1478071"/>
            <a:ext cx="6137210" cy="4390917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смотрели бездомной собаке в глаза?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когда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видели столько печали ?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дорожки от глаз "протоптала" слеза.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боли, несчастья у ней за плечами.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 Вас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учили:"Мы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ответе за тех..."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может Вы просто про это забыли 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Вам надоело и после утех,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за ней двери дома закрыли?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она до сих пор верит людям и ждет,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сомненья давно её гложут,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хозяин (какой бы он не был)- ПРИДЁТ!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голову руку положит...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i?id=2541740&amp;tov=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65929" y="1352811"/>
            <a:ext cx="3389139" cy="384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1365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27342" y="899828"/>
            <a:ext cx="95448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Пусть человек добрее будет!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Не прихоть это, не пустяк .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Внимательно вглядитесь, люди,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В глаза покинутых собак!</a:t>
            </a:r>
            <a:r>
              <a:rPr lang="ru-RU" sz="4000" b="1" dirty="0" smtClean="0">
                <a:latin typeface="Tahoma" pitchFamily="34" charset="0"/>
                <a:cs typeface="Tahoma" pitchFamily="34" charset="0"/>
              </a:rPr>
              <a:t> </a:t>
            </a:r>
            <a:endParaRPr lang="ru-RU" sz="4000" b="1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940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Домашнее задание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64713" y="2041122"/>
            <a:ext cx="95824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/>
              <a:t>П</a:t>
            </a:r>
            <a:r>
              <a:rPr lang="ru-RU" sz="4000" i="1" dirty="0" smtClean="0"/>
              <a:t>исьменно </a:t>
            </a:r>
            <a:r>
              <a:rPr lang="ru-RU" sz="4000" i="1" dirty="0"/>
              <a:t>ответить на вопрос «Над чем меня заставил задуматься рассказ Леонида  Андреева?»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0825092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8580</TotalTime>
  <Words>337</Words>
  <Application>Microsoft Office PowerPoint</Application>
  <PresentationFormat>Произвольный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Л. Н. Андреев «Кусака». Чувство сострадания к братьям нашим меньшим. </vt:lpstr>
      <vt:lpstr>Словарная работа.  </vt:lpstr>
      <vt:lpstr>Презентация PowerPoint</vt:lpstr>
      <vt:lpstr>        Тема  произведения</vt:lpstr>
      <vt:lpstr>Творческая работа в группах</vt:lpstr>
      <vt:lpstr>Борис Владимирович Заходер</vt:lpstr>
      <vt:lpstr>Презентация PowerPoint</vt:lpstr>
      <vt:lpstr>Домашнее задание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Литература, книги</dc:title>
  <dc:subject>школа, литература</dc:subject>
  <dc:creator>Viktoriya Polshkova</dc:creator>
  <cp:keywords>русский язык;книги;школа;литература</cp:keywords>
  <cp:lastModifiedBy>ШКАПО</cp:lastModifiedBy>
  <cp:revision>228</cp:revision>
  <dcterms:created xsi:type="dcterms:W3CDTF">2019-04-16T15:48:18Z</dcterms:created>
  <dcterms:modified xsi:type="dcterms:W3CDTF">2022-11-17T16:46:54Z</dcterms:modified>
</cp:coreProperties>
</file>