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78" r:id="rId7"/>
    <p:sldId id="277" r:id="rId8"/>
    <p:sldId id="276" r:id="rId9"/>
    <p:sldId id="261" r:id="rId10"/>
    <p:sldId id="262" r:id="rId11"/>
    <p:sldId id="263" r:id="rId12"/>
    <p:sldId id="264" r:id="rId13"/>
    <p:sldId id="265" r:id="rId14"/>
    <p:sldId id="266" r:id="rId15"/>
    <p:sldId id="281" r:id="rId16"/>
    <p:sldId id="267" r:id="rId17"/>
    <p:sldId id="268" r:id="rId18"/>
    <p:sldId id="269" r:id="rId19"/>
    <p:sldId id="270" r:id="rId20"/>
    <p:sldId id="280" r:id="rId21"/>
    <p:sldId id="271" r:id="rId22"/>
    <p:sldId id="279" r:id="rId2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BF9F5"/>
    <a:srgbClr val="4AD3E6"/>
    <a:srgbClr val="9E0000"/>
    <a:srgbClr val="1B8B0F"/>
    <a:srgbClr val="31E61E"/>
    <a:srgbClr val="3F6228"/>
    <a:srgbClr val="EF7639"/>
    <a:srgbClr val="FF7029"/>
    <a:srgbClr val="FF9966"/>
    <a:srgbClr val="9A57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658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12BC1-875D-4AF6-B999-133DCEBBEF3B}" type="datetimeFigureOut">
              <a:rPr lang="ru-RU" smtClean="0"/>
              <a:t>16.12.2021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23BF1-AA06-4931-8BB2-DEFCCB6F19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71744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12BC1-875D-4AF6-B999-133DCEBBEF3B}" type="datetimeFigureOut">
              <a:rPr lang="ru-RU" smtClean="0"/>
              <a:t>16.12.2021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23BF1-AA06-4931-8BB2-DEFCCB6F19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88504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12BC1-875D-4AF6-B999-133DCEBBEF3B}" type="datetimeFigureOut">
              <a:rPr lang="ru-RU" smtClean="0"/>
              <a:t>16.12.2021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23BF1-AA06-4931-8BB2-DEFCCB6F19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7012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12BC1-875D-4AF6-B999-133DCEBBEF3B}" type="datetimeFigureOut">
              <a:rPr lang="ru-RU" smtClean="0"/>
              <a:t>16.12.2021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23BF1-AA06-4931-8BB2-DEFCCB6F19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36656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12BC1-875D-4AF6-B999-133DCEBBEF3B}" type="datetimeFigureOut">
              <a:rPr lang="ru-RU" smtClean="0"/>
              <a:t>16.12.2021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23BF1-AA06-4931-8BB2-DEFCCB6F19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40647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12BC1-875D-4AF6-B999-133DCEBBEF3B}" type="datetimeFigureOut">
              <a:rPr lang="ru-RU" smtClean="0"/>
              <a:t>16.12.2021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23BF1-AA06-4931-8BB2-DEFCCB6F19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49594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12BC1-875D-4AF6-B999-133DCEBBEF3B}" type="datetimeFigureOut">
              <a:rPr lang="ru-RU" smtClean="0"/>
              <a:t>16.12.2021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23BF1-AA06-4931-8BB2-DEFCCB6F19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6581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12BC1-875D-4AF6-B999-133DCEBBEF3B}" type="datetimeFigureOut">
              <a:rPr lang="ru-RU" smtClean="0"/>
              <a:t>16.12.2021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23BF1-AA06-4931-8BB2-DEFCCB6F19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92067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12BC1-875D-4AF6-B999-133DCEBBEF3B}" type="datetimeFigureOut">
              <a:rPr lang="ru-RU" smtClean="0"/>
              <a:t>16.12.2021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23BF1-AA06-4931-8BB2-DEFCCB6F19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50322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12BC1-875D-4AF6-B999-133DCEBBEF3B}" type="datetimeFigureOut">
              <a:rPr lang="ru-RU" smtClean="0"/>
              <a:t>16.12.2021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23BF1-AA06-4931-8BB2-DEFCCB6F19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44863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12BC1-875D-4AF6-B999-133DCEBBEF3B}" type="datetimeFigureOut">
              <a:rPr lang="ru-RU" smtClean="0"/>
              <a:t>16.12.2021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23BF1-AA06-4931-8BB2-DEFCCB6F19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6381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112BC1-875D-4AF6-B999-133DCEBBEF3B}" type="datetimeFigureOut">
              <a:rPr lang="ru-RU" smtClean="0"/>
              <a:t>16.12.2021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A23BF1-AA06-4931-8BB2-DEFCCB6F19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55502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12.png"/><Relationship Id="rId4" Type="http://schemas.openxmlformats.org/officeDocument/2006/relationships/image" Target="../media/image33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gif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7.gif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36.gif"/><Relationship Id="rId5" Type="http://schemas.openxmlformats.org/officeDocument/2006/relationships/image" Target="../media/image35.gif"/><Relationship Id="rId4" Type="http://schemas.openxmlformats.org/officeDocument/2006/relationships/image" Target="../media/image34.gif"/><Relationship Id="rId9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gif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gif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gif"/><Relationship Id="rId2" Type="http://schemas.openxmlformats.org/officeDocument/2006/relationships/image" Target="../media/image42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3.gif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E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539" y="0"/>
            <a:ext cx="970471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325797" y="1752487"/>
            <a:ext cx="6846747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Today is </a:t>
            </a:r>
            <a:endParaRPr lang="ru-RU" sz="6000" b="0" cap="none" spc="0" dirty="0" smtClean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en-US" sz="6000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the 17</a:t>
            </a:r>
            <a:r>
              <a:rPr lang="en-US" sz="6000" b="0" cap="none" spc="0" baseline="30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th</a:t>
            </a:r>
            <a:r>
              <a:rPr lang="en-US" sz="6000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of December</a:t>
            </a:r>
            <a:endParaRPr lang="ru-RU" sz="6000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53640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lid.zoocdn.com/645/430/13b47d725ec9971d4baa467c99f5bd1c9c46535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04461"/>
            <a:ext cx="8930309" cy="59535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32" y="35823"/>
            <a:ext cx="8637577" cy="151157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5728" y="2416037"/>
            <a:ext cx="4286250" cy="4286250"/>
          </a:xfrm>
          <a:prstGeom prst="rect">
            <a:avLst/>
          </a:prstGeom>
        </p:spPr>
      </p:pic>
      <p:sp>
        <p:nvSpPr>
          <p:cNvPr id="6" name="Выноска-облако 5"/>
          <p:cNvSpPr/>
          <p:nvPr/>
        </p:nvSpPr>
        <p:spPr>
          <a:xfrm>
            <a:off x="8189842" y="409368"/>
            <a:ext cx="3853069" cy="2276061"/>
          </a:xfrm>
          <a:prstGeom prst="cloudCallout">
            <a:avLst>
              <a:gd name="adj1" fmla="val -13173"/>
              <a:gd name="adj2" fmla="val 8192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564074" y="1028935"/>
            <a:ext cx="3478837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cap="none" spc="0" dirty="0" smtClean="0">
                <a:ln w="0"/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What can you </a:t>
            </a:r>
          </a:p>
          <a:p>
            <a:pPr algn="ctr"/>
            <a:r>
              <a:rPr lang="en-US" sz="3600" b="1" dirty="0" smtClean="0">
                <a:ln w="0"/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buy here</a:t>
            </a:r>
            <a:r>
              <a:rPr lang="en-US" sz="3600" b="1" cap="none" spc="0" dirty="0" smtClean="0">
                <a:ln w="0"/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?</a:t>
            </a:r>
            <a:endParaRPr lang="ru-RU" sz="3600" b="1" cap="none" spc="0" dirty="0">
              <a:ln w="0"/>
              <a:solidFill>
                <a:schemeClr val="accent1">
                  <a:lumMod val="75000"/>
                </a:schemeClr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1507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0" y="698224"/>
            <a:ext cx="9525000" cy="62293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8" name="Picture 2" descr="https://www.kazanova.su/upload/gif/garland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6453" y="229591"/>
            <a:ext cx="9435547" cy="937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1934" y="2253436"/>
            <a:ext cx="3451848" cy="4604563"/>
          </a:xfrm>
          <a:prstGeom prst="rect">
            <a:avLst/>
          </a:prstGeom>
        </p:spPr>
      </p:pic>
      <p:sp>
        <p:nvSpPr>
          <p:cNvPr id="7" name="Выноска-облако 6"/>
          <p:cNvSpPr/>
          <p:nvPr/>
        </p:nvSpPr>
        <p:spPr>
          <a:xfrm>
            <a:off x="357808" y="79513"/>
            <a:ext cx="3853069" cy="2276061"/>
          </a:xfrm>
          <a:prstGeom prst="cloudCallout">
            <a:avLst>
              <a:gd name="adj1" fmla="val -8014"/>
              <a:gd name="adj2" fmla="val 98955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56030" y="698223"/>
            <a:ext cx="3478837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cap="none" spc="0" dirty="0" smtClean="0">
                <a:ln w="0"/>
                <a:solidFill>
                  <a:srgbClr val="1B8B0F"/>
                </a:solidFill>
                <a:latin typeface="Comic Sans MS" panose="030F0702030302020204" pitchFamily="66" charset="0"/>
              </a:rPr>
              <a:t>What </a:t>
            </a:r>
            <a:r>
              <a:rPr lang="en-US" sz="3600" b="1" dirty="0" smtClean="0">
                <a:ln w="0"/>
                <a:solidFill>
                  <a:srgbClr val="1B8B0F"/>
                </a:solidFill>
                <a:latin typeface="Comic Sans MS" panose="030F0702030302020204" pitchFamily="66" charset="0"/>
              </a:rPr>
              <a:t>can you </a:t>
            </a:r>
          </a:p>
          <a:p>
            <a:pPr algn="ctr"/>
            <a:r>
              <a:rPr lang="en-US" sz="3600" b="1" dirty="0" smtClean="0">
                <a:ln w="0"/>
                <a:solidFill>
                  <a:srgbClr val="1B8B0F"/>
                </a:solidFill>
                <a:latin typeface="Comic Sans MS" panose="030F0702030302020204" pitchFamily="66" charset="0"/>
              </a:rPr>
              <a:t>buy here</a:t>
            </a:r>
            <a:r>
              <a:rPr lang="en-US" sz="3600" b="1" cap="none" spc="0" dirty="0" smtClean="0">
                <a:ln w="0"/>
                <a:solidFill>
                  <a:srgbClr val="1B8B0F"/>
                </a:solidFill>
                <a:latin typeface="Comic Sans MS" panose="030F0702030302020204" pitchFamily="66" charset="0"/>
              </a:rPr>
              <a:t>?</a:t>
            </a:r>
            <a:endParaRPr lang="ru-RU" sz="3600" b="1" cap="none" spc="0" dirty="0">
              <a:ln w="0"/>
              <a:solidFill>
                <a:srgbClr val="1B8B0F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7264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9817" y="1033671"/>
            <a:ext cx="8575707" cy="5715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726" y="0"/>
            <a:ext cx="7059682" cy="175879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5529" y="1936676"/>
            <a:ext cx="5305838" cy="5305838"/>
          </a:xfrm>
          <a:prstGeom prst="rect">
            <a:avLst/>
          </a:prstGeom>
        </p:spPr>
      </p:pic>
      <p:sp>
        <p:nvSpPr>
          <p:cNvPr id="8" name="Выноска-облако 7"/>
          <p:cNvSpPr/>
          <p:nvPr/>
        </p:nvSpPr>
        <p:spPr>
          <a:xfrm>
            <a:off x="8202339" y="129309"/>
            <a:ext cx="3853069" cy="2276061"/>
          </a:xfrm>
          <a:prstGeom prst="cloudCallout">
            <a:avLst>
              <a:gd name="adj1" fmla="val 23714"/>
              <a:gd name="adj2" fmla="val 7581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817239" y="433506"/>
            <a:ext cx="280076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cap="none" spc="0" dirty="0" smtClean="0">
                <a:ln w="0"/>
                <a:solidFill>
                  <a:srgbClr val="9E0000"/>
                </a:solidFill>
                <a:latin typeface="Comic Sans MS" panose="030F0702030302020204" pitchFamily="66" charset="0"/>
              </a:rPr>
              <a:t>What </a:t>
            </a:r>
            <a:r>
              <a:rPr lang="en-US" sz="3600" b="1" dirty="0" smtClean="0">
                <a:ln w="0"/>
                <a:solidFill>
                  <a:srgbClr val="9E0000"/>
                </a:solidFill>
                <a:latin typeface="Comic Sans MS" panose="030F0702030302020204" pitchFamily="66" charset="0"/>
              </a:rPr>
              <a:t>does </a:t>
            </a:r>
          </a:p>
          <a:p>
            <a:pPr algn="ctr"/>
            <a:r>
              <a:rPr lang="en-US" sz="3600" b="1" dirty="0" smtClean="0">
                <a:ln w="0"/>
                <a:solidFill>
                  <a:srgbClr val="9E0000"/>
                </a:solidFill>
                <a:latin typeface="Comic Sans MS" panose="030F0702030302020204" pitchFamily="66" charset="0"/>
              </a:rPr>
              <a:t>a toy shop </a:t>
            </a:r>
          </a:p>
          <a:p>
            <a:pPr algn="ctr"/>
            <a:r>
              <a:rPr lang="en-US" sz="3600" b="1" dirty="0" smtClean="0">
                <a:ln w="0"/>
                <a:solidFill>
                  <a:srgbClr val="9E0000"/>
                </a:solidFill>
                <a:latin typeface="Comic Sans MS" panose="030F0702030302020204" pitchFamily="66" charset="0"/>
              </a:rPr>
              <a:t>sell</a:t>
            </a:r>
            <a:r>
              <a:rPr lang="en-US" sz="3600" b="1" cap="none" spc="0" dirty="0" smtClean="0">
                <a:ln w="0"/>
                <a:solidFill>
                  <a:srgbClr val="9E0000"/>
                </a:solidFill>
                <a:latin typeface="Comic Sans MS" panose="030F0702030302020204" pitchFamily="66" charset="0"/>
              </a:rPr>
              <a:t>?</a:t>
            </a:r>
            <a:endParaRPr lang="ru-RU" sz="3600" b="1" cap="none" spc="0" dirty="0">
              <a:ln w="0"/>
              <a:solidFill>
                <a:srgbClr val="9E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8113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www.paydens.com/images/shopimages/shop007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7109" y="705678"/>
            <a:ext cx="8544891" cy="615232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109" y="266493"/>
            <a:ext cx="8456198" cy="134283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840" y="2355574"/>
            <a:ext cx="3505269" cy="4459756"/>
          </a:xfrm>
          <a:prstGeom prst="rect">
            <a:avLst/>
          </a:prstGeom>
        </p:spPr>
      </p:pic>
      <p:sp>
        <p:nvSpPr>
          <p:cNvPr id="8" name="Выноска-облако 7"/>
          <p:cNvSpPr/>
          <p:nvPr/>
        </p:nvSpPr>
        <p:spPr>
          <a:xfrm>
            <a:off x="357808" y="79513"/>
            <a:ext cx="3853069" cy="2276061"/>
          </a:xfrm>
          <a:prstGeom prst="cloudCallout">
            <a:avLst>
              <a:gd name="adj1" fmla="val 18813"/>
              <a:gd name="adj2" fmla="val 110309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26318" y="705678"/>
            <a:ext cx="3478837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cap="none" spc="0" dirty="0" smtClean="0">
                <a:ln w="0"/>
                <a:solidFill>
                  <a:srgbClr val="1B8B0F"/>
                </a:solidFill>
                <a:latin typeface="Comic Sans MS" panose="030F0702030302020204" pitchFamily="66" charset="0"/>
              </a:rPr>
              <a:t>What can you </a:t>
            </a:r>
          </a:p>
          <a:p>
            <a:pPr algn="ctr"/>
            <a:r>
              <a:rPr lang="en-US" sz="3600" b="1" cap="none" spc="0" dirty="0" smtClean="0">
                <a:ln w="0"/>
                <a:solidFill>
                  <a:srgbClr val="1B8B0F"/>
                </a:solidFill>
                <a:latin typeface="Comic Sans MS" panose="030F0702030302020204" pitchFamily="66" charset="0"/>
              </a:rPr>
              <a:t>buy here?</a:t>
            </a:r>
            <a:endParaRPr lang="ru-RU" sz="3600" b="1" cap="none" spc="0" dirty="0">
              <a:ln w="0"/>
              <a:solidFill>
                <a:srgbClr val="1B8B0F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1499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521319"/>
            <a:ext cx="9024731" cy="63366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411" y="-188843"/>
            <a:ext cx="8179906" cy="167482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8674" y="2683163"/>
            <a:ext cx="4174837" cy="4174837"/>
          </a:xfrm>
          <a:prstGeom prst="rect">
            <a:avLst/>
          </a:prstGeom>
        </p:spPr>
      </p:pic>
      <p:sp>
        <p:nvSpPr>
          <p:cNvPr id="8" name="Выноска-облако 7"/>
          <p:cNvSpPr/>
          <p:nvPr/>
        </p:nvSpPr>
        <p:spPr>
          <a:xfrm>
            <a:off x="8040757" y="124640"/>
            <a:ext cx="3853069" cy="2276061"/>
          </a:xfrm>
          <a:prstGeom prst="cloudCallout">
            <a:avLst>
              <a:gd name="adj1" fmla="val 23714"/>
              <a:gd name="adj2" fmla="val 7581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414989" y="599138"/>
            <a:ext cx="3478837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cap="none" spc="0" dirty="0" smtClean="0">
                <a:ln w="0"/>
                <a:solidFill>
                  <a:srgbClr val="9E0000"/>
                </a:solidFill>
                <a:latin typeface="Comic Sans MS" panose="030F0702030302020204" pitchFamily="66" charset="0"/>
              </a:rPr>
              <a:t>What can you </a:t>
            </a:r>
          </a:p>
          <a:p>
            <a:pPr algn="ctr"/>
            <a:r>
              <a:rPr lang="en-US" sz="3600" b="1" dirty="0" smtClean="0">
                <a:ln w="0"/>
                <a:solidFill>
                  <a:srgbClr val="9E0000"/>
                </a:solidFill>
                <a:latin typeface="Comic Sans MS" panose="030F0702030302020204" pitchFamily="66" charset="0"/>
              </a:rPr>
              <a:t>buy here</a:t>
            </a:r>
            <a:r>
              <a:rPr lang="en-US" sz="3600" b="1" cap="none" spc="0" dirty="0" smtClean="0">
                <a:ln w="0"/>
                <a:solidFill>
                  <a:srgbClr val="9E0000"/>
                </a:solidFill>
                <a:latin typeface="Comic Sans MS" panose="030F0702030302020204" pitchFamily="66" charset="0"/>
              </a:rPr>
              <a:t>?</a:t>
            </a:r>
            <a:endParaRPr lang="ru-RU" sz="3600" b="1" cap="none" spc="0" dirty="0">
              <a:ln w="0"/>
              <a:solidFill>
                <a:srgbClr val="9E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88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Head Shoulders Knees &amp; Toes (Sing It)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13706" y="83127"/>
            <a:ext cx="10959459" cy="61646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55885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ыноска-облако 3"/>
          <p:cNvSpPr/>
          <p:nvPr/>
        </p:nvSpPr>
        <p:spPr>
          <a:xfrm>
            <a:off x="5428086" y="283507"/>
            <a:ext cx="5804453" cy="2623929"/>
          </a:xfrm>
          <a:prstGeom prst="cloudCallout">
            <a:avLst>
              <a:gd name="adj1" fmla="val -61073"/>
              <a:gd name="adj2" fmla="val 66810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6429374" y="556697"/>
            <a:ext cx="3801875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C0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Let’s make </a:t>
            </a:r>
          </a:p>
          <a:p>
            <a:pPr algn="ctr"/>
            <a:r>
              <a:rPr lang="en-US" sz="60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C0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your card!</a:t>
            </a:r>
            <a:endParaRPr lang="ru-RU" sz="60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C0000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53195" y="1834000"/>
            <a:ext cx="6281531" cy="549634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266497" y="4178935"/>
            <a:ext cx="6670416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0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702030302020204" pitchFamily="66" charset="0"/>
              </a:rPr>
              <a:t>Без труда не вытащишь </a:t>
            </a:r>
          </a:p>
          <a:p>
            <a:pPr algn="ctr"/>
            <a:r>
              <a:rPr lang="ru-RU" sz="4400" b="0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702030302020204" pitchFamily="66" charset="0"/>
              </a:rPr>
              <a:t>и рыбку из пруда!</a:t>
            </a:r>
            <a:endParaRPr lang="ru-RU" sz="44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04882" y="335479"/>
            <a:ext cx="4961615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702030302020204" pitchFamily="66" charset="0"/>
              </a:rPr>
              <a:t>Всякий труд </a:t>
            </a:r>
          </a:p>
          <a:p>
            <a:pPr algn="ctr"/>
            <a:r>
              <a:rPr lang="ru-RU" sz="44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702030302020204" pitchFamily="66" charset="0"/>
              </a:rPr>
              <a:t>достоин награды</a:t>
            </a:r>
            <a:r>
              <a:rPr lang="ru-RU" sz="4400" b="0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702030302020204" pitchFamily="66" charset="0"/>
              </a:rPr>
              <a:t>!</a:t>
            </a:r>
            <a:endParaRPr lang="ru-RU" sz="44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13724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3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https://svoimi-rukami2.ru/wp-content/uploads/c/0/c/c0c78c02f84fbc1a3e178611004a181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601" y="1185316"/>
            <a:ext cx="6054093" cy="45405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926943" y="368887"/>
            <a:ext cx="4826000" cy="609397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000" b="0" cap="none" spc="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Оригинальность этой открытки в том,</a:t>
            </a:r>
            <a:endParaRPr lang="en-US" sz="3000" b="0" cap="none" spc="0" dirty="0" smtClean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ctr"/>
            <a:r>
              <a:rPr lang="ru-RU" sz="3000" b="0" cap="none" spc="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что вся она – это сплошной снеговик. </a:t>
            </a:r>
            <a:endParaRPr lang="en-US" sz="3000" b="0" cap="none" spc="0" dirty="0" smtClean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ctr"/>
            <a:r>
              <a:rPr lang="ru-RU" sz="3000" dirty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Н</a:t>
            </a:r>
            <a:r>
              <a:rPr lang="ru-RU" sz="3000" b="0" cap="none" spc="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а прямоугольный белый отрезок приклеить шарфик и нос, нарисовать глаза, улыбку и пуговицы.</a:t>
            </a:r>
            <a:r>
              <a:rPr lang="en-US" sz="3000" b="0" cap="none" spc="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ru-RU" sz="3000" b="0" cap="none" spc="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Получившегося снеговика приклеить на цветную основу, </a:t>
            </a:r>
            <a:endParaRPr lang="en-US" sz="3000" b="0" cap="none" spc="0" dirty="0" smtClean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ctr"/>
            <a:r>
              <a:rPr lang="ru-RU" sz="3000" dirty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а</a:t>
            </a:r>
            <a:r>
              <a:rPr lang="ru-RU" sz="3000" b="0" cap="none" spc="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затем внутри написать короткое пожелание.</a:t>
            </a:r>
            <a:endParaRPr lang="ru-RU" sz="3000" b="0" cap="none" spc="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2" name="ikson-merry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24518" y="5614064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0582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5563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2457" y="3888143"/>
            <a:ext cx="2547256" cy="269584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535" y="2493307"/>
            <a:ext cx="5410200" cy="154577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4275" y="1524874"/>
            <a:ext cx="2773423" cy="236326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535" y="4309620"/>
            <a:ext cx="7162800" cy="239077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686" y="-356583"/>
            <a:ext cx="5693542" cy="3958367"/>
          </a:xfrm>
          <a:prstGeom prst="rect">
            <a:avLst/>
          </a:prstGeom>
        </p:spPr>
      </p:pic>
      <p:sp>
        <p:nvSpPr>
          <p:cNvPr id="4" name="Выноска-облако 3"/>
          <p:cNvSpPr/>
          <p:nvPr/>
        </p:nvSpPr>
        <p:spPr>
          <a:xfrm>
            <a:off x="2479308" y="264478"/>
            <a:ext cx="3036779" cy="1524874"/>
          </a:xfrm>
          <a:prstGeom prst="cloudCallout">
            <a:avLst>
              <a:gd name="adj1" fmla="val -26147"/>
              <a:gd name="adj2" fmla="val 70437"/>
            </a:avLst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844978" y="422272"/>
            <a:ext cx="2305439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dirty="0" smtClean="0">
                <a:ln w="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From me </a:t>
            </a:r>
          </a:p>
          <a:p>
            <a:pPr algn="ctr"/>
            <a:r>
              <a:rPr lang="en-US" sz="3600" b="1" dirty="0" smtClean="0">
                <a:ln w="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to you…</a:t>
            </a:r>
            <a:endParaRPr lang="ru-RU" sz="3600" b="1" cap="none" spc="0" dirty="0">
              <a:ln w="0"/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6" name="detskaa_jingle_bells_minus_(muzebra.net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87292" y="4499351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4472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2042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8743"/>
            <a:ext cx="9266183" cy="4231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120123" y="235020"/>
            <a:ext cx="53767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u="sng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702030302020204" pitchFamily="66" charset="0"/>
              </a:rPr>
              <a:t>Your home</a:t>
            </a:r>
            <a:r>
              <a:rPr lang="ru-RU" sz="5400" b="0" u="sng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en-US" sz="5400" b="0" u="sng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702030302020204" pitchFamily="66" charset="0"/>
              </a:rPr>
              <a:t>task</a:t>
            </a:r>
            <a:r>
              <a:rPr lang="en-US" sz="5400" u="sng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702030302020204" pitchFamily="66" charset="0"/>
              </a:rPr>
              <a:t>:</a:t>
            </a:r>
            <a:endParaRPr lang="ru-RU" sz="5400" b="0" u="sng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62380" y="1457746"/>
            <a:ext cx="1095684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702030302020204" pitchFamily="66" charset="0"/>
              </a:rPr>
              <a:t>Стр.65, упр.3. Выучить новые слова </a:t>
            </a:r>
            <a:endParaRPr lang="ru-RU" sz="4800" b="0" cap="none" spc="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0148" y="2702396"/>
            <a:ext cx="2775280" cy="3241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42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8528" y="267689"/>
            <a:ext cx="7845248" cy="620450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11416" y="0"/>
            <a:ext cx="5428024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800" b="0" cap="none" spc="0" dirty="0" smtClean="0">
                <a:ln w="0"/>
                <a:solidFill>
                  <a:srgbClr val="9A57C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oper Black" panose="0208090404030B020404" pitchFamily="18" charset="0"/>
              </a:rPr>
              <a:t>Let’s check </a:t>
            </a:r>
          </a:p>
          <a:p>
            <a:pPr algn="ctr"/>
            <a:r>
              <a:rPr lang="en-US" sz="4800" b="0" cap="none" spc="0" dirty="0" smtClean="0">
                <a:ln w="0"/>
                <a:solidFill>
                  <a:srgbClr val="9A57C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oper Black" panose="0208090404030B020404" pitchFamily="18" charset="0"/>
              </a:rPr>
              <a:t>your homework!</a:t>
            </a:r>
            <a:endParaRPr lang="ru-RU" sz="4800" b="0" cap="none" spc="0" dirty="0">
              <a:ln w="0"/>
              <a:solidFill>
                <a:srgbClr val="9A57CD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1416" y="1758768"/>
            <a:ext cx="4480715" cy="452431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9600" b="1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hiller" panose="04020404031007020602" pitchFamily="82" charset="0"/>
              </a:rPr>
              <a:t>Ex. 9, p.61</a:t>
            </a:r>
            <a:endParaRPr lang="ru-RU" sz="9600" b="1" cap="none" spc="0" dirty="0" smtClean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hiller" panose="04020404031007020602" pitchFamily="82" charset="0"/>
            </a:endParaRPr>
          </a:p>
          <a:p>
            <a:pPr algn="ctr"/>
            <a:r>
              <a:rPr lang="en-US" sz="9600" b="1" cap="none" spc="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hiller" panose="04020404031007020602" pitchFamily="82" charset="0"/>
              </a:rPr>
              <a:t>What can </a:t>
            </a:r>
          </a:p>
          <a:p>
            <a:pPr algn="ctr"/>
            <a:r>
              <a:rPr lang="en-US" sz="9600" b="1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hiller" panose="04020404031007020602" pitchFamily="82" charset="0"/>
              </a:rPr>
              <a:t>you do?</a:t>
            </a:r>
            <a:endParaRPr lang="ru-RU" sz="9600" b="1" cap="none" spc="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36780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1303" y="0"/>
            <a:ext cx="484954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8910" y="1182634"/>
            <a:ext cx="3846901" cy="4492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2865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5386" y="1513114"/>
            <a:ext cx="6239167" cy="534488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952490"/>
            <a:ext cx="6640285" cy="490551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198248" y="589784"/>
            <a:ext cx="1018740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702030302020204" pitchFamily="66" charset="0"/>
              </a:rPr>
              <a:t>Thank you for your attention!</a:t>
            </a:r>
            <a:endParaRPr lang="ru-RU" sz="5400" b="1" cap="none" spc="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88621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BF9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i.gifer.com/PgJS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556" y="0"/>
            <a:ext cx="1090176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0822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1674" y="1568552"/>
            <a:ext cx="10030691" cy="495711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994636" y="369720"/>
            <a:ext cx="242887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dirty="0" smtClean="0">
                <a:ln w="0"/>
                <a:solidFill>
                  <a:srgbClr val="FFC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to play - </a:t>
            </a:r>
            <a:r>
              <a:rPr lang="ru-RU" sz="2800" dirty="0" smtClean="0">
                <a:ln w="0"/>
                <a:solidFill>
                  <a:srgbClr val="FFC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играть</a:t>
            </a:r>
            <a:endParaRPr lang="ru-RU" sz="2800" b="0" cap="none" spc="0" dirty="0">
              <a:ln w="0"/>
              <a:solidFill>
                <a:srgbClr val="FFC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374807" y="369720"/>
            <a:ext cx="34053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dirty="0">
                <a:ln w="0"/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to </a:t>
            </a:r>
            <a:r>
              <a:rPr lang="en-US" sz="2800" dirty="0" smtClean="0">
                <a:ln w="0"/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climb – </a:t>
            </a:r>
            <a:r>
              <a:rPr lang="ru-RU" sz="2800" dirty="0" smtClean="0">
                <a:ln w="0"/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взбираться</a:t>
            </a:r>
            <a:endParaRPr lang="ru-RU" sz="2800" dirty="0">
              <a:ln w="0"/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480064" y="358021"/>
            <a:ext cx="287142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to </a:t>
            </a:r>
            <a:r>
              <a:rPr lang="en-US" sz="28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swim</a:t>
            </a:r>
            <a:r>
              <a:rPr lang="ru-RU" sz="28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US" sz="28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– </a:t>
            </a:r>
            <a:r>
              <a:rPr lang="ru-RU" sz="28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плавать</a:t>
            </a:r>
            <a:endParaRPr lang="ru-RU" sz="28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024629" y="998381"/>
            <a:ext cx="27003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dirty="0">
                <a:ln w="0"/>
                <a:solidFill>
                  <a:srgbClr val="4AD3E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to </a:t>
            </a:r>
            <a:r>
              <a:rPr lang="en-US" sz="2800" dirty="0" smtClean="0">
                <a:ln w="0"/>
                <a:solidFill>
                  <a:srgbClr val="4AD3E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drive – </a:t>
            </a:r>
            <a:r>
              <a:rPr lang="ru-RU" sz="2800" dirty="0" smtClean="0">
                <a:ln w="0"/>
                <a:solidFill>
                  <a:srgbClr val="4AD3E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водить</a:t>
            </a:r>
            <a:endParaRPr lang="ru-RU" sz="2800" dirty="0">
              <a:ln w="0"/>
              <a:solidFill>
                <a:srgbClr val="4AD3E6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640949" y="1045332"/>
            <a:ext cx="25185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dirty="0">
                <a:ln w="0"/>
                <a:solidFill>
                  <a:srgbClr val="9A57C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to </a:t>
            </a:r>
            <a:r>
              <a:rPr lang="en-US" sz="2800" dirty="0" smtClean="0">
                <a:ln w="0"/>
                <a:solidFill>
                  <a:srgbClr val="9A57C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ride –</a:t>
            </a:r>
            <a:r>
              <a:rPr lang="ru-RU" sz="2800" dirty="0" smtClean="0">
                <a:ln w="0"/>
                <a:solidFill>
                  <a:srgbClr val="9A57C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ездить</a:t>
            </a:r>
            <a:endParaRPr lang="ru-RU" sz="2800" dirty="0">
              <a:ln w="0"/>
              <a:solidFill>
                <a:srgbClr val="9A57CD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64987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8623" y="4970833"/>
            <a:ext cx="2907611" cy="160887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0749" y="228600"/>
            <a:ext cx="8637104" cy="647782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020796" y="0"/>
            <a:ext cx="20311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6000" b="1" cap="none" spc="0" dirty="0" smtClean="0">
                <a:ln/>
                <a:effectLst/>
              </a:rPr>
              <a:t>Well -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818479" y="329863"/>
            <a:ext cx="1106393" cy="563231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7200" b="1" dirty="0" smtClean="0">
                <a:ln/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</a:t>
            </a:r>
          </a:p>
          <a:p>
            <a:pPr algn="ctr"/>
            <a:r>
              <a:rPr lang="en-US" sz="7200" b="1" cap="none" spc="0" dirty="0" smtClean="0">
                <a:ln/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</a:t>
            </a:r>
          </a:p>
          <a:p>
            <a:pPr algn="ctr"/>
            <a:r>
              <a:rPr lang="en-US" sz="7200" b="1" dirty="0" smtClean="0">
                <a:ln/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</a:p>
          <a:p>
            <a:pPr algn="ctr"/>
            <a:r>
              <a:rPr lang="en-US" sz="7200" b="1" cap="none" spc="0" dirty="0" smtClean="0">
                <a:ln/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</a:t>
            </a:r>
          </a:p>
          <a:p>
            <a:pPr algn="ctr"/>
            <a:r>
              <a:rPr lang="en-US" sz="7200" b="1" dirty="0" smtClean="0">
                <a:ln/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K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9990529" y="1015663"/>
            <a:ext cx="809838" cy="452431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7200" b="1" cap="none" spc="0" dirty="0" smtClean="0">
                <a:ln/>
                <a:solidFill>
                  <a:schemeClr val="accent4"/>
                </a:solidFill>
                <a:effectLst/>
              </a:rPr>
              <a:t>Y</a:t>
            </a:r>
          </a:p>
          <a:p>
            <a:pPr algn="ctr"/>
            <a:r>
              <a:rPr lang="en-US" sz="7200" b="1" dirty="0" smtClean="0">
                <a:ln/>
                <a:solidFill>
                  <a:schemeClr val="accent4"/>
                </a:solidFill>
              </a:rPr>
              <a:t>O</a:t>
            </a:r>
          </a:p>
          <a:p>
            <a:pPr algn="ctr"/>
            <a:r>
              <a:rPr lang="en-US" sz="7200" b="1" dirty="0" smtClean="0">
                <a:ln/>
                <a:solidFill>
                  <a:schemeClr val="accent4"/>
                </a:solidFill>
              </a:rPr>
              <a:t>U</a:t>
            </a:r>
          </a:p>
          <a:p>
            <a:pPr algn="ctr"/>
            <a:r>
              <a:rPr lang="en-US" sz="7200" b="1" dirty="0">
                <a:ln/>
                <a:solidFill>
                  <a:schemeClr val="accent4"/>
                </a:solidFill>
              </a:rPr>
              <a:t>!</a:t>
            </a:r>
            <a:endParaRPr lang="en-US" sz="7200" b="1" dirty="0" smtClean="0">
              <a:ln/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3787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763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281980" cy="6858000"/>
          </a:xfrm>
          <a:prstGeom prst="rect">
            <a:avLst/>
          </a:prstGeom>
        </p:spPr>
      </p:pic>
      <p:sp>
        <p:nvSpPr>
          <p:cNvPr id="4" name="AutoShape 2" descr="https://img-fotki.yandex.ru/get/60881/32653844.4f/0_918ca_56df5526_ori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8707" y="1336284"/>
            <a:ext cx="6679096" cy="5844209"/>
          </a:xfrm>
          <a:prstGeom prst="rect">
            <a:avLst/>
          </a:prstGeom>
        </p:spPr>
      </p:pic>
      <p:sp>
        <p:nvSpPr>
          <p:cNvPr id="6" name="Выноска-облако 5"/>
          <p:cNvSpPr/>
          <p:nvPr/>
        </p:nvSpPr>
        <p:spPr>
          <a:xfrm rot="20991917">
            <a:off x="4315026" y="294166"/>
            <a:ext cx="3987363" cy="2961861"/>
          </a:xfrm>
          <a:prstGeom prst="cloudCallout">
            <a:avLst>
              <a:gd name="adj1" fmla="val 45833"/>
              <a:gd name="adj2" fmla="val 57329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4403971" y="674654"/>
            <a:ext cx="346280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Let’s go</a:t>
            </a:r>
          </a:p>
          <a:p>
            <a:pPr algn="ctr"/>
            <a:r>
              <a:rPr lang="en-US" sz="54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SHOPPING!</a:t>
            </a:r>
            <a:endParaRPr lang="ru-RU" sz="5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43373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8" name="Picture 8" descr="https://catherineasquithgallery.com/uploads/posts/2021-02/1612569416_149-p-shkolnaya-doska-fon-zelenaya-18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2511"/>
            <a:ext cx="12192000" cy="6655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607396" y="1025826"/>
            <a:ext cx="516000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</a:t>
            </a:r>
            <a:r>
              <a:rPr lang="en-US" sz="6000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ecember, 17th</a:t>
            </a:r>
            <a:endParaRPr lang="ru-RU" sz="6000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044466" y="2164624"/>
            <a:ext cx="3498395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Classwork.</a:t>
            </a:r>
            <a:endParaRPr lang="ru-RU" sz="6000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327726" y="3180287"/>
            <a:ext cx="716895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The Theme: Shopping.</a:t>
            </a:r>
            <a:endParaRPr lang="ru-RU" sz="6000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7059" y="4699836"/>
            <a:ext cx="2205648" cy="1929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0394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26473" y="286327"/>
            <a:ext cx="6096000" cy="6014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000" b="1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1. a baker’s – </a:t>
            </a:r>
            <a:r>
              <a:rPr lang="ru-RU" sz="2000" b="1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булочная</a:t>
            </a:r>
            <a:endParaRPr lang="ru-RU" sz="2000" dirty="0"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0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bread – </a:t>
            </a:r>
            <a:r>
              <a:rPr lang="ru-RU" sz="20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хлеб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0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cakes – </a:t>
            </a:r>
            <a:r>
              <a:rPr lang="ru-RU" sz="20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пироги</a:t>
            </a:r>
            <a:r>
              <a:rPr lang="en-US" sz="20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0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печенье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000" b="1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2. a newsagent’s – </a:t>
            </a:r>
            <a:r>
              <a:rPr lang="ru-RU" sz="2000" b="1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газетный киоск</a:t>
            </a:r>
            <a:endParaRPr lang="ru-RU" sz="2000" dirty="0"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0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comics – </a:t>
            </a:r>
            <a:r>
              <a:rPr lang="ru-RU" sz="20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комиксы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0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magazines – </a:t>
            </a:r>
            <a:r>
              <a:rPr lang="ru-RU" sz="20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журналы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000" b="1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3. a greengrocer’s – </a:t>
            </a:r>
            <a:r>
              <a:rPr lang="ru-RU" sz="2000" b="1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овощной магазин</a:t>
            </a:r>
            <a:endParaRPr lang="ru-RU" sz="2000" dirty="0"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0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vegetables – </a:t>
            </a:r>
            <a:r>
              <a:rPr lang="ru-RU" sz="20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овощи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0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flowers – </a:t>
            </a:r>
            <a:r>
              <a:rPr lang="ru-RU" sz="20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цветы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000" b="1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4. a toy shop – </a:t>
            </a:r>
            <a:r>
              <a:rPr lang="ru-RU" sz="2000" b="1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магазин игрушек</a:t>
            </a:r>
            <a:endParaRPr lang="ru-RU" sz="2000" dirty="0"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000" b="1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5. a chemist’s – </a:t>
            </a:r>
            <a:r>
              <a:rPr lang="ru-RU" sz="2000" b="1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аптека</a:t>
            </a:r>
            <a:endParaRPr lang="ru-RU" sz="2000" dirty="0"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0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medicine – </a:t>
            </a:r>
            <a:r>
              <a:rPr lang="ru-RU" sz="20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лекарство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000" b="1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6. a supermarket – </a:t>
            </a:r>
            <a:r>
              <a:rPr lang="ru-RU" sz="2000" b="1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супермаркет</a:t>
            </a:r>
            <a:endParaRPr lang="ru-RU" sz="2000" dirty="0"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2000" dirty="0">
                <a:latin typeface="Comic Sans MS" panose="030F0702030302020204" pitchFamily="66" charset="0"/>
                <a:ea typeface="Calibri" panose="020F0502020204030204" pitchFamily="34" charset="0"/>
              </a:rPr>
              <a:t>all kinds of food – </a:t>
            </a:r>
            <a:r>
              <a:rPr lang="ru-RU" sz="2000" dirty="0">
                <a:latin typeface="Comic Sans MS" panose="030F0702030302020204" pitchFamily="66" charset="0"/>
                <a:ea typeface="Calibri" panose="020F0502020204030204" pitchFamily="34" charset="0"/>
              </a:rPr>
              <a:t>все виды еды</a:t>
            </a:r>
            <a:endParaRPr lang="ru-RU" sz="2000" dirty="0">
              <a:latin typeface="Comic Sans MS" panose="030F0702030302020204" pitchFamily="66" charset="0"/>
            </a:endParaRPr>
          </a:p>
        </p:txBody>
      </p:sp>
      <p:pic>
        <p:nvPicPr>
          <p:cNvPr id="2055" name="Picture 7" descr="https://clipart-best.com/img/shopping-cart/shopping-cart-clip-art-69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2112" y="911446"/>
            <a:ext cx="4917205" cy="5228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197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913783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24201" y="651013"/>
            <a:ext cx="5974402" cy="5978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6097456" y="1049083"/>
            <a:ext cx="243874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продавать</a:t>
            </a:r>
            <a:endParaRPr lang="ru-RU" sz="4000" b="0" cap="none" spc="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9742955" y="3794768"/>
            <a:ext cx="214366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dirty="0" smtClean="0">
                <a:ln w="0"/>
                <a:solidFill>
                  <a:srgbClr val="1B8B0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покупать</a:t>
            </a:r>
            <a:endParaRPr lang="ru-RU" sz="4000" b="0" cap="none" spc="0" dirty="0">
              <a:ln w="0"/>
              <a:solidFill>
                <a:srgbClr val="1B8B0F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2" name="U11-ex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227088" y="5826125"/>
            <a:ext cx="487363" cy="48736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5349" y="4017818"/>
            <a:ext cx="1624214" cy="1522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1541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6507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8722" y="79513"/>
            <a:ext cx="7685434" cy="201953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0878" y="1537252"/>
            <a:ext cx="7981122" cy="53207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00" y="1898375"/>
            <a:ext cx="4594099" cy="4880848"/>
          </a:xfrm>
          <a:prstGeom prst="rect">
            <a:avLst/>
          </a:prstGeom>
        </p:spPr>
      </p:pic>
      <p:sp>
        <p:nvSpPr>
          <p:cNvPr id="10" name="Выноска-облако 9"/>
          <p:cNvSpPr/>
          <p:nvPr/>
        </p:nvSpPr>
        <p:spPr>
          <a:xfrm>
            <a:off x="357808" y="79513"/>
            <a:ext cx="3853069" cy="2276061"/>
          </a:xfrm>
          <a:prstGeom prst="cloudCallout">
            <a:avLst>
              <a:gd name="adj1" fmla="val -34583"/>
              <a:gd name="adj2" fmla="val 107252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948880" y="336923"/>
            <a:ext cx="280076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cap="none" spc="0" dirty="0" smtClean="0">
                <a:ln w="0"/>
                <a:solidFill>
                  <a:srgbClr val="FFC000"/>
                </a:solidFill>
                <a:latin typeface="Comic Sans MS" panose="030F0702030302020204" pitchFamily="66" charset="0"/>
              </a:rPr>
              <a:t>What does </a:t>
            </a:r>
          </a:p>
          <a:p>
            <a:pPr algn="ctr"/>
            <a:r>
              <a:rPr lang="en-US" sz="3600" b="1" cap="none" spc="0" dirty="0" smtClean="0">
                <a:ln w="0"/>
                <a:solidFill>
                  <a:srgbClr val="FFC000"/>
                </a:solidFill>
                <a:latin typeface="Comic Sans MS" panose="030F0702030302020204" pitchFamily="66" charset="0"/>
              </a:rPr>
              <a:t>a baker’s </a:t>
            </a:r>
          </a:p>
          <a:p>
            <a:pPr algn="ctr"/>
            <a:r>
              <a:rPr lang="en-US" sz="3600" b="1" cap="none" spc="0" dirty="0" smtClean="0">
                <a:ln w="0"/>
                <a:solidFill>
                  <a:srgbClr val="FFC000"/>
                </a:solidFill>
                <a:latin typeface="Comic Sans MS" panose="030F0702030302020204" pitchFamily="66" charset="0"/>
              </a:rPr>
              <a:t>sell?</a:t>
            </a:r>
            <a:endParaRPr lang="ru-RU" sz="3600" b="1" cap="none" spc="0" dirty="0">
              <a:ln w="0"/>
              <a:solidFill>
                <a:srgbClr val="FFC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2708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776</TotalTime>
  <Words>263</Words>
  <Application>Microsoft Office PowerPoint</Application>
  <PresentationFormat>Широкоэкранный</PresentationFormat>
  <Paragraphs>72</Paragraphs>
  <Slides>22</Slides>
  <Notes>0</Notes>
  <HiddenSlides>0</HiddenSlides>
  <MMClips>4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30" baseType="lpstr">
      <vt:lpstr>Arial</vt:lpstr>
      <vt:lpstr>Calibri</vt:lpstr>
      <vt:lpstr>Calibri Light</vt:lpstr>
      <vt:lpstr>Chiller</vt:lpstr>
      <vt:lpstr>Comic Sans MS</vt:lpstr>
      <vt:lpstr>Cooper Black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Ольга Мануйлова</dc:creator>
  <cp:lastModifiedBy>Ольга Мануйлова</cp:lastModifiedBy>
  <cp:revision>66</cp:revision>
  <dcterms:created xsi:type="dcterms:W3CDTF">2021-12-12T14:27:14Z</dcterms:created>
  <dcterms:modified xsi:type="dcterms:W3CDTF">2021-12-16T21:55:48Z</dcterms:modified>
</cp:coreProperties>
</file>