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71" r:id="rId3"/>
    <p:sldId id="293" r:id="rId4"/>
    <p:sldId id="284" r:id="rId5"/>
    <p:sldId id="279" r:id="rId6"/>
    <p:sldId id="268" r:id="rId7"/>
    <p:sldId id="267" r:id="rId8"/>
    <p:sldId id="286" r:id="rId9"/>
    <p:sldId id="280" r:id="rId10"/>
    <p:sldId id="287" r:id="rId11"/>
    <p:sldId id="288" r:id="rId12"/>
    <p:sldId id="289" r:id="rId13"/>
    <p:sldId id="290" r:id="rId14"/>
    <p:sldId id="294" r:id="rId15"/>
    <p:sldId id="295" r:id="rId16"/>
    <p:sldId id="277" r:id="rId17"/>
    <p:sldId id="297" r:id="rId18"/>
    <p:sldId id="283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Методическая </a:t>
            </a:r>
            <a:r>
              <a:rPr lang="ru-RU" sz="4800" b="1" dirty="0">
                <a:solidFill>
                  <a:schemeClr val="tx1"/>
                </a:solidFill>
              </a:rPr>
              <a:t>м</a:t>
            </a:r>
            <a:r>
              <a:rPr lang="ru-RU" sz="4800" b="1" dirty="0" smtClean="0">
                <a:solidFill>
                  <a:schemeClr val="tx1"/>
                </a:solidFill>
              </a:rPr>
              <a:t>астерская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752600"/>
            <a:ext cx="6516108" cy="4887081"/>
          </a:xfrm>
        </p:spPr>
      </p:pic>
    </p:spTree>
    <p:extLst>
      <p:ext uri="{BB962C8B-B14F-4D97-AF65-F5344CB8AC3E}">
        <p14:creationId xmlns:p14="http://schemas.microsoft.com/office/powerpoint/2010/main" val="340018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856"/>
            <a:ext cx="6408712" cy="1800200"/>
          </a:xfrm>
        </p:spPr>
        <p:txBody>
          <a:bodyPr>
            <a:noAutofit/>
          </a:bodyPr>
          <a:lstStyle/>
          <a:p>
            <a:r>
              <a:rPr lang="ru-RU" b="1" u="sng" dirty="0">
                <a:solidFill>
                  <a:srgbClr val="00B050"/>
                </a:solidFill>
              </a:rPr>
              <a:t>Метод </a:t>
            </a:r>
            <a:r>
              <a:rPr lang="ru-RU" b="1" u="sng" dirty="0" smtClean="0">
                <a:solidFill>
                  <a:srgbClr val="00B050"/>
                </a:solidFill>
              </a:rPr>
              <a:t>графических </a:t>
            </a:r>
            <a:r>
              <a:rPr lang="ru-RU" b="1" u="sng" dirty="0">
                <a:solidFill>
                  <a:srgbClr val="00B050"/>
                </a:solidFill>
              </a:rPr>
              <a:t>ассоциаций.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    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691472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2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8" y="620688"/>
            <a:ext cx="8071804" cy="5351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48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241682" cy="572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16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61853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2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u="sng" cap="none" dirty="0">
                <a:solidFill>
                  <a:srgbClr val="00B050"/>
                </a:solidFill>
              </a:rPr>
              <a:t>С</a:t>
            </a:r>
            <a:r>
              <a:rPr lang="ru-RU" sz="4800" u="sng" cap="none" dirty="0" smtClean="0">
                <a:solidFill>
                  <a:srgbClr val="00B050"/>
                </a:solidFill>
              </a:rPr>
              <a:t>лово в слове</a:t>
            </a:r>
            <a:endParaRPr lang="ru-RU" sz="4800" u="sng" cap="none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6059016" cy="4373563"/>
          </a:xfrm>
        </p:spPr>
        <p:txBody>
          <a:bodyPr>
            <a:normAutofit fontScale="92500" lnSpcReduction="20000"/>
          </a:bodyPr>
          <a:lstStyle/>
          <a:p>
            <a:pPr lvl="0" eaLnBrk="0" fontAlgn="base" hangingPunct="0">
              <a:lnSpc>
                <a:spcPct val="200000"/>
              </a:lnSpc>
              <a:spcAft>
                <a:spcPct val="0"/>
              </a:spcAft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</a:t>
            </a:r>
            <a:r>
              <a:rPr lang="ru-RU" alt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ИЦА –            братец ЛИС   </a:t>
            </a:r>
          </a:p>
          <a:p>
            <a:pPr lvl="0" eaLnBrk="0" fontAlgn="base" hangingPunct="0">
              <a:lnSpc>
                <a:spcPct val="200000"/>
              </a:lnSpc>
              <a:spcAft>
                <a:spcPct val="0"/>
              </a:spcAft>
              <a:buNone/>
            </a:pPr>
            <a:r>
              <a:rPr lang="ru-RU" alt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alt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ЛАК</a:t>
            </a:r>
            <a:r>
              <a:rPr lang="ru-RU" alt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 -             ЛАК                                     </a:t>
            </a:r>
          </a:p>
          <a:p>
            <a:pPr lvl="0" eaLnBrk="0" fontAlgn="base" hangingPunct="0">
              <a:lnSpc>
                <a:spcPct val="200000"/>
              </a:lnSpc>
              <a:spcAft>
                <a:spcPct val="0"/>
              </a:spcAft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РАК</a:t>
            </a:r>
            <a:r>
              <a:rPr lang="ru-RU" alt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ЕТА –               РАК   </a:t>
            </a:r>
            <a:endParaRPr lang="ru-RU" alt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200000"/>
              </a:lnSpc>
              <a:spcAft>
                <a:spcPct val="0"/>
              </a:spcAft>
              <a:buNone/>
            </a:pPr>
            <a:r>
              <a:rPr lang="ru-RU" alt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ЖА</a:t>
            </a:r>
            <a: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ВОРОН</a:t>
            </a:r>
            <a:r>
              <a:rPr lang="ru-RU" alt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alt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-   ВОРОН </a:t>
            </a:r>
            <a:endParaRPr lang="ru-RU" alt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Aft>
                <a:spcPct val="0"/>
              </a:spcAft>
              <a:buNone/>
            </a:pPr>
            <a:endParaRPr lang="ru-RU" alt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endParaRPr lang="ru-RU" alt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68960"/>
            <a:ext cx="2332231" cy="325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86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5630466" cy="423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86" y="404664"/>
            <a:ext cx="6986587" cy="129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601" y="2204864"/>
            <a:ext cx="3083807" cy="424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7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u="sng" dirty="0" smtClean="0">
                <a:solidFill>
                  <a:srgbClr val="00B050"/>
                </a:solidFill>
                <a:latin typeface="Cambria"/>
              </a:rPr>
              <a:t>Этимологический анализ слова</a:t>
            </a:r>
            <a:endParaRPr lang="ru-RU" sz="4000" u="sng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  <a:defRPr/>
            </a:pPr>
            <a:r>
              <a:rPr lang="ru-RU" sz="3200" b="1" dirty="0">
                <a:solidFill>
                  <a:srgbClr val="00B050"/>
                </a:solidFill>
                <a:ea typeface="Calibri"/>
                <a:cs typeface="Times New Roman"/>
              </a:rPr>
              <a:t>Б</a:t>
            </a:r>
            <a:r>
              <a:rPr lang="ru-RU" sz="3200" b="1" u="sng" dirty="0">
                <a:solidFill>
                  <a:srgbClr val="00B050"/>
                </a:solidFill>
                <a:ea typeface="Calibri"/>
                <a:cs typeface="Times New Roman"/>
              </a:rPr>
              <a:t>е</a:t>
            </a:r>
            <a:r>
              <a:rPr lang="ru-RU" sz="3200" b="1" dirty="0">
                <a:solidFill>
                  <a:srgbClr val="00B050"/>
                </a:solidFill>
                <a:ea typeface="Calibri"/>
                <a:cs typeface="Times New Roman"/>
              </a:rPr>
              <a:t>рёза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 в старину означало «ясный, светлый». От этого же  корня образовалось слово «белый».</a:t>
            </a:r>
          </a:p>
          <a:p>
            <a:pPr marL="109728" lv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Б</a:t>
            </a:r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е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рёза – дерево с б</a:t>
            </a:r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е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лой корой, б</a:t>
            </a:r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е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лая б</a:t>
            </a:r>
            <a:r>
              <a:rPr lang="ru-RU" b="1" dirty="0">
                <a:solidFill>
                  <a:srgbClr val="FF0000"/>
                </a:solidFill>
                <a:ea typeface="Calibri"/>
                <a:cs typeface="Times New Roman"/>
              </a:rPr>
              <a:t>е</a:t>
            </a:r>
            <a:r>
              <a:rPr lang="ru-RU" b="1" dirty="0">
                <a:solidFill>
                  <a:prstClr val="black"/>
                </a:solidFill>
                <a:ea typeface="Calibri"/>
                <a:cs typeface="Times New Roman"/>
              </a:rPr>
              <a:t>рёза</a:t>
            </a:r>
            <a:r>
              <a:rPr lang="ru-RU" b="1" dirty="0" smtClean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</a:p>
          <a:p>
            <a:pPr marL="109728" lv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defRPr/>
            </a:pPr>
            <a:endParaRPr lang="ru-RU" b="1" dirty="0">
              <a:solidFill>
                <a:sysClr val="windowText" lastClr="000000"/>
              </a:solidFill>
            </a:endParaRPr>
          </a:p>
          <a:p>
            <a:pPr marL="0" lvl="0" indent="0">
              <a:spcBef>
                <a:spcPts val="0"/>
              </a:spcBef>
              <a:buClr>
                <a:srgbClr val="2DA2BF"/>
              </a:buClr>
              <a:buFont typeface="Wingdings" panose="05000000000000000000" pitchFamily="2" charset="2"/>
              <a:buChar char="v"/>
              <a:defRPr/>
            </a:pPr>
            <a:r>
              <a:rPr lang="ru-RU" sz="3200" b="1" dirty="0">
                <a:solidFill>
                  <a:srgbClr val="00B050"/>
                </a:solidFill>
              </a:rPr>
              <a:t>Ботинок</a:t>
            </a:r>
            <a:r>
              <a:rPr lang="ru-RU" b="1" dirty="0">
                <a:solidFill>
                  <a:sysClr val="windowText" lastClr="000000"/>
                </a:solidFill>
              </a:rPr>
              <a:t> – от слова «б</a:t>
            </a:r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b="1" dirty="0">
                <a:solidFill>
                  <a:sysClr val="windowText" lastClr="000000"/>
                </a:solidFill>
              </a:rPr>
              <a:t>ты». В переводе с французского «</a:t>
            </a:r>
            <a:r>
              <a:rPr lang="ru-RU" b="1" dirty="0" err="1">
                <a:solidFill>
                  <a:sysClr val="windowText" lastClr="000000"/>
                </a:solidFill>
              </a:rPr>
              <a:t>б</a:t>
            </a:r>
            <a:r>
              <a:rPr lang="ru-RU" b="1" dirty="0" err="1">
                <a:solidFill>
                  <a:srgbClr val="FF0000"/>
                </a:solidFill>
              </a:rPr>
              <a:t>о</a:t>
            </a:r>
            <a:r>
              <a:rPr lang="ru-RU" b="1" dirty="0" err="1">
                <a:solidFill>
                  <a:sysClr val="windowText" lastClr="000000"/>
                </a:solidFill>
              </a:rPr>
              <a:t>тт</a:t>
            </a:r>
            <a:r>
              <a:rPr lang="ru-RU" b="1" dirty="0">
                <a:solidFill>
                  <a:sysClr val="windowText" lastClr="000000"/>
                </a:solidFill>
              </a:rPr>
              <a:t>» - сапог</a:t>
            </a:r>
          </a:p>
        </p:txBody>
      </p:sp>
    </p:spTree>
    <p:extLst>
      <p:ext uri="{BB962C8B-B14F-4D97-AF65-F5344CB8AC3E}">
        <p14:creationId xmlns:p14="http://schemas.microsoft.com/office/powerpoint/2010/main" val="106521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>
                <a:solidFill>
                  <a:srgbClr val="00B050"/>
                </a:solidFill>
              </a:rPr>
              <a:t>Результаты работы с методикой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556792"/>
            <a:ext cx="7705725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41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lvl="0" indent="-457200">
              <a:spcBef>
                <a:spcPts val="700"/>
              </a:spcBef>
              <a:buClr>
                <a:srgbClr val="DD8047"/>
              </a:buClr>
              <a:buSzPct val="60000"/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</a:rPr>
              <a:t>Справочно-информационный интернет-портал ГРАМОТА.РУ [Электронный ресурс]  </a:t>
            </a:r>
          </a:p>
          <a:p>
            <a:pPr marL="457200" lvl="0" indent="-457200">
              <a:spcBef>
                <a:spcPts val="700"/>
              </a:spcBef>
              <a:buClr>
                <a:srgbClr val="DD8047"/>
              </a:buClr>
              <a:buSzPct val="60000"/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</a:rPr>
              <a:t>Успенский М.Б. Приемы мнемотехники на уроках русского языка.</a:t>
            </a:r>
            <a:r>
              <a:rPr lang="ru-RU" sz="2400" b="1" dirty="0">
                <a:solidFill>
                  <a:prstClr val="black"/>
                </a:solidFill>
                <a:cs typeface="Arial" pitchFamily="34" charset="0"/>
              </a:rPr>
              <a:t> </a:t>
            </a:r>
          </a:p>
          <a:p>
            <a:pPr marL="457200" lvl="0" indent="-457200">
              <a:spcBef>
                <a:spcPts val="700"/>
              </a:spcBef>
              <a:buClr>
                <a:srgbClr val="DD8047"/>
              </a:buClr>
              <a:buSzPct val="60000"/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cs typeface="Arial" pitchFamily="34" charset="0"/>
              </a:rPr>
              <a:t>Валеева Н.А. «Приёмы мнемотехники на уроках русского языка».</a:t>
            </a:r>
          </a:p>
          <a:p>
            <a:pPr marL="457200" lvl="0" indent="-457200">
              <a:spcBef>
                <a:spcPts val="700"/>
              </a:spcBef>
              <a:buClr>
                <a:srgbClr val="DD8047"/>
              </a:buClr>
              <a:buSzPct val="60000"/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cs typeface="Arial" pitchFamily="34" charset="0"/>
              </a:rPr>
              <a:t>Шапиро Н.А. Полезные мелочи. Методические находки. « 1 сентября» Русский язык 2005, 2006гг.</a:t>
            </a:r>
          </a:p>
          <a:p>
            <a:pPr marL="457200" lvl="0" indent="-457200">
              <a:spcBef>
                <a:spcPts val="700"/>
              </a:spcBef>
              <a:buClr>
                <a:srgbClr val="DD8047"/>
              </a:buClr>
              <a:buSzPct val="60000"/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  <a:cs typeface="Arial" pitchFamily="34" charset="0"/>
              </a:rPr>
              <a:t>Русский язык в котах от Анны </a:t>
            </a:r>
            <a:r>
              <a:rPr lang="ru-RU" sz="2400" dirty="0" err="1">
                <a:solidFill>
                  <a:prstClr val="black"/>
                </a:solidFill>
                <a:cs typeface="Arial" pitchFamily="34" charset="0"/>
              </a:rPr>
              <a:t>Беловицкой</a:t>
            </a:r>
            <a:r>
              <a:rPr lang="ru-RU" sz="2400" dirty="0">
                <a:solidFill>
                  <a:prstClr val="black"/>
                </a:solidFill>
                <a:cs typeface="Arial" pitchFamily="34" charset="0"/>
              </a:rPr>
              <a:t>.</a:t>
            </a:r>
            <a:r>
              <a:rPr lang="en-US" sz="2400" dirty="0">
                <a:solidFill>
                  <a:prstClr val="black"/>
                </a:solidFill>
                <a:latin typeface="Tw Cen MT"/>
                <a:cs typeface="Arial" pitchFamily="34" charset="0"/>
              </a:rPr>
              <a:t> art</a:t>
            </a:r>
            <a:r>
              <a:rPr lang="ru-RU" sz="2400" dirty="0">
                <a:solidFill>
                  <a:prstClr val="black"/>
                </a:solidFill>
              </a:rPr>
              <a:t>http://www.adme.ru/hudozhniki-i-art-proekty/russkij-yazyk-v-kotah-432855/</a:t>
            </a:r>
          </a:p>
          <a:p>
            <a:pPr marL="457200" lvl="0" indent="-457200">
              <a:spcBef>
                <a:spcPts val="700"/>
              </a:spcBef>
              <a:buClr>
                <a:srgbClr val="DD8047"/>
              </a:buClr>
              <a:buSzPct val="60000"/>
              <a:buFontTx/>
              <a:buAutoNum type="arabicPeriod"/>
              <a:defRPr/>
            </a:pPr>
            <a:r>
              <a:rPr lang="ru-RU" sz="2400" dirty="0">
                <a:solidFill>
                  <a:prstClr val="black"/>
                </a:solidFill>
              </a:rPr>
              <a:t>Сайт </a:t>
            </a:r>
            <a:r>
              <a:rPr lang="ru-RU" sz="2400" dirty="0" err="1">
                <a:solidFill>
                  <a:prstClr val="black"/>
                </a:solidFill>
              </a:rPr>
              <a:t>Т.Щацкой-Климахович</a:t>
            </a:r>
            <a:r>
              <a:rPr lang="ru-RU" sz="2400" dirty="0">
                <a:solidFill>
                  <a:prstClr val="black"/>
                </a:solidFill>
              </a:rPr>
              <a:t> на портале ПРОШКОЛУ.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57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2324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i="1" u="sng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600" i="1" u="sng" dirty="0">
              <a:solidFill>
                <a:srgbClr val="C00000"/>
              </a:solidFill>
            </a:endParaRPr>
          </a:p>
        </p:txBody>
      </p:sp>
      <p:pic>
        <p:nvPicPr>
          <p:cNvPr id="4" name="Picture 2" descr="D:\мамины документы\все\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187624" y="404664"/>
            <a:ext cx="6091926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lvl="0" defTabSz="1043056">
              <a:spcBef>
                <a:spcPts val="0"/>
              </a:spcBef>
            </a:pP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Binner_Di" panose="04000405000000000000" pitchFamily="82" charset="0"/>
                <a:ea typeface="+mn-ea"/>
                <a:cs typeface="+mn-cs"/>
              </a:rPr>
              <a:t>КАЖДЫЙ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Binner_Di" panose="04000405000000000000" pitchFamily="82" charset="0"/>
                <a:ea typeface="+mn-ea"/>
                <a:cs typeface="+mn-cs"/>
              </a:rPr>
              <a:t> 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FFC000"/>
                </a:solidFill>
                <a:latin typeface="Binner_Di" panose="04000405000000000000" pitchFamily="82" charset="0"/>
                <a:ea typeface="+mn-ea"/>
                <a:cs typeface="+mn-cs"/>
              </a:rPr>
              <a:t>ОХОТНИК</a:t>
            </a:r>
            <a:b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FFC000"/>
                </a:solidFill>
                <a:latin typeface="Binner_Di" panose="04000405000000000000" pitchFamily="82" charset="0"/>
                <a:ea typeface="+mn-ea"/>
                <a:cs typeface="+mn-cs"/>
              </a:rPr>
            </a:b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FFFF00"/>
                </a:solidFill>
                <a:latin typeface="Binner_Di" panose="04000405000000000000" pitchFamily="82" charset="0"/>
                <a:ea typeface="+mn-ea"/>
                <a:cs typeface="+mn-cs"/>
              </a:rPr>
              <a:t>ЖЕЛАЕТ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Binner_Di" panose="04000405000000000000" pitchFamily="82" charset="0"/>
                <a:ea typeface="+mn-ea"/>
                <a:cs typeface="+mn-cs"/>
              </a:rPr>
              <a:t> 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00B050"/>
                </a:solidFill>
                <a:latin typeface="Binner_Di" panose="04000405000000000000" pitchFamily="82" charset="0"/>
                <a:ea typeface="+mn-ea"/>
                <a:cs typeface="+mn-cs"/>
              </a:rPr>
              <a:t>ЗНАТЬ,</a:t>
            </a:r>
            <a:b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00B050"/>
                </a:solidFill>
                <a:latin typeface="Binner_Di" panose="04000405000000000000" pitchFamily="82" charset="0"/>
                <a:ea typeface="+mn-ea"/>
                <a:cs typeface="+mn-cs"/>
              </a:rPr>
            </a:b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00B0F0"/>
                </a:solidFill>
                <a:latin typeface="Binner_Di" panose="04000405000000000000" pitchFamily="82" charset="0"/>
                <a:ea typeface="+mn-ea"/>
                <a:cs typeface="+mn-cs"/>
              </a:rPr>
              <a:t>ГДЕ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Binner_Di" panose="04000405000000000000" pitchFamily="82" charset="0"/>
                <a:ea typeface="+mn-ea"/>
                <a:cs typeface="+mn-cs"/>
              </a:rPr>
              <a:t> 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0070C0"/>
                </a:solidFill>
                <a:latin typeface="Binner_Di" panose="04000405000000000000" pitchFamily="82" charset="0"/>
                <a:ea typeface="+mn-ea"/>
                <a:cs typeface="+mn-cs"/>
              </a:rPr>
              <a:t>СИДИТ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Binner_Di" panose="04000405000000000000" pitchFamily="82" charset="0"/>
                <a:ea typeface="+mn-ea"/>
                <a:cs typeface="+mn-cs"/>
              </a:rPr>
              <a:t> </a:t>
            </a:r>
            <a:r>
              <a:rPr lang="ru-RU" sz="5400" b="1" dirty="0">
                <a:ln>
                  <a:solidFill>
                    <a:prstClr val="black"/>
                  </a:solidFill>
                </a:ln>
                <a:solidFill>
                  <a:srgbClr val="7030A0"/>
                </a:solidFill>
                <a:latin typeface="Binner_Di" panose="04000405000000000000" pitchFamily="82" charset="0"/>
                <a:ea typeface="+mn-ea"/>
                <a:cs typeface="+mn-cs"/>
              </a:rPr>
              <a:t>ФАЗАН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2564904"/>
            <a:ext cx="5730737" cy="384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5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472608"/>
          </a:xfrm>
        </p:spPr>
        <p:txBody>
          <a:bodyPr>
            <a:normAutofit/>
          </a:bodyPr>
          <a:lstStyle/>
          <a:p>
            <a:pPr algn="ctr"/>
            <a:r>
              <a:rPr lang="ru-RU" sz="4800" u="sng" dirty="0" err="1" smtClean="0">
                <a:solidFill>
                  <a:srgbClr val="00B050"/>
                </a:solidFill>
                <a:latin typeface="+mj-lt"/>
              </a:rPr>
              <a:t>Мнемофразы</a:t>
            </a:r>
            <a:endParaRPr lang="ru-RU" sz="4800" u="sng" dirty="0" smtClean="0">
              <a:solidFill>
                <a:srgbClr val="00B050"/>
              </a:solidFill>
              <a:latin typeface="+mj-lt"/>
            </a:endParaRPr>
          </a:p>
          <a:p>
            <a:pPr algn="ctr"/>
            <a:endParaRPr lang="ru-RU" sz="4800" u="sng" dirty="0">
              <a:solidFill>
                <a:srgbClr val="00B050"/>
              </a:solidFill>
            </a:endParaRPr>
          </a:p>
          <a:p>
            <a:r>
              <a:rPr lang="ru-RU" sz="3800" u="sng" dirty="0" smtClean="0">
                <a:solidFill>
                  <a:srgbClr val="FF0000"/>
                </a:solidFill>
              </a:rPr>
              <a:t>И</a:t>
            </a:r>
            <a:r>
              <a:rPr lang="ru-RU" sz="3800" u="sng" dirty="0" smtClean="0"/>
              <a:t>ван </a:t>
            </a:r>
            <a:r>
              <a:rPr lang="ru-RU" sz="3800" u="sng" dirty="0" smtClean="0">
                <a:solidFill>
                  <a:srgbClr val="FF0000"/>
                </a:solidFill>
              </a:rPr>
              <a:t>р</a:t>
            </a:r>
            <a:r>
              <a:rPr lang="ru-RU" sz="3800" u="sng" dirty="0" smtClean="0"/>
              <a:t>одил </a:t>
            </a:r>
            <a:r>
              <a:rPr lang="ru-RU" sz="3800" u="sng" dirty="0" err="1" smtClean="0">
                <a:solidFill>
                  <a:srgbClr val="FF0000"/>
                </a:solidFill>
              </a:rPr>
              <a:t>д</a:t>
            </a:r>
            <a:r>
              <a:rPr lang="ru-RU" sz="3800" u="sng" dirty="0" err="1" smtClean="0"/>
              <a:t>евченку</a:t>
            </a:r>
            <a:r>
              <a:rPr lang="ru-RU" sz="3800" u="sng" dirty="0" smtClean="0"/>
              <a:t> </a:t>
            </a:r>
            <a:r>
              <a:rPr lang="ru-RU" sz="3800" u="sng" dirty="0" smtClean="0">
                <a:solidFill>
                  <a:srgbClr val="FF0000"/>
                </a:solidFill>
              </a:rPr>
              <a:t>в</a:t>
            </a:r>
            <a:r>
              <a:rPr lang="ru-RU" sz="3800" u="sng" dirty="0" smtClean="0"/>
              <a:t>елел</a:t>
            </a:r>
            <a:r>
              <a:rPr lang="ru-RU" sz="3800" u="sng" dirty="0" smtClean="0">
                <a:solidFill>
                  <a:srgbClr val="FF0000"/>
                </a:solidFill>
              </a:rPr>
              <a:t> т</a:t>
            </a:r>
            <a:r>
              <a:rPr lang="ru-RU" sz="3800" u="sng" dirty="0" smtClean="0"/>
              <a:t>ащить</a:t>
            </a:r>
            <a:r>
              <a:rPr lang="ru-RU" sz="3800" u="sng" dirty="0" smtClean="0">
                <a:solidFill>
                  <a:srgbClr val="FF0000"/>
                </a:solidFill>
              </a:rPr>
              <a:t> п</a:t>
            </a:r>
            <a:r>
              <a:rPr lang="ru-RU" sz="3800" u="sng" dirty="0" smtClean="0"/>
              <a:t>еленку</a:t>
            </a:r>
          </a:p>
          <a:p>
            <a:endParaRPr lang="ru-RU" u="sng" dirty="0" smtClean="0"/>
          </a:p>
          <a:p>
            <a:endParaRPr lang="ru-RU" dirty="0"/>
          </a:p>
          <a:p>
            <a:r>
              <a:rPr lang="ru-RU" sz="3900" dirty="0" smtClean="0">
                <a:solidFill>
                  <a:srgbClr val="FF0000"/>
                </a:solidFill>
              </a:rPr>
              <a:t>Цы</a:t>
            </a:r>
            <a:r>
              <a:rPr lang="ru-RU" sz="3900" dirty="0" smtClean="0"/>
              <a:t>ган на </a:t>
            </a:r>
            <a:r>
              <a:rPr lang="ru-RU" sz="3900" dirty="0" smtClean="0">
                <a:solidFill>
                  <a:srgbClr val="FF0000"/>
                </a:solidFill>
              </a:rPr>
              <a:t>цы</a:t>
            </a:r>
            <a:r>
              <a:rPr lang="ru-RU" sz="3900" dirty="0" smtClean="0"/>
              <a:t>почках </a:t>
            </a:r>
            <a:r>
              <a:rPr lang="ru-RU" sz="3900" dirty="0" smtClean="0">
                <a:solidFill>
                  <a:srgbClr val="FF0000"/>
                </a:solidFill>
              </a:rPr>
              <a:t>цы</a:t>
            </a:r>
            <a:r>
              <a:rPr lang="ru-RU" sz="3900" dirty="0" smtClean="0"/>
              <a:t>кнул </a:t>
            </a:r>
            <a:r>
              <a:rPr lang="ru-RU" sz="3900" dirty="0" smtClean="0">
                <a:solidFill>
                  <a:srgbClr val="FF0000"/>
                </a:solidFill>
              </a:rPr>
              <a:t>цы</a:t>
            </a:r>
            <a:r>
              <a:rPr lang="ru-RU" sz="3900" dirty="0" smtClean="0"/>
              <a:t>пленку </a:t>
            </a:r>
            <a:r>
              <a:rPr lang="ru-RU" sz="3900" dirty="0" smtClean="0">
                <a:solidFill>
                  <a:srgbClr val="FF0000"/>
                </a:solidFill>
              </a:rPr>
              <a:t>цы</a:t>
            </a:r>
            <a:r>
              <a:rPr lang="ru-RU" sz="3900" dirty="0" smtClean="0"/>
              <a:t>ц</a:t>
            </a:r>
            <a:endParaRPr lang="ru-RU" sz="3900" dirty="0"/>
          </a:p>
        </p:txBody>
      </p:sp>
    </p:spTree>
    <p:extLst>
      <p:ext uri="{BB962C8B-B14F-4D97-AF65-F5344CB8AC3E}">
        <p14:creationId xmlns:p14="http://schemas.microsoft.com/office/powerpoint/2010/main" val="160792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u="sng" cap="none" dirty="0" err="1">
                <a:solidFill>
                  <a:srgbClr val="00B050"/>
                </a:solidFill>
              </a:rPr>
              <a:t>М</a:t>
            </a:r>
            <a:r>
              <a:rPr lang="ru-RU" sz="4800" b="1" u="sng" cap="none" dirty="0" err="1" smtClean="0">
                <a:solidFill>
                  <a:srgbClr val="00B050"/>
                </a:solidFill>
              </a:rPr>
              <a:t>немофразы</a:t>
            </a:r>
            <a:endParaRPr lang="ru-RU" sz="4800" b="1" u="sng" cap="none" dirty="0">
              <a:solidFill>
                <a:srgbClr val="00B05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39"/>
          <a:stretch/>
        </p:blipFill>
        <p:spPr bwMode="auto">
          <a:xfrm>
            <a:off x="4860032" y="1628800"/>
            <a:ext cx="3959027" cy="296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32" y="1594540"/>
            <a:ext cx="4127500" cy="461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90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5373216"/>
            <a:ext cx="7772400" cy="105614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Учитель начальных классов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err="1" smtClean="0">
                <a:solidFill>
                  <a:schemeClr val="tx1"/>
                </a:solidFill>
              </a:rPr>
              <a:t>янченкова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татьяна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</a:rPr>
              <a:t>зинуровна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5" r="16254"/>
          <a:stretch/>
        </p:blipFill>
        <p:spPr bwMode="auto">
          <a:xfrm>
            <a:off x="6697940" y="1772816"/>
            <a:ext cx="2331720" cy="334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24995" y="992860"/>
            <a:ext cx="5565561" cy="3390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  <a:spcAft>
                <a:spcPts val="750"/>
              </a:spcAft>
            </a:pPr>
            <a:r>
              <a:rPr lang="ru-RU" sz="4400" b="1" i="1" spc="-75" dirty="0" smtClean="0">
                <a:solidFill>
                  <a:srgbClr val="00B050"/>
                </a:solidFill>
                <a:latin typeface="Arial"/>
                <a:ea typeface="Times New Roman"/>
                <a:cs typeface="Times New Roman"/>
              </a:rPr>
              <a:t>«Мнемотехника </a:t>
            </a:r>
          </a:p>
          <a:p>
            <a:pPr algn="ctr">
              <a:spcBef>
                <a:spcPts val="1500"/>
              </a:spcBef>
              <a:spcAft>
                <a:spcPts val="750"/>
              </a:spcAft>
            </a:pPr>
            <a:r>
              <a:rPr lang="ru-RU" sz="4400" b="1" i="1" spc="-75" dirty="0" smtClean="0">
                <a:solidFill>
                  <a:srgbClr val="00B050"/>
                </a:solidFill>
                <a:latin typeface="Arial"/>
                <a:ea typeface="Times New Roman"/>
                <a:cs typeface="Times New Roman"/>
              </a:rPr>
              <a:t>на уроках </a:t>
            </a:r>
          </a:p>
          <a:p>
            <a:pPr algn="ctr">
              <a:spcBef>
                <a:spcPts val="1500"/>
              </a:spcBef>
              <a:spcAft>
                <a:spcPts val="750"/>
              </a:spcAft>
            </a:pPr>
            <a:r>
              <a:rPr lang="ru-RU" sz="4400" b="1" i="1" spc="-75" dirty="0" smtClean="0">
                <a:solidFill>
                  <a:srgbClr val="00B050"/>
                </a:solidFill>
                <a:latin typeface="Arial"/>
                <a:ea typeface="Times New Roman"/>
                <a:cs typeface="Times New Roman"/>
              </a:rPr>
              <a:t>русского языка и  литературы»</a:t>
            </a:r>
            <a:endParaRPr lang="ru-RU" sz="2800" b="1" i="1" dirty="0">
              <a:solidFill>
                <a:srgbClr val="00B050"/>
              </a:solidFill>
              <a:latin typeface="Cambria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144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08372"/>
            <a:ext cx="5698976" cy="10394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95232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1920" y="620688"/>
            <a:ext cx="4572000" cy="51398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i="1" dirty="0"/>
              <a:t>Мнемотехника</a:t>
            </a:r>
            <a:r>
              <a:rPr lang="ru-RU" sz="4000" dirty="0"/>
              <a:t> </a:t>
            </a:r>
            <a:endParaRPr lang="ru-RU" sz="4000" dirty="0" smtClean="0"/>
          </a:p>
          <a:p>
            <a:endParaRPr lang="ru-RU" sz="3200" dirty="0"/>
          </a:p>
          <a:p>
            <a:r>
              <a:rPr lang="ru-RU" sz="3200" dirty="0" smtClean="0"/>
              <a:t>– </a:t>
            </a:r>
            <a:r>
              <a:rPr lang="ru-RU" sz="3200" dirty="0"/>
              <a:t>это система методов и приёмов, обеспечивающих эффективное запоминание, сохранение и воспроизведение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5304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140200" y="274638"/>
            <a:ext cx="4794250" cy="4449762"/>
          </a:xfrm>
        </p:spPr>
        <p:txBody>
          <a:bodyPr/>
          <a:lstStyle/>
          <a:p>
            <a:pPr marL="320040" indent="-32004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    А (аз) Б (буки) В (веди) </a:t>
            </a:r>
            <a:r>
              <a:rPr lang="ru-RU" sz="2400" dirty="0" smtClean="0"/>
              <a:t>–</a:t>
            </a:r>
            <a:br>
              <a:rPr lang="ru-RU" sz="2400" dirty="0" smtClean="0"/>
            </a:br>
            <a:r>
              <a:rPr lang="ru-RU" sz="2400" dirty="0" smtClean="0"/>
              <a:t> я буквы знаю;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C00000"/>
                </a:solidFill>
              </a:rPr>
              <a:t>Г (глагол) Д (добро) Е (есть) </a:t>
            </a:r>
            <a:r>
              <a:rPr lang="ru-RU" sz="2400" dirty="0" smtClean="0"/>
              <a:t>- письменность есть добро;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C00000"/>
                </a:solidFill>
              </a:rPr>
              <a:t>Р (</a:t>
            </a:r>
            <a:r>
              <a:rPr lang="ru-RU" sz="2400" dirty="0" err="1" smtClean="0">
                <a:solidFill>
                  <a:srgbClr val="C00000"/>
                </a:solidFill>
              </a:rPr>
              <a:t>рцы</a:t>
            </a:r>
            <a:r>
              <a:rPr lang="ru-RU" sz="2400" dirty="0" smtClean="0">
                <a:solidFill>
                  <a:srgbClr val="C00000"/>
                </a:solidFill>
              </a:rPr>
              <a:t>) С(слово) Т(твердо) </a:t>
            </a:r>
            <a:r>
              <a:rPr lang="ru-RU" sz="2400" dirty="0" smtClean="0"/>
              <a:t>– произноси слово твердо.</a:t>
            </a:r>
            <a:br>
              <a:rPr lang="ru-RU" sz="2400" dirty="0" smtClean="0"/>
            </a:br>
            <a:endParaRPr lang="ru-RU" sz="2400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9827" y="273677"/>
            <a:ext cx="3740150" cy="4156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262772"/>
            <a:ext cx="3300690" cy="2266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686200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B050"/>
                </a:solidFill>
              </a:rPr>
              <a:t>Способы эффективного запоминания</a:t>
            </a:r>
            <a:endParaRPr lang="ru-RU" b="1" u="sng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897" y="1793403"/>
            <a:ext cx="7718205" cy="4291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9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u="sng" dirty="0" smtClean="0">
                <a:solidFill>
                  <a:srgbClr val="00B050"/>
                </a:solidFill>
              </a:rPr>
              <a:t>Рифмованные правила</a:t>
            </a:r>
            <a:endParaRPr lang="ru-RU" sz="4800" u="sng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56720"/>
          </a:xfrm>
        </p:spPr>
        <p:txBody>
          <a:bodyPr/>
          <a:lstStyle/>
          <a:p>
            <a:r>
              <a:rPr lang="ru-RU" sz="5400" i="1" dirty="0"/>
              <a:t>Долго ели </a:t>
            </a:r>
            <a:r>
              <a:rPr lang="ru-RU" sz="5400" i="1" dirty="0" err="1"/>
              <a:t>т</a:t>
            </a:r>
            <a:r>
              <a:rPr lang="ru-RU" sz="4800" i="1" dirty="0" err="1">
                <a:solidFill>
                  <a:srgbClr val="FF0000"/>
                </a:solidFill>
              </a:rPr>
              <a:t>О</a:t>
            </a:r>
            <a:r>
              <a:rPr lang="ru-RU" sz="5400" i="1" dirty="0" err="1"/>
              <a:t>рты</a:t>
            </a:r>
            <a:r>
              <a:rPr lang="ru-RU" sz="5400" i="1" dirty="0"/>
              <a:t> – не налезли </a:t>
            </a:r>
            <a:r>
              <a:rPr lang="ru-RU" sz="5400" i="1" dirty="0" err="1"/>
              <a:t>ш</a:t>
            </a:r>
            <a:r>
              <a:rPr lang="ru-RU" sz="4800" i="1" dirty="0" err="1">
                <a:solidFill>
                  <a:srgbClr val="FF0000"/>
                </a:solidFill>
              </a:rPr>
              <a:t>О</a:t>
            </a:r>
            <a:r>
              <a:rPr lang="ru-RU" sz="5400" i="1" dirty="0" err="1"/>
              <a:t>рты</a:t>
            </a:r>
            <a:r>
              <a:rPr lang="ru-RU" sz="5400" i="1" dirty="0"/>
              <a:t>! </a:t>
            </a:r>
            <a:endParaRPr lang="ru-RU" sz="5400" i="1" dirty="0" smtClean="0"/>
          </a:p>
          <a:p>
            <a:endParaRPr lang="ru-RU" sz="4800" dirty="0"/>
          </a:p>
          <a:p>
            <a:r>
              <a:rPr lang="ru-RU" sz="4800" i="1" u="sng" dirty="0" smtClean="0"/>
              <a:t>Заключили догов</a:t>
            </a:r>
            <a:r>
              <a:rPr lang="ru-RU" sz="4800" i="1" u="sng" dirty="0" smtClean="0">
                <a:solidFill>
                  <a:srgbClr val="FF0000"/>
                </a:solidFill>
              </a:rPr>
              <a:t>о</a:t>
            </a:r>
            <a:r>
              <a:rPr lang="ru-RU" sz="4800" i="1" u="sng" dirty="0" smtClean="0"/>
              <a:t>р </a:t>
            </a:r>
          </a:p>
          <a:p>
            <a:pPr marL="0" indent="0">
              <a:buNone/>
            </a:pPr>
            <a:r>
              <a:rPr lang="ru-RU" sz="4800" i="1" u="sng" dirty="0" smtClean="0"/>
              <a:t>и продлили разгов</a:t>
            </a:r>
            <a:r>
              <a:rPr lang="ru-RU" sz="4800" i="1" u="sng" dirty="0">
                <a:solidFill>
                  <a:srgbClr val="FF0000"/>
                </a:solidFill>
              </a:rPr>
              <a:t>о</a:t>
            </a:r>
            <a:r>
              <a:rPr lang="ru-RU" sz="4800" i="1" u="sng" dirty="0" smtClean="0"/>
              <a:t>р.</a:t>
            </a:r>
            <a:endParaRPr lang="ru-RU" sz="4800" i="1" u="sng" dirty="0"/>
          </a:p>
        </p:txBody>
      </p:sp>
    </p:spTree>
    <p:extLst>
      <p:ext uri="{BB962C8B-B14F-4D97-AF65-F5344CB8AC3E}">
        <p14:creationId xmlns:p14="http://schemas.microsoft.com/office/powerpoint/2010/main" val="1960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1028</TotalTime>
  <Words>223</Words>
  <Application>Microsoft Office PowerPoint</Application>
  <PresentationFormat>Экран (4:3)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Аптека</vt:lpstr>
      <vt:lpstr>Методическая мастерская</vt:lpstr>
      <vt:lpstr>КАЖДЫЙ ОХОТНИК ЖЕЛАЕТ ЗНАТЬ, ГДЕ СИДИТ ФАЗАН</vt:lpstr>
      <vt:lpstr>Презентация PowerPoint</vt:lpstr>
      <vt:lpstr>Мнемофразы</vt:lpstr>
      <vt:lpstr>Учитель начальных классов янченкова татьяна зинуровна</vt:lpstr>
      <vt:lpstr>Презентация PowerPoint</vt:lpstr>
      <vt:lpstr>    А (аз) Б (буки) В (веди) –  я буквы знаю;   Г (глагол) Д (добро) Е (есть) - письменность есть добро;   Р (рцы) С(слово) Т(твердо) – произноси слово твердо. </vt:lpstr>
      <vt:lpstr>Способы эффективного запоминания</vt:lpstr>
      <vt:lpstr>Рифмованные правила</vt:lpstr>
      <vt:lpstr>Метод графических ассоциаций.       </vt:lpstr>
      <vt:lpstr>Презентация PowerPoint</vt:lpstr>
      <vt:lpstr>Презентация PowerPoint</vt:lpstr>
      <vt:lpstr>Презентация PowerPoint</vt:lpstr>
      <vt:lpstr>Слово в слове</vt:lpstr>
      <vt:lpstr>Презентация PowerPoint</vt:lpstr>
      <vt:lpstr>Этимологический анализ слова</vt:lpstr>
      <vt:lpstr>Результаты работы с методикой</vt:lpstr>
      <vt:lpstr>Источники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Ученик-13</cp:lastModifiedBy>
  <cp:revision>61</cp:revision>
  <dcterms:created xsi:type="dcterms:W3CDTF">2018-02-11T14:20:26Z</dcterms:created>
  <dcterms:modified xsi:type="dcterms:W3CDTF">2022-11-15T17:17:45Z</dcterms:modified>
</cp:coreProperties>
</file>