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3" r:id="rId7"/>
    <p:sldId id="264" r:id="rId8"/>
    <p:sldId id="265" r:id="rId9"/>
    <p:sldId id="266" r:id="rId10"/>
    <p:sldId id="267" r:id="rId11"/>
    <p:sldId id="268" r:id="rId12"/>
    <p:sldId id="269"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C3C"/>
    <a:srgbClr val="1B5135"/>
    <a:srgbClr val="10301F"/>
    <a:srgbClr val="006600"/>
    <a:srgbClr val="FFFFFF"/>
    <a:srgbClr val="C6E7F0"/>
    <a:srgbClr val="32A6C4"/>
    <a:srgbClr val="D7C7B7"/>
    <a:srgbClr val="DECEB8"/>
    <a:srgbClr val="E9DE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6" d="100"/>
          <a:sy n="76" d="100"/>
        </p:scale>
        <p:origin x="-1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21" name="Рисунок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37652" y="4110527"/>
            <a:ext cx="1251387" cy="2747472"/>
          </a:xfrm>
          <a:prstGeom prst="rect">
            <a:avLst/>
          </a:prstGeom>
        </p:spPr>
      </p:pic>
      <p:pic>
        <p:nvPicPr>
          <p:cNvPr id="30" name="Рисунок 2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0058400" y="5687997"/>
            <a:ext cx="1170003" cy="1170003"/>
          </a:xfrm>
          <a:prstGeom prst="rect">
            <a:avLst/>
          </a:prstGeom>
        </p:spPr>
      </p:pic>
      <p:pic>
        <p:nvPicPr>
          <p:cNvPr id="1026" name="Picture 2" descr="https://i.pinimg.com/originals/ba/b7/78/bab7780f2390be597f88b14e826de010.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140531" y="4889018"/>
            <a:ext cx="3249292" cy="1797265"/>
          </a:xfrm>
          <a:prstGeom prst="rect">
            <a:avLst/>
          </a:prstGeom>
          <a:noFill/>
          <a:extLst>
            <a:ext uri="{909E8E84-426E-40DD-AFC4-6F175D3DCCD1}">
              <a14:hiddenFill xmlns:a14="http://schemas.microsoft.com/office/drawing/2010/main">
                <a:solidFill>
                  <a:srgbClr val="FFFFFF"/>
                </a:solidFill>
              </a14:hiddenFill>
            </a:ext>
          </a:extLst>
        </p:spPr>
      </p:pic>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
        <p:nvSpPr>
          <p:cNvPr id="18" name="Заголовок 1"/>
          <p:cNvSpPr txBox="1">
            <a:spLocks/>
          </p:cNvSpPr>
          <p:nvPr userDrawn="1"/>
        </p:nvSpPr>
        <p:spPr>
          <a:xfrm>
            <a:off x="1524000" y="165221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AGReverance" pitchFamily="2" charset="0"/>
                <a:ea typeface="+mj-ea"/>
                <a:cs typeface="+mj-cs"/>
              </a:defRPr>
            </a:lvl1pPr>
          </a:lstStyle>
          <a:p>
            <a:endParaRPr lang="ru-RU" dirty="0"/>
          </a:p>
        </p:txBody>
      </p:sp>
      <p:sp>
        <p:nvSpPr>
          <p:cNvPr id="19" name="Подзаголовок 2"/>
          <p:cNvSpPr txBox="1">
            <a:spLocks/>
          </p:cNvSpPr>
          <p:nvPr userDrawn="1"/>
        </p:nvSpPr>
        <p:spPr>
          <a:xfrm>
            <a:off x="1524000" y="4131889"/>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GReverance"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GReverance" pitchFamily="2"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GReverance" pitchFamily="2"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GReverance"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GReverance" pitchFamily="2"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ru-RU" dirty="0"/>
          </a:p>
        </p:txBody>
      </p:sp>
      <p:sp>
        <p:nvSpPr>
          <p:cNvPr id="22" name="Заголовок 1"/>
          <p:cNvSpPr>
            <a:spLocks noGrp="1"/>
          </p:cNvSpPr>
          <p:nvPr>
            <p:ph type="ctrTitle"/>
          </p:nvPr>
        </p:nvSpPr>
        <p:spPr>
          <a:xfrm>
            <a:off x="2006353" y="1859987"/>
            <a:ext cx="8176334" cy="2387600"/>
          </a:xfrm>
        </p:spPr>
        <p:txBody>
          <a:bodyPr anchor="b"/>
          <a:lstStyle>
            <a:lvl1pPr algn="ctr">
              <a:defRPr sz="6000"/>
            </a:lvl1pPr>
          </a:lstStyle>
          <a:p>
            <a:r>
              <a:rPr lang="ru-RU" dirty="0" smtClean="0"/>
              <a:t>Образец заголовка</a:t>
            </a:r>
            <a:endParaRPr lang="ru-RU" dirty="0"/>
          </a:p>
        </p:txBody>
      </p:sp>
      <p:sp>
        <p:nvSpPr>
          <p:cNvPr id="23" name="Подзаголовок 2"/>
          <p:cNvSpPr>
            <a:spLocks noGrp="1"/>
          </p:cNvSpPr>
          <p:nvPr>
            <p:ph type="subTitle" idx="1"/>
          </p:nvPr>
        </p:nvSpPr>
        <p:spPr>
          <a:xfrm>
            <a:off x="2006353" y="4330880"/>
            <a:ext cx="8176334"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dirty="0" smtClean="0"/>
              <a:t>Образец подзаголовка</a:t>
            </a:r>
            <a:endParaRPr lang="ru-RU" dirty="0"/>
          </a:p>
        </p:txBody>
      </p:sp>
    </p:spTree>
    <p:extLst>
      <p:ext uri="{BB962C8B-B14F-4D97-AF65-F5344CB8AC3E}">
        <p14:creationId xmlns:p14="http://schemas.microsoft.com/office/powerpoint/2010/main" val="2571173503"/>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BE81C80-E7D7-4350-A8F5-ED951B1BE8EC}"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4151183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BE81C80-E7D7-4350-A8F5-ED951B1BE8EC}" type="datetimeFigureOut">
              <a:rPr lang="ru-RU" smtClean="0"/>
              <a:t>17.11.2022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168086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BE81C80-E7D7-4350-A8F5-ED951B1BE8EC}" type="datetimeFigureOut">
              <a:rPr lang="ru-RU" smtClean="0"/>
              <a:t>17.11.2022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2532032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BE81C80-E7D7-4350-A8F5-ED951B1BE8EC}" type="datetimeFigureOut">
              <a:rPr lang="ru-RU" smtClean="0"/>
              <a:t>17.11.2022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301752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BE81C80-E7D7-4350-A8F5-ED951B1BE8EC}"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1130334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BE81C80-E7D7-4350-A8F5-ED951B1BE8EC}"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627317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3921773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3032265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7" name="Picture 2" descr="https://i.pinimg.com/originals/ba/b7/78/bab7780f2390be597f88b14e826de010.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109" y="5734228"/>
            <a:ext cx="1784851" cy="987246"/>
          </a:xfrm>
          <a:prstGeom prst="rect">
            <a:avLst/>
          </a:prstGeom>
          <a:noFill/>
          <a:extLst>
            <a:ext uri="{909E8E84-426E-40DD-AFC4-6F175D3DCCD1}">
              <a14:hiddenFill xmlns:a14="http://schemas.microsoft.com/office/drawing/2010/main">
                <a:solidFill>
                  <a:srgbClr val="FFFFFF"/>
                </a:solidFill>
              </a14:hiddenFill>
            </a:ext>
          </a:extLst>
        </p:spPr>
      </p:pic>
      <p:pic>
        <p:nvPicPr>
          <p:cNvPr id="13" name="Рисунок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31067" y="4315625"/>
            <a:ext cx="1157971" cy="2542373"/>
          </a:xfrm>
          <a:prstGeom prst="rect">
            <a:avLst/>
          </a:prstGeom>
        </p:spPr>
      </p:pic>
      <p:sp>
        <p:nvSpPr>
          <p:cNvPr id="3" name="Объект 2"/>
          <p:cNvSpPr>
            <a:spLocks noGrp="1"/>
          </p:cNvSpPr>
          <p:nvPr>
            <p:ph idx="1"/>
          </p:nvPr>
        </p:nvSpPr>
        <p:spPr>
          <a:ln>
            <a:no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3810895234"/>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Заголовок и объект">
    <p:spTree>
      <p:nvGrpSpPr>
        <p:cNvPr id="1" name=""/>
        <p:cNvGrpSpPr/>
        <p:nvPr/>
      </p:nvGrpSpPr>
      <p:grpSpPr>
        <a:xfrm>
          <a:off x="0" y="0"/>
          <a:ext cx="0" cy="0"/>
          <a:chOff x="0" y="0"/>
          <a:chExt cx="0" cy="0"/>
        </a:xfrm>
      </p:grpSpPr>
      <p:pic>
        <p:nvPicPr>
          <p:cNvPr id="19" name="Picture 2" descr="https://i.pinimg.com/originals/ba/b7/78/bab7780f2390be597f88b14e826de010.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109" y="5734228"/>
            <a:ext cx="1784851" cy="987246"/>
          </a:xfrm>
          <a:prstGeom prst="rect">
            <a:avLst/>
          </a:prstGeom>
          <a:noFill/>
          <a:extLst>
            <a:ext uri="{909E8E84-426E-40DD-AFC4-6F175D3DCCD1}">
              <a14:hiddenFill xmlns:a14="http://schemas.microsoft.com/office/drawing/2010/main">
                <a:solidFill>
                  <a:srgbClr val="FFFFFF"/>
                </a:solidFill>
              </a14:hiddenFill>
            </a:ext>
          </a:extLst>
        </p:spPr>
      </p:pic>
      <p:pic>
        <p:nvPicPr>
          <p:cNvPr id="18" name="Рисунок 17"/>
          <p:cNvPicPr>
            <a:picLocks noChangeAspect="1"/>
          </p:cNvPicPr>
          <p:nvPr userDrawn="1"/>
        </p:nvPicPr>
        <p:blipFill rotWithShape="1">
          <a:blip r:embed="rId3">
            <a:extLst>
              <a:ext uri="{28A0092B-C50C-407E-A947-70E740481C1C}">
                <a14:useLocalDpi xmlns:a14="http://schemas.microsoft.com/office/drawing/2010/main" val="0"/>
              </a:ext>
            </a:extLst>
          </a:blip>
          <a:srcRect l="14389"/>
          <a:stretch/>
        </p:blipFill>
        <p:spPr>
          <a:xfrm flipH="1">
            <a:off x="11082607" y="5434727"/>
            <a:ext cx="1101588" cy="1286747"/>
          </a:xfrm>
          <a:prstGeom prst="rect">
            <a:avLst/>
          </a:prstGeom>
        </p:spPr>
      </p:pic>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dirty="0"/>
          </a:p>
        </p:txBody>
      </p:sp>
    </p:spTree>
    <p:extLst>
      <p:ext uri="{BB962C8B-B14F-4D97-AF65-F5344CB8AC3E}">
        <p14:creationId xmlns:p14="http://schemas.microsoft.com/office/powerpoint/2010/main" val="4167340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Заголовок и объект">
    <p:spTree>
      <p:nvGrpSpPr>
        <p:cNvPr id="1" name=""/>
        <p:cNvGrpSpPr/>
        <p:nvPr/>
      </p:nvGrpSpPr>
      <p:grpSpPr>
        <a:xfrm>
          <a:off x="0" y="0"/>
          <a:ext cx="0" cy="0"/>
          <a:chOff x="0" y="0"/>
          <a:chExt cx="0" cy="0"/>
        </a:xfrm>
      </p:grpSpPr>
      <p:pic>
        <p:nvPicPr>
          <p:cNvPr id="13" name="Рисунок 12"/>
          <p:cNvPicPr>
            <a:picLocks noChangeAspect="1"/>
          </p:cNvPicPr>
          <p:nvPr userDrawn="1"/>
        </p:nvPicPr>
        <p:blipFill rotWithShape="1">
          <a:blip r:embed="rId2">
            <a:extLst>
              <a:ext uri="{28A0092B-C50C-407E-A947-70E740481C1C}">
                <a14:useLocalDpi xmlns:a14="http://schemas.microsoft.com/office/drawing/2010/main" val="0"/>
              </a:ext>
            </a:extLst>
          </a:blip>
          <a:srcRect l="14389"/>
          <a:stretch/>
        </p:blipFill>
        <p:spPr>
          <a:xfrm flipH="1">
            <a:off x="0" y="5415915"/>
            <a:ext cx="1101588" cy="1286747"/>
          </a:xfrm>
          <a:prstGeom prst="rect">
            <a:avLst/>
          </a:prstGeom>
        </p:spPr>
      </p:pic>
      <p:pic>
        <p:nvPicPr>
          <p:cNvPr id="11" name="Рисунок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202331" y="4691641"/>
            <a:ext cx="986708" cy="2166358"/>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30677076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Заголовок и объект">
    <p:spTree>
      <p:nvGrpSpPr>
        <p:cNvPr id="1" name=""/>
        <p:cNvGrpSpPr/>
        <p:nvPr/>
      </p:nvGrpSpPr>
      <p:grpSpPr>
        <a:xfrm>
          <a:off x="0" y="0"/>
          <a:ext cx="0" cy="0"/>
          <a:chOff x="0" y="0"/>
          <a:chExt cx="0" cy="0"/>
        </a:xfrm>
      </p:grpSpPr>
      <p:pic>
        <p:nvPicPr>
          <p:cNvPr id="10" name="Рисунок 9"/>
          <p:cNvPicPr>
            <a:picLocks noChangeAspect="1"/>
          </p:cNvPicPr>
          <p:nvPr userDrawn="1"/>
        </p:nvPicPr>
        <p:blipFill rotWithShape="1">
          <a:blip r:embed="rId2">
            <a:extLst>
              <a:ext uri="{28A0092B-C50C-407E-A947-70E740481C1C}">
                <a14:useLocalDpi xmlns:a14="http://schemas.microsoft.com/office/drawing/2010/main" val="0"/>
              </a:ext>
            </a:extLst>
          </a:blip>
          <a:srcRect l="14389"/>
          <a:stretch/>
        </p:blipFill>
        <p:spPr>
          <a:xfrm flipH="1">
            <a:off x="11082607" y="5434727"/>
            <a:ext cx="1101588" cy="1286747"/>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25687270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Заголовок и объект">
    <p:spTree>
      <p:nvGrpSpPr>
        <p:cNvPr id="1" name=""/>
        <p:cNvGrpSpPr/>
        <p:nvPr/>
      </p:nvGrpSpPr>
      <p:grpSpPr>
        <a:xfrm>
          <a:off x="0" y="0"/>
          <a:ext cx="0" cy="0"/>
          <a:chOff x="0" y="0"/>
          <a:chExt cx="0" cy="0"/>
        </a:xfrm>
      </p:grpSpPr>
      <p:pic>
        <p:nvPicPr>
          <p:cNvPr id="11" name="Рисунок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2331" y="4691641"/>
            <a:ext cx="986708" cy="2166358"/>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26224843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Заголовок и объект">
    <p:spTree>
      <p:nvGrpSpPr>
        <p:cNvPr id="1" name=""/>
        <p:cNvGrpSpPr/>
        <p:nvPr/>
      </p:nvGrpSpPr>
      <p:grpSpPr>
        <a:xfrm>
          <a:off x="0" y="0"/>
          <a:ext cx="0" cy="0"/>
          <a:chOff x="0" y="0"/>
          <a:chExt cx="0" cy="0"/>
        </a:xfrm>
      </p:grpSpPr>
      <p:pic>
        <p:nvPicPr>
          <p:cNvPr id="11" name="Picture 2" descr="https://i.pinimg.com/originals/ba/b7/78/bab7780f2390be597f88b14e826de010.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109" y="5734228"/>
            <a:ext cx="1784851" cy="98724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dirty="0"/>
          </a:p>
        </p:txBody>
      </p:sp>
    </p:spTree>
    <p:extLst>
      <p:ext uri="{BB962C8B-B14F-4D97-AF65-F5344CB8AC3E}">
        <p14:creationId xmlns:p14="http://schemas.microsoft.com/office/powerpoint/2010/main" val="242504406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pic>
        <p:nvPicPr>
          <p:cNvPr id="16" name="Рисунок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4435813"/>
          </a:xfrm>
          <a:prstGeom prst="rect">
            <a:avLst/>
          </a:prstGeom>
        </p:spPr>
      </p:pic>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p>
            <a:fld id="{1BE81C80-E7D7-4350-A8F5-ED951B1BE8EC}" type="datetimeFigureOut">
              <a:rPr lang="ru-RU" smtClean="0"/>
              <a:t>17.11.2022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1CAA2A9-5A41-462E-B7AE-ECF67BB13F21}" type="slidenum">
              <a:rPr lang="ru-RU" smtClean="0"/>
              <a:t>‹#›</a:t>
            </a:fld>
            <a:endParaRPr lang="ru-RU"/>
          </a:p>
        </p:txBody>
      </p:sp>
      <p:sp>
        <p:nvSpPr>
          <p:cNvPr id="6" name="Текст 2"/>
          <p:cNvSpPr>
            <a:spLocks noGrp="1"/>
          </p:cNvSpPr>
          <p:nvPr>
            <p:ph idx="1"/>
          </p:nvPr>
        </p:nvSpPr>
        <p:spPr>
          <a:xfrm>
            <a:off x="1254868" y="1825625"/>
            <a:ext cx="9708204" cy="4351338"/>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1601803834"/>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15230" y="1709738"/>
            <a:ext cx="8016537" cy="2852737"/>
          </a:xfrm>
        </p:spPr>
        <p:txBody>
          <a:bodyPr anchor="b"/>
          <a:lstStyle>
            <a:lvl1pPr>
              <a:defRPr sz="6000"/>
            </a:lvl1pPr>
          </a:lstStyle>
          <a:p>
            <a:r>
              <a:rPr lang="ru-RU" dirty="0" smtClean="0"/>
              <a:t>Образец заголовка</a:t>
            </a:r>
            <a:endParaRPr lang="ru-RU" dirty="0"/>
          </a:p>
        </p:txBody>
      </p:sp>
      <p:sp>
        <p:nvSpPr>
          <p:cNvPr id="3" name="Текст 2"/>
          <p:cNvSpPr>
            <a:spLocks noGrp="1"/>
          </p:cNvSpPr>
          <p:nvPr>
            <p:ph type="body" idx="1"/>
          </p:nvPr>
        </p:nvSpPr>
        <p:spPr>
          <a:xfrm>
            <a:off x="2015230" y="4589463"/>
            <a:ext cx="801653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CAA2A9-5A41-462E-B7AE-ECF67BB13F21}" type="slidenum">
              <a:rPr lang="ru-RU" smtClean="0"/>
              <a:t>‹#›</a:t>
            </a:fld>
            <a:endParaRPr lang="ru-RU"/>
          </a:p>
        </p:txBody>
      </p:sp>
    </p:spTree>
    <p:extLst>
      <p:ext uri="{BB962C8B-B14F-4D97-AF65-F5344CB8AC3E}">
        <p14:creationId xmlns:p14="http://schemas.microsoft.com/office/powerpoint/2010/main" val="27627402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E5C3C"/>
        </a:solidFill>
        <a:effectLst/>
      </p:bgPr>
    </p:bg>
    <p:spTree>
      <p:nvGrpSpPr>
        <p:cNvPr id="1" name=""/>
        <p:cNvGrpSpPr/>
        <p:nvPr/>
      </p:nvGrpSpPr>
      <p:grpSpPr>
        <a:xfrm>
          <a:off x="0" y="0"/>
          <a:ext cx="0" cy="0"/>
          <a:chOff x="0" y="0"/>
          <a:chExt cx="0" cy="0"/>
        </a:xfrm>
      </p:grpSpPr>
      <p:pic>
        <p:nvPicPr>
          <p:cNvPr id="10" name="Рисунок 9"/>
          <p:cNvPicPr>
            <a:picLocks noChangeAspect="1"/>
          </p:cNvPicPr>
          <p:nvPr userDrawn="1"/>
        </p:nvPicPr>
        <p:blipFill>
          <a:blip r:embed="rId19">
            <a:extLst>
              <a:ext uri="{28A0092B-C50C-407E-A947-70E740481C1C}">
                <a14:useLocalDpi xmlns:a14="http://schemas.microsoft.com/office/drawing/2010/main"/>
              </a:ext>
            </a:extLst>
          </a:blip>
          <a:stretch>
            <a:fillRect/>
          </a:stretch>
        </p:blipFill>
        <p:spPr>
          <a:xfrm>
            <a:off x="565180" y="400648"/>
            <a:ext cx="11058397" cy="6035662"/>
          </a:xfrm>
          <a:prstGeom prst="rect">
            <a:avLst/>
          </a:prstGeom>
        </p:spPr>
      </p:pic>
      <p:pic>
        <p:nvPicPr>
          <p:cNvPr id="18" name="Рисунок 17"/>
          <p:cNvPicPr>
            <a:picLocks noChangeAspect="1"/>
          </p:cNvPicPr>
          <p:nvPr userDrawn="1"/>
        </p:nvPicPr>
        <p:blipFill rotWithShape="1">
          <a:blip r:embed="rId20" cstate="email">
            <a:extLst>
              <a:ext uri="{28A0092B-C50C-407E-A947-70E740481C1C}">
                <a14:useLocalDpi xmlns:a14="http://schemas.microsoft.com/office/drawing/2010/main"/>
              </a:ext>
            </a:extLst>
          </a:blip>
          <a:srcRect/>
          <a:stretch/>
        </p:blipFill>
        <p:spPr>
          <a:xfrm>
            <a:off x="62145" y="6642207"/>
            <a:ext cx="904672" cy="215793"/>
          </a:xfrm>
          <a:prstGeom prst="rect">
            <a:avLst/>
          </a:prstGeom>
        </p:spPr>
      </p:pic>
      <p:pic>
        <p:nvPicPr>
          <p:cNvPr id="9" name="Рисунок 8"/>
          <p:cNvPicPr>
            <a:picLocks noChangeAspect="1"/>
          </p:cNvPicPr>
          <p:nvPr userDrawn="1"/>
        </p:nvPicPr>
        <p:blipFill>
          <a:blip r:embed="rId21" cstate="email">
            <a:extLst>
              <a:ext uri="{28A0092B-C50C-407E-A947-70E740481C1C}">
                <a14:useLocalDpi xmlns:a14="http://schemas.microsoft.com/office/drawing/2010/main"/>
              </a:ext>
            </a:extLst>
          </a:blip>
          <a:stretch>
            <a:fillRect/>
          </a:stretch>
        </p:blipFill>
        <p:spPr>
          <a:xfrm>
            <a:off x="0" y="0"/>
            <a:ext cx="12192000" cy="4435813"/>
          </a:xfrm>
          <a:prstGeom prst="rect">
            <a:avLst/>
          </a:prstGeom>
        </p:spPr>
      </p:pic>
      <p:sp>
        <p:nvSpPr>
          <p:cNvPr id="2" name="Заголовок 1"/>
          <p:cNvSpPr>
            <a:spLocks noGrp="1"/>
          </p:cNvSpPr>
          <p:nvPr>
            <p:ph type="title"/>
          </p:nvPr>
        </p:nvSpPr>
        <p:spPr>
          <a:xfrm>
            <a:off x="1274323" y="391758"/>
            <a:ext cx="9669294" cy="1396456"/>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264596" y="1852258"/>
            <a:ext cx="9659566" cy="4298196"/>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E81C80-E7D7-4350-A8F5-ED951B1BE8EC}" type="datetimeFigureOut">
              <a:rPr lang="ru-RU" smtClean="0"/>
              <a:t>17.11.2022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CAA2A9-5A41-462E-B7AE-ECF67BB13F21}" type="slidenum">
              <a:rPr lang="ru-RU" smtClean="0"/>
              <a:t>‹#›</a:t>
            </a:fld>
            <a:endParaRPr lang="ru-RU"/>
          </a:p>
        </p:txBody>
      </p:sp>
    </p:spTree>
    <p:extLst>
      <p:ext uri="{BB962C8B-B14F-4D97-AF65-F5344CB8AC3E}">
        <p14:creationId xmlns:p14="http://schemas.microsoft.com/office/powerpoint/2010/main" val="2457729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3" r:id="rId5"/>
    <p:sldLayoutId id="2147483664" r:id="rId6"/>
    <p:sldLayoutId id="2147483665" r:id="rId7"/>
    <p:sldLayoutId id="2147483661"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bg1"/>
          </a:solidFill>
          <a:latin typeface="AGReverance"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GReveranc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GReveranc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GReveranc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GReveranc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GReveranc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61797" y="755012"/>
            <a:ext cx="9669294" cy="1073788"/>
          </a:xfrm>
        </p:spPr>
        <p:txBody>
          <a:bodyPr>
            <a:normAutofit/>
          </a:bodyPr>
          <a:lstStyle/>
          <a:p>
            <a:pPr algn="ctr"/>
            <a:r>
              <a:rPr lang="ru-RU" dirty="0" smtClean="0"/>
              <a:t> </a:t>
            </a:r>
            <a:r>
              <a:rPr lang="ru-RU" dirty="0"/>
              <a:t>Урок литературы. 10 класс </a:t>
            </a:r>
          </a:p>
        </p:txBody>
      </p:sp>
      <p:sp>
        <p:nvSpPr>
          <p:cNvPr id="4" name="Подзаголовок 3"/>
          <p:cNvSpPr>
            <a:spLocks noGrp="1"/>
          </p:cNvSpPr>
          <p:nvPr>
            <p:ph type="subTitle" idx="4294967295"/>
          </p:nvPr>
        </p:nvSpPr>
        <p:spPr>
          <a:xfrm>
            <a:off x="1640909" y="2192055"/>
            <a:ext cx="9006214" cy="3269293"/>
          </a:xfrm>
        </p:spPr>
        <p:txBody>
          <a:bodyPr>
            <a:normAutofit fontScale="92500" lnSpcReduction="20000"/>
          </a:bodyPr>
          <a:lstStyle/>
          <a:p>
            <a:pPr marL="0" indent="0" algn="ctr">
              <a:buNone/>
            </a:pPr>
            <a:r>
              <a:rPr lang="ru-RU" sz="3600" i="1" dirty="0"/>
              <a:t>«Испытание любовью: Ольга </a:t>
            </a:r>
            <a:r>
              <a:rPr lang="ru-RU" sz="3600" i="1" dirty="0" smtClean="0"/>
              <a:t>Ильинская</a:t>
            </a:r>
          </a:p>
          <a:p>
            <a:pPr marL="0" indent="0" algn="ctr">
              <a:buNone/>
            </a:pPr>
            <a:r>
              <a:rPr lang="ru-RU" sz="3600" i="1" dirty="0" smtClean="0"/>
              <a:t> </a:t>
            </a:r>
            <a:r>
              <a:rPr lang="ru-RU" sz="3600" i="1" dirty="0"/>
              <a:t>и </a:t>
            </a:r>
            <a:br>
              <a:rPr lang="ru-RU" sz="3600" i="1" dirty="0"/>
            </a:br>
            <a:r>
              <a:rPr lang="ru-RU" sz="3600" i="1" dirty="0"/>
              <a:t>Илья Ильич Обломов</a:t>
            </a:r>
            <a:r>
              <a:rPr lang="ru-RU" sz="3600" i="1" dirty="0" smtClean="0"/>
              <a:t>»</a:t>
            </a:r>
          </a:p>
          <a:p>
            <a:pPr marL="0" indent="0" algn="ctr">
              <a:buNone/>
            </a:pPr>
            <a:endParaRPr lang="ru-RU" sz="1800" i="1" dirty="0"/>
          </a:p>
          <a:p>
            <a:pPr marL="0" indent="0">
              <a:buNone/>
            </a:pPr>
            <a:r>
              <a:rPr lang="ru-RU" sz="2300" i="1" dirty="0" smtClean="0"/>
              <a:t>                                               </a:t>
            </a:r>
          </a:p>
          <a:p>
            <a:pPr marL="0" indent="0">
              <a:buNone/>
            </a:pPr>
            <a:r>
              <a:rPr lang="ru-RU" sz="2300" i="1" dirty="0"/>
              <a:t> </a:t>
            </a:r>
            <a:r>
              <a:rPr lang="ru-RU" sz="2300" i="1" dirty="0" smtClean="0"/>
              <a:t>                                              </a:t>
            </a:r>
            <a:r>
              <a:rPr lang="ru-RU" sz="2300" i="1" dirty="0" smtClean="0"/>
              <a:t>            Учитель русского языка и литературы </a:t>
            </a:r>
          </a:p>
          <a:p>
            <a:pPr marL="0" indent="0">
              <a:buNone/>
            </a:pPr>
            <a:r>
              <a:rPr lang="ru-RU" sz="2300" i="1" dirty="0" smtClean="0"/>
              <a:t>                                                               МБОУ </a:t>
            </a:r>
            <a:r>
              <a:rPr lang="ru-RU" sz="2300" i="1" dirty="0" err="1" smtClean="0"/>
              <a:t>Гетуновская</a:t>
            </a:r>
            <a:r>
              <a:rPr lang="ru-RU" sz="2300" i="1" dirty="0" smtClean="0"/>
              <a:t> СОШ  </a:t>
            </a:r>
          </a:p>
          <a:p>
            <a:pPr marL="0" indent="0">
              <a:buNone/>
            </a:pPr>
            <a:r>
              <a:rPr lang="ru-RU" sz="2300" i="1" dirty="0"/>
              <a:t> </a:t>
            </a:r>
            <a:r>
              <a:rPr lang="ru-RU" sz="2300" i="1" dirty="0" smtClean="0"/>
              <a:t>                                                                  </a:t>
            </a:r>
            <a:r>
              <a:rPr lang="ru-RU" sz="2300" i="1" dirty="0" err="1" smtClean="0"/>
              <a:t>Шкапо</a:t>
            </a:r>
            <a:r>
              <a:rPr lang="ru-RU" sz="2300" i="1" dirty="0" smtClean="0"/>
              <a:t> С.А.</a:t>
            </a:r>
            <a:endParaRPr lang="ru-RU" sz="2300" i="1" dirty="0" smtClean="0"/>
          </a:p>
          <a:p>
            <a:pPr marL="0" indent="0">
              <a:buNone/>
            </a:pPr>
            <a:endParaRPr lang="ru-RU" sz="2300" i="1" dirty="0"/>
          </a:p>
        </p:txBody>
      </p:sp>
    </p:spTree>
    <p:extLst>
      <p:ext uri="{BB962C8B-B14F-4D97-AF65-F5344CB8AC3E}">
        <p14:creationId xmlns:p14="http://schemas.microsoft.com/office/powerpoint/2010/main" val="39354053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4323" y="776614"/>
            <a:ext cx="9669294" cy="1011600"/>
          </a:xfrm>
        </p:spPr>
        <p:txBody>
          <a:bodyPr>
            <a:normAutofit/>
          </a:bodyPr>
          <a:lstStyle/>
          <a:p>
            <a:pPr algn="ctr"/>
            <a:r>
              <a:rPr lang="ru-RU" sz="3600" dirty="0" smtClean="0">
                <a:solidFill>
                  <a:srgbClr val="FFC000"/>
                </a:solidFill>
              </a:rPr>
              <a:t>Кто виноват в разрыве отношений?</a:t>
            </a:r>
            <a:endParaRPr lang="ru-RU" sz="3600" dirty="0">
              <a:solidFill>
                <a:srgbClr val="FFC000"/>
              </a:solidFill>
            </a:endParaRPr>
          </a:p>
        </p:txBody>
      </p:sp>
      <p:sp>
        <p:nvSpPr>
          <p:cNvPr id="3" name="Объект 2"/>
          <p:cNvSpPr>
            <a:spLocks noGrp="1"/>
          </p:cNvSpPr>
          <p:nvPr>
            <p:ph idx="1"/>
          </p:nvPr>
        </p:nvSpPr>
        <p:spPr/>
        <p:txBody>
          <a:bodyPr>
            <a:normAutofit lnSpcReduction="10000"/>
          </a:bodyPr>
          <a:lstStyle/>
          <a:p>
            <a:pPr>
              <a:buFont typeface="Wingdings 2" pitchFamily="18" charset="2"/>
              <a:buNone/>
            </a:pPr>
            <a:r>
              <a:rPr lang="ru-RU" altLang="ru-RU" dirty="0"/>
              <a:t>“...Я слишком  понадеялась на свои силы... Не о первой молодости и красоте мечтала я: я думала, что я оживлю тебя, что ты можешь еще жить для меня, — а ты давно уже умер. Я не предвидела этой ошибки, я все ждала, надеялась!..” </a:t>
            </a:r>
          </a:p>
          <a:p>
            <a:r>
              <a:rPr lang="ru-RU" altLang="ru-RU" dirty="0"/>
              <a:t>"Кто проклял тебя, Илья? Что ты сделал? &lt;...&gt; Что сгубило тебя? Нет имени этому злу..." </a:t>
            </a:r>
          </a:p>
          <a:p>
            <a:r>
              <a:rPr lang="ru-RU" altLang="ru-RU" dirty="0"/>
              <a:t>"Есть, - отвечает Илья. - Обломовщина!« </a:t>
            </a:r>
          </a:p>
          <a:p>
            <a:r>
              <a:rPr lang="ru-RU" altLang="ru-RU" dirty="0"/>
              <a:t>(У него нет сил сопротивляться ей, и Илья Ильич вскоре засыпает духовно, а потом и физически.) </a:t>
            </a:r>
          </a:p>
          <a:p>
            <a:endParaRPr lang="ru-RU" dirty="0"/>
          </a:p>
        </p:txBody>
      </p:sp>
    </p:spTree>
    <p:extLst>
      <p:ext uri="{BB962C8B-B14F-4D97-AF65-F5344CB8AC3E}">
        <p14:creationId xmlns:p14="http://schemas.microsoft.com/office/powerpoint/2010/main" val="16744551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4323" y="726510"/>
            <a:ext cx="9669294" cy="1061704"/>
          </a:xfrm>
        </p:spPr>
        <p:txBody>
          <a:bodyPr/>
          <a:lstStyle/>
          <a:p>
            <a:r>
              <a:rPr lang="ru-RU" dirty="0">
                <a:solidFill>
                  <a:srgbClr val="FF0000"/>
                </a:solidFill>
              </a:rPr>
              <a:t>Подумаем над </a:t>
            </a:r>
            <a:r>
              <a:rPr lang="ru-RU" dirty="0" smtClean="0">
                <a:solidFill>
                  <a:srgbClr val="FF0000"/>
                </a:solidFill>
              </a:rPr>
              <a:t>текстом…</a:t>
            </a:r>
            <a:endParaRPr lang="ru-RU" dirty="0">
              <a:solidFill>
                <a:srgbClr val="FF0000"/>
              </a:solidFill>
            </a:endParaRPr>
          </a:p>
        </p:txBody>
      </p:sp>
      <p:sp>
        <p:nvSpPr>
          <p:cNvPr id="3" name="Объект 2"/>
          <p:cNvSpPr>
            <a:spLocks noGrp="1"/>
          </p:cNvSpPr>
          <p:nvPr>
            <p:ph idx="1"/>
          </p:nvPr>
        </p:nvSpPr>
        <p:spPr/>
        <p:txBody>
          <a:bodyPr/>
          <a:lstStyle/>
          <a:p>
            <a:endParaRPr lang="ru-RU" b="1" dirty="0" smtClean="0"/>
          </a:p>
          <a:p>
            <a:r>
              <a:rPr lang="ru-RU" b="1" dirty="0" smtClean="0"/>
              <a:t>Была </a:t>
            </a:r>
            <a:r>
              <a:rPr lang="ru-RU" b="1" dirty="0"/>
              <a:t>ли  это любовь?</a:t>
            </a:r>
          </a:p>
          <a:p>
            <a:r>
              <a:rPr lang="ru-RU" b="1" dirty="0"/>
              <a:t>Если это была  любовь, за что Ольга полюбила Обломова?</a:t>
            </a:r>
          </a:p>
          <a:p>
            <a:r>
              <a:rPr lang="ru-RU" b="1" dirty="0"/>
              <a:t>Возможно ли  счастье  для  них?  Есть ли у них будущее?</a:t>
            </a:r>
          </a:p>
          <a:p>
            <a:endParaRPr lang="ru-RU" dirty="0"/>
          </a:p>
          <a:p>
            <a:endParaRPr lang="ru-RU" dirty="0"/>
          </a:p>
        </p:txBody>
      </p:sp>
    </p:spTree>
    <p:extLst>
      <p:ext uri="{BB962C8B-B14F-4D97-AF65-F5344CB8AC3E}">
        <p14:creationId xmlns:p14="http://schemas.microsoft.com/office/powerpoint/2010/main" val="470832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365760" indent="-256032">
              <a:buClr>
                <a:schemeClr val="accent3"/>
              </a:buClr>
              <a:buFont typeface="Georgia"/>
              <a:buChar char="•"/>
              <a:defRPr/>
            </a:pPr>
            <a:r>
              <a:rPr lang="ru-RU" b="1" dirty="0"/>
              <a:t>Смогла бы я полюбить Обломова?</a:t>
            </a:r>
          </a:p>
          <a:p>
            <a:pPr marL="365760" indent="-256032">
              <a:buClr>
                <a:schemeClr val="accent3"/>
              </a:buClr>
              <a:buFont typeface="Georgia"/>
              <a:buChar char="•"/>
              <a:defRPr/>
            </a:pPr>
            <a:endParaRPr lang="ru-RU" dirty="0"/>
          </a:p>
          <a:p>
            <a:pPr marL="365760" indent="-256032">
              <a:buClr>
                <a:schemeClr val="accent3"/>
              </a:buClr>
              <a:buFont typeface="Georgia"/>
              <a:buChar char="•"/>
              <a:defRPr/>
            </a:pPr>
            <a:r>
              <a:rPr lang="ru-RU" b="1" dirty="0"/>
              <a:t>Что бы я посоветовал Илье Обломову</a:t>
            </a:r>
            <a:endParaRPr lang="ru-RU" dirty="0"/>
          </a:p>
          <a:p>
            <a:endParaRPr lang="ru-RU" dirty="0"/>
          </a:p>
        </p:txBody>
      </p:sp>
      <p:sp>
        <p:nvSpPr>
          <p:cNvPr id="3" name="Заголовок 2"/>
          <p:cNvSpPr>
            <a:spLocks noGrp="1"/>
          </p:cNvSpPr>
          <p:nvPr>
            <p:ph type="title"/>
          </p:nvPr>
        </p:nvSpPr>
        <p:spPr>
          <a:xfrm>
            <a:off x="1274323" y="776614"/>
            <a:ext cx="9669294" cy="1011600"/>
          </a:xfrm>
        </p:spPr>
        <p:txBody>
          <a:bodyPr/>
          <a:lstStyle/>
          <a:p>
            <a:r>
              <a:rPr lang="ru-RU" b="1" dirty="0" smtClean="0"/>
              <a:t>Д/з Письменно </a:t>
            </a:r>
            <a:r>
              <a:rPr lang="ru-RU" b="1" dirty="0"/>
              <a:t>ответить на вопрос:</a:t>
            </a:r>
            <a:endParaRPr lang="ru-RU" dirty="0"/>
          </a:p>
        </p:txBody>
      </p:sp>
      <p:pic>
        <p:nvPicPr>
          <p:cNvPr id="4" name="Picture 4" descr="C:\Users\MSI\Desktop\b07.jpg"/>
          <p:cNvPicPr>
            <a:picLocks noChangeAspect="1" noChangeArrowheads="1"/>
          </p:cNvPicPr>
          <p:nvPr/>
        </p:nvPicPr>
        <p:blipFill>
          <a:blip r:embed="rId2">
            <a:extLst>
              <a:ext uri="{28A0092B-C50C-407E-A947-70E740481C1C}">
                <a14:useLocalDpi xmlns:a14="http://schemas.microsoft.com/office/drawing/2010/main" val="0"/>
              </a:ext>
            </a:extLst>
          </a:blip>
          <a:srcRect t="14844"/>
          <a:stretch>
            <a:fillRect/>
          </a:stretch>
        </p:blipFill>
        <p:spPr bwMode="auto">
          <a:xfrm>
            <a:off x="5025090" y="3442897"/>
            <a:ext cx="5786437" cy="265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104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5233" y="701458"/>
            <a:ext cx="4709786" cy="1039660"/>
          </a:xfrm>
        </p:spPr>
        <p:txBody>
          <a:bodyPr>
            <a:normAutofit fontScale="90000"/>
          </a:bodyPr>
          <a:lstStyle/>
          <a:p>
            <a:pPr marR="0"/>
            <a:r>
              <a:rPr lang="ru-RU" altLang="ru-RU" dirty="0" smtClean="0"/>
              <a:t/>
            </a:r>
            <a:br>
              <a:rPr lang="ru-RU" altLang="ru-RU" dirty="0" smtClean="0"/>
            </a:br>
            <a:r>
              <a:rPr lang="ru-RU" altLang="ru-RU" dirty="0" smtClean="0"/>
              <a:t/>
            </a:r>
            <a:br>
              <a:rPr lang="ru-RU" altLang="ru-RU" dirty="0" smtClean="0"/>
            </a:br>
            <a:r>
              <a:rPr lang="ru-RU" altLang="ru-RU" dirty="0"/>
              <a:t/>
            </a:r>
            <a:br>
              <a:rPr lang="ru-RU" altLang="ru-RU" dirty="0"/>
            </a:br>
            <a:r>
              <a:rPr lang="ru-RU" altLang="ru-RU" dirty="0" smtClean="0"/>
              <a:t> </a:t>
            </a:r>
            <a:br>
              <a:rPr lang="ru-RU" altLang="ru-RU" dirty="0" smtClean="0"/>
            </a:br>
            <a:r>
              <a:rPr lang="ru-RU" altLang="ru-RU" dirty="0" smtClean="0"/>
              <a:t/>
            </a:r>
            <a:br>
              <a:rPr lang="ru-RU" altLang="ru-RU" dirty="0" smtClean="0"/>
            </a:br>
            <a:r>
              <a:rPr lang="ru-RU" altLang="ru-RU" dirty="0"/>
              <a:t/>
            </a:r>
            <a:br>
              <a:rPr lang="ru-RU" altLang="ru-RU" dirty="0"/>
            </a:br>
            <a:r>
              <a:rPr lang="ru-RU" altLang="ru-RU" dirty="0" smtClean="0"/>
              <a:t/>
            </a:r>
            <a:br>
              <a:rPr lang="ru-RU" altLang="ru-RU" dirty="0" smtClean="0"/>
            </a:br>
            <a:r>
              <a:rPr lang="ru-RU" altLang="ru-RU" dirty="0"/>
              <a:t/>
            </a:r>
            <a:br>
              <a:rPr lang="ru-RU" altLang="ru-RU" dirty="0"/>
            </a:br>
            <a:r>
              <a:rPr lang="ru-RU" altLang="ru-RU" dirty="0" smtClean="0"/>
              <a:t/>
            </a:r>
            <a:br>
              <a:rPr lang="ru-RU" altLang="ru-RU" dirty="0" smtClean="0"/>
            </a:br>
            <a:r>
              <a:rPr lang="ru-RU" altLang="ru-RU" dirty="0"/>
              <a:t/>
            </a:r>
            <a:br>
              <a:rPr lang="ru-RU" altLang="ru-RU" dirty="0"/>
            </a:br>
            <a:r>
              <a:rPr lang="ru-RU" altLang="ru-RU" dirty="0" smtClean="0"/>
              <a:t/>
            </a:r>
            <a:br>
              <a:rPr lang="ru-RU" altLang="ru-RU" dirty="0" smtClean="0"/>
            </a:br>
            <a:r>
              <a:rPr lang="ru-RU" altLang="ru-RU" dirty="0"/>
              <a:t/>
            </a:r>
            <a:br>
              <a:rPr lang="ru-RU" altLang="ru-RU" dirty="0"/>
            </a:br>
            <a:r>
              <a:rPr lang="ru-RU" altLang="ru-RU" dirty="0" smtClean="0"/>
              <a:t/>
            </a:r>
            <a:br>
              <a:rPr lang="ru-RU" altLang="ru-RU" dirty="0" smtClean="0"/>
            </a:br>
            <a:r>
              <a:rPr lang="ru-RU" altLang="ru-RU" dirty="0"/>
              <a:t/>
            </a:r>
            <a:br>
              <a:rPr lang="ru-RU" altLang="ru-RU" dirty="0"/>
            </a:br>
            <a:r>
              <a:rPr lang="ru-RU" altLang="ru-RU" dirty="0" smtClean="0"/>
              <a:t/>
            </a:r>
            <a:br>
              <a:rPr lang="ru-RU" altLang="ru-RU" dirty="0" smtClean="0"/>
            </a:br>
            <a:r>
              <a:rPr lang="ru-RU" altLang="ru-RU" dirty="0"/>
              <a:t> </a:t>
            </a:r>
            <a:r>
              <a:rPr lang="ru-RU" altLang="ru-RU" dirty="0" smtClean="0"/>
              <a:t>   </a:t>
            </a:r>
            <a:r>
              <a:rPr lang="ru-RU" altLang="ru-RU" sz="2200" dirty="0" smtClean="0"/>
              <a:t>«</a:t>
            </a:r>
            <a:r>
              <a:rPr lang="ru-RU" altLang="ru-RU" sz="2200" dirty="0"/>
              <a:t>Любовь – претрудная школа жизни» </a:t>
            </a:r>
            <a:br>
              <a:rPr lang="ru-RU" altLang="ru-RU" sz="2200" dirty="0"/>
            </a:br>
            <a:r>
              <a:rPr lang="ru-RU" altLang="ru-RU" dirty="0" smtClean="0"/>
              <a:t>                               </a:t>
            </a:r>
            <a:r>
              <a:rPr lang="ru-RU" altLang="ru-RU" sz="2000" i="1" dirty="0" err="1" smtClean="0"/>
              <a:t>И.И.Обломов</a:t>
            </a:r>
            <a:endParaRPr lang="ru-RU" sz="2000" i="1" dirty="0"/>
          </a:p>
        </p:txBody>
      </p:sp>
      <p:sp>
        <p:nvSpPr>
          <p:cNvPr id="6" name="Текст 5"/>
          <p:cNvSpPr>
            <a:spLocks noGrp="1"/>
          </p:cNvSpPr>
          <p:nvPr>
            <p:ph type="body" sz="half" idx="2"/>
          </p:nvPr>
        </p:nvSpPr>
        <p:spPr>
          <a:xfrm>
            <a:off x="1340284" y="2167002"/>
            <a:ext cx="3970751" cy="3701985"/>
          </a:xfrm>
        </p:spPr>
        <p:txBody>
          <a:bodyPr/>
          <a:lstStyle/>
          <a:p>
            <a:pPr eaLnBrk="0" hangingPunct="0"/>
            <a:r>
              <a:rPr lang="ru-RU" sz="1800" b="1" dirty="0">
                <a:solidFill>
                  <a:srgbClr val="FF0000"/>
                </a:solidFill>
                <a:latin typeface="Georgia" panose="02040502050405020303" pitchFamily="18" charset="0"/>
                <a:ea typeface="Times New Roman" pitchFamily="18" charset="0"/>
                <a:cs typeface="Arial" charset="0"/>
              </a:rPr>
              <a:t>Иннокентий Анненский писал: </a:t>
            </a:r>
            <a:endParaRPr lang="ru-RU" sz="1800" dirty="0">
              <a:solidFill>
                <a:srgbClr val="FF0000"/>
              </a:solidFill>
              <a:latin typeface="Georgia" panose="02040502050405020303" pitchFamily="18" charset="0"/>
              <a:ea typeface="Times New Roman" pitchFamily="18" charset="0"/>
              <a:cs typeface="Arial" charset="0"/>
            </a:endParaRPr>
          </a:p>
          <a:p>
            <a:pPr eaLnBrk="0" hangingPunct="0"/>
            <a:r>
              <a:rPr lang="ru-RU" sz="2400" b="1" dirty="0">
                <a:solidFill>
                  <a:srgbClr val="FFC000"/>
                </a:solidFill>
                <a:latin typeface="Georgia" panose="02040502050405020303" pitchFamily="18" charset="0"/>
                <a:ea typeface="Times New Roman" pitchFamily="18" charset="0"/>
                <a:cs typeface="Arial" charset="0"/>
              </a:rPr>
              <a:t>«Любовь — это не покой, она должна иметь нравственный результат, прежде всего для любящих». </a:t>
            </a:r>
            <a:endParaRPr lang="ru-RU" sz="2400" dirty="0">
              <a:solidFill>
                <a:srgbClr val="FFC000"/>
              </a:solidFill>
              <a:latin typeface="Georgia" panose="02040502050405020303" pitchFamily="18" charset="0"/>
              <a:ea typeface="Times New Roman" pitchFamily="18" charset="0"/>
              <a:cs typeface="Arial" charset="0"/>
            </a:endParaRPr>
          </a:p>
          <a:p>
            <a:pPr eaLnBrk="0" hangingPunct="0"/>
            <a:endParaRPr lang="ru-RU" sz="2400" dirty="0">
              <a:solidFill>
                <a:srgbClr val="FFC000"/>
              </a:solidFill>
              <a:latin typeface="Georgia" panose="02040502050405020303" pitchFamily="18" charset="0"/>
              <a:ea typeface="Times New Roman" pitchFamily="18" charset="0"/>
              <a:cs typeface="Arial" charset="0"/>
            </a:endParaRPr>
          </a:p>
          <a:p>
            <a:endParaRPr lang="ru-RU" dirty="0"/>
          </a:p>
        </p:txBody>
      </p:sp>
      <p:pic>
        <p:nvPicPr>
          <p:cNvPr id="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225436" y="839243"/>
            <a:ext cx="4421687" cy="5323561"/>
          </a:xfrm>
        </p:spPr>
      </p:pic>
    </p:spTree>
    <p:extLst>
      <p:ext uri="{BB962C8B-B14F-4D97-AF65-F5344CB8AC3E}">
        <p14:creationId xmlns:p14="http://schemas.microsoft.com/office/powerpoint/2010/main" val="2192322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бъект 8"/>
          <p:cNvSpPr>
            <a:spLocks noGrp="1"/>
          </p:cNvSpPr>
          <p:nvPr>
            <p:ph idx="1"/>
          </p:nvPr>
        </p:nvSpPr>
        <p:spPr/>
        <p:txBody>
          <a:bodyPr/>
          <a:lstStyle/>
          <a:p>
            <a:r>
              <a:rPr lang="ru-RU" altLang="ru-RU" b="1" i="1" dirty="0"/>
              <a:t>Илья Ильич мечтал уйти от общества, света, потому что не находит там никаких интересов, видит там одних "мертвецов".  Ему хотелось освободиться от вечной суеты, страстей, жадности, сплетен, пересудов. Илья Ильич мечтал, "обняв жену за талью, углубиться с ней в бесконечную темную аллею, идти с ней искать в природе сочувствия".</a:t>
            </a:r>
            <a:endParaRPr lang="ru-RU" altLang="ru-RU" dirty="0"/>
          </a:p>
          <a:p>
            <a:pPr marL="0" indent="0">
              <a:buNone/>
            </a:pPr>
            <a:endParaRPr lang="ru-RU" altLang="ru-RU" dirty="0"/>
          </a:p>
          <a:p>
            <a:endParaRPr lang="ru-RU" dirty="0"/>
          </a:p>
        </p:txBody>
      </p:sp>
      <p:sp>
        <p:nvSpPr>
          <p:cNvPr id="6" name="Заголовок 5"/>
          <p:cNvSpPr>
            <a:spLocks noGrp="1"/>
          </p:cNvSpPr>
          <p:nvPr>
            <p:ph type="title"/>
          </p:nvPr>
        </p:nvSpPr>
        <p:spPr>
          <a:xfrm>
            <a:off x="1274323" y="751562"/>
            <a:ext cx="9669294" cy="1036651"/>
          </a:xfrm>
        </p:spPr>
        <p:txBody>
          <a:bodyPr>
            <a:noAutofit/>
          </a:bodyPr>
          <a:lstStyle/>
          <a:p>
            <a:r>
              <a:rPr lang="ru-RU" sz="3600" b="1" dirty="0">
                <a:solidFill>
                  <a:srgbClr val="FFC000"/>
                </a:solidFill>
              </a:rPr>
              <a:t>Почему Обломов прячется от общества? От чего он бежит?</a:t>
            </a:r>
            <a:r>
              <a:rPr lang="ru-RU" sz="3600" dirty="0">
                <a:solidFill>
                  <a:srgbClr val="FFC000"/>
                </a:solidFill>
              </a:rPr>
              <a:t> </a:t>
            </a:r>
          </a:p>
        </p:txBody>
      </p:sp>
      <p:pic>
        <p:nvPicPr>
          <p:cNvPr id="4" name="Picture 2" descr="C:\Users\я\Desktop\обломов\400236-Iz_zhizni_Oblomova.jpg"/>
          <p:cNvPicPr>
            <a:picLocks noChangeAspect="1" noChangeArrowheads="1"/>
          </p:cNvPicPr>
          <p:nvPr/>
        </p:nvPicPr>
        <p:blipFill>
          <a:blip r:embed="rId2" cstate="print"/>
          <a:srcRect t="19133" r="17778"/>
          <a:stretch>
            <a:fillRect/>
          </a:stretch>
        </p:blipFill>
        <p:spPr bwMode="auto">
          <a:xfrm>
            <a:off x="7778663" y="4221270"/>
            <a:ext cx="3093929" cy="1916483"/>
          </a:xfrm>
          <a:prstGeom prst="rect">
            <a:avLst/>
          </a:prstGeom>
          <a:noFill/>
        </p:spPr>
      </p:pic>
    </p:spTree>
    <p:extLst>
      <p:ext uri="{BB962C8B-B14F-4D97-AF65-F5344CB8AC3E}">
        <p14:creationId xmlns:p14="http://schemas.microsoft.com/office/powerpoint/2010/main" val="3196906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FFC000"/>
                </a:solidFill>
              </a:rPr>
              <a:t>Идеальная жизнь для Обломова</a:t>
            </a:r>
            <a:endParaRPr lang="ru-RU" dirty="0">
              <a:solidFill>
                <a:srgbClr val="FFC000"/>
              </a:solidFill>
            </a:endParaRPr>
          </a:p>
        </p:txBody>
      </p:sp>
      <p:sp>
        <p:nvSpPr>
          <p:cNvPr id="3" name="Объект 2"/>
          <p:cNvSpPr>
            <a:spLocks noGrp="1"/>
          </p:cNvSpPr>
          <p:nvPr>
            <p:ph idx="1"/>
          </p:nvPr>
        </p:nvSpPr>
        <p:spPr/>
        <p:txBody>
          <a:bodyPr/>
          <a:lstStyle/>
          <a:p>
            <a:r>
              <a:rPr lang="ru-RU" altLang="ru-RU" i="1" dirty="0"/>
              <a:t>1. Деревня</a:t>
            </a:r>
            <a:endParaRPr lang="ru-RU" altLang="ru-RU" dirty="0"/>
          </a:p>
          <a:p>
            <a:r>
              <a:rPr lang="ru-RU" altLang="ru-RU" i="1" dirty="0"/>
              <a:t>2. Жена</a:t>
            </a:r>
            <a:endParaRPr lang="ru-RU" altLang="ru-RU" dirty="0"/>
          </a:p>
          <a:p>
            <a:r>
              <a:rPr lang="ru-RU" altLang="ru-RU" i="1" dirty="0"/>
              <a:t>3. Новый, покойно выстроенный дом</a:t>
            </a:r>
            <a:endParaRPr lang="ru-RU" altLang="ru-RU" dirty="0"/>
          </a:p>
          <a:p>
            <a:r>
              <a:rPr lang="ru-RU" altLang="ru-RU" i="1" dirty="0"/>
              <a:t>4. Добрые соседи-приятели</a:t>
            </a:r>
            <a:endParaRPr lang="ru-RU" altLang="ru-RU" dirty="0"/>
          </a:p>
          <a:p>
            <a:r>
              <a:rPr lang="ru-RU" altLang="ru-RU" i="1" dirty="0"/>
              <a:t>5. Музыка</a:t>
            </a:r>
            <a:endParaRPr lang="ru-RU" altLang="ru-RU" dirty="0"/>
          </a:p>
          <a:p>
            <a:r>
              <a:rPr lang="ru-RU" altLang="ru-RU" i="1" dirty="0"/>
              <a:t>6. Поэзия</a:t>
            </a:r>
            <a:endParaRPr lang="ru-RU" altLang="ru-RU" dirty="0"/>
          </a:p>
          <a:p>
            <a:r>
              <a:rPr lang="ru-RU" altLang="ru-RU" i="1" dirty="0"/>
              <a:t>7. Любовь</a:t>
            </a:r>
            <a:endParaRPr lang="ru-RU" altLang="ru-RU" dirty="0"/>
          </a:p>
          <a:p>
            <a:endParaRPr lang="ru-RU" dirty="0"/>
          </a:p>
        </p:txBody>
      </p:sp>
    </p:spTree>
    <p:extLst>
      <p:ext uri="{BB962C8B-B14F-4D97-AF65-F5344CB8AC3E}">
        <p14:creationId xmlns:p14="http://schemas.microsoft.com/office/powerpoint/2010/main" val="566783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altLang="ru-RU" sz="3600" dirty="0">
                <a:solidFill>
                  <a:srgbClr val="FFC000"/>
                </a:solidFill>
              </a:rPr>
              <a:t>Ольга Ильинская</a:t>
            </a:r>
            <a:endParaRPr lang="ru-RU" sz="3600" dirty="0">
              <a:solidFill>
                <a:srgbClr val="FFC000"/>
              </a:solidFill>
            </a:endParaRPr>
          </a:p>
        </p:txBody>
      </p:sp>
      <p:sp>
        <p:nvSpPr>
          <p:cNvPr id="5" name="Объект 4"/>
          <p:cNvSpPr>
            <a:spLocks noGrp="1"/>
          </p:cNvSpPr>
          <p:nvPr>
            <p:ph idx="1"/>
          </p:nvPr>
        </p:nvSpPr>
        <p:spPr/>
        <p:txBody>
          <a:bodyPr/>
          <a:lstStyle/>
          <a:p>
            <a:r>
              <a:rPr lang="ru-RU" altLang="ru-RU" i="1" dirty="0"/>
              <a:t>Проста, мягка, музыкально образованна, иронична, внимательна, энергична, жаждет деятельности, полна мечтами о ней, уверенная в себе; хороший психолог, «тонкая натура», «естественное проявление мысли, чувства, воли», «недюжинная девушка</a:t>
            </a:r>
            <a:r>
              <a:rPr lang="ru-RU" altLang="ru-RU" i="1" dirty="0" smtClean="0"/>
              <a:t>» </a:t>
            </a:r>
          </a:p>
          <a:p>
            <a:endParaRPr lang="ru-RU" altLang="ru-RU" dirty="0"/>
          </a:p>
          <a:p>
            <a:endParaRPr lang="ru-RU" dirty="0"/>
          </a:p>
        </p:txBody>
      </p:sp>
      <p:pic>
        <p:nvPicPr>
          <p:cNvPr id="6" name="Picture 2" descr="C:\Users\я\Desktop\обломов\с Ольгой.jpg"/>
          <p:cNvPicPr>
            <a:picLocks noChangeAspect="1" noChangeArrowheads="1"/>
          </p:cNvPicPr>
          <p:nvPr/>
        </p:nvPicPr>
        <p:blipFill>
          <a:blip r:embed="rId2" cstate="print"/>
          <a:srcRect/>
          <a:stretch>
            <a:fillRect/>
          </a:stretch>
        </p:blipFill>
        <p:spPr bwMode="auto">
          <a:xfrm>
            <a:off x="7741085" y="3494762"/>
            <a:ext cx="2947096" cy="2329318"/>
          </a:xfrm>
          <a:prstGeom prst="rect">
            <a:avLst/>
          </a:prstGeom>
          <a:noFill/>
        </p:spPr>
      </p:pic>
    </p:spTree>
    <p:extLst>
      <p:ext uri="{BB962C8B-B14F-4D97-AF65-F5344CB8AC3E}">
        <p14:creationId xmlns:p14="http://schemas.microsoft.com/office/powerpoint/2010/main" val="1924504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74323" y="739036"/>
            <a:ext cx="9669294" cy="1049178"/>
          </a:xfrm>
        </p:spPr>
        <p:txBody>
          <a:bodyPr>
            <a:normAutofit fontScale="90000"/>
          </a:bodyPr>
          <a:lstStyle/>
          <a:p>
            <a:pPr algn="ctr"/>
            <a:r>
              <a:rPr lang="ru-RU" dirty="0" smtClean="0"/>
              <a:t/>
            </a:r>
            <a:br>
              <a:rPr lang="ru-RU" dirty="0" smtClean="0"/>
            </a:br>
            <a:r>
              <a:rPr lang="ru-RU" sz="4000" b="1" i="1" dirty="0">
                <a:solidFill>
                  <a:srgbClr val="FFC000"/>
                </a:solidFill>
              </a:rPr>
              <a:t>План возрождения Обломова:</a:t>
            </a:r>
            <a:r>
              <a:rPr lang="ru-RU" sz="4000" i="1" dirty="0">
                <a:solidFill>
                  <a:srgbClr val="FFC000"/>
                </a:solidFill>
              </a:rPr>
              <a:t/>
            </a:r>
            <a:br>
              <a:rPr lang="ru-RU" sz="4000" i="1" dirty="0">
                <a:solidFill>
                  <a:srgbClr val="FFC000"/>
                </a:solidFill>
              </a:rPr>
            </a:br>
            <a:r>
              <a:rPr lang="ru-RU" sz="4000" dirty="0">
                <a:solidFill>
                  <a:srgbClr val="FFC000"/>
                </a:solidFill>
              </a:rPr>
              <a:t/>
            </a:r>
            <a:br>
              <a:rPr lang="ru-RU" sz="4000" dirty="0">
                <a:solidFill>
                  <a:srgbClr val="FFC000"/>
                </a:solidFill>
              </a:rPr>
            </a:br>
            <a:endParaRPr lang="ru-RU" sz="4000" dirty="0">
              <a:solidFill>
                <a:srgbClr val="FFC000"/>
              </a:solidFill>
            </a:endParaRPr>
          </a:p>
        </p:txBody>
      </p:sp>
      <p:sp>
        <p:nvSpPr>
          <p:cNvPr id="3" name="Объект 2"/>
          <p:cNvSpPr>
            <a:spLocks noGrp="1"/>
          </p:cNvSpPr>
          <p:nvPr>
            <p:ph idx="1"/>
          </p:nvPr>
        </p:nvSpPr>
        <p:spPr/>
        <p:txBody>
          <a:bodyPr/>
          <a:lstStyle/>
          <a:p>
            <a:r>
              <a:rPr lang="ru-RU" altLang="ru-RU" b="1" i="1" dirty="0"/>
              <a:t>Отучить спать после обеда</a:t>
            </a:r>
            <a:endParaRPr lang="ru-RU" altLang="ru-RU" i="1" dirty="0"/>
          </a:p>
          <a:p>
            <a:r>
              <a:rPr lang="ru-RU" altLang="ru-RU" b="1" i="1" dirty="0"/>
              <a:t>Заставить прочитать книги, которые оставил </a:t>
            </a:r>
            <a:r>
              <a:rPr lang="ru-RU" altLang="ru-RU" b="1" i="1" dirty="0" err="1"/>
              <a:t>Штольц</a:t>
            </a:r>
            <a:endParaRPr lang="ru-RU" altLang="ru-RU" i="1" dirty="0"/>
          </a:p>
          <a:p>
            <a:r>
              <a:rPr lang="ru-RU" altLang="ru-RU" b="1" i="1" dirty="0"/>
              <a:t>Заставить читать каждый день газеты и рассказывать ей новости</a:t>
            </a:r>
            <a:endParaRPr lang="ru-RU" altLang="ru-RU" i="1" dirty="0"/>
          </a:p>
          <a:p>
            <a:r>
              <a:rPr lang="ru-RU" altLang="ru-RU" b="1" i="1" dirty="0"/>
              <a:t>Заставить писать в деревню письма</a:t>
            </a:r>
            <a:endParaRPr lang="ru-RU" altLang="ru-RU" i="1" dirty="0"/>
          </a:p>
          <a:p>
            <a:r>
              <a:rPr lang="ru-RU" altLang="ru-RU" b="1" i="1" dirty="0"/>
              <a:t>Заставить дописать план устройства имения</a:t>
            </a:r>
            <a:endParaRPr lang="ru-RU" altLang="ru-RU" i="1" dirty="0"/>
          </a:p>
          <a:p>
            <a:r>
              <a:rPr lang="ru-RU" altLang="ru-RU" b="1" i="1" dirty="0"/>
              <a:t>Заставить приготовиться ехать за границу</a:t>
            </a:r>
            <a:endParaRPr lang="ru-RU" altLang="ru-RU" i="1" dirty="0"/>
          </a:p>
          <a:p>
            <a:endParaRPr lang="ru-RU" altLang="ru-RU" dirty="0"/>
          </a:p>
          <a:p>
            <a:endParaRPr lang="ru-RU" dirty="0"/>
          </a:p>
        </p:txBody>
      </p:sp>
    </p:spTree>
    <p:extLst>
      <p:ext uri="{BB962C8B-B14F-4D97-AF65-F5344CB8AC3E}">
        <p14:creationId xmlns:p14="http://schemas.microsoft.com/office/powerpoint/2010/main" val="2672953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4323" y="751562"/>
            <a:ext cx="9669294" cy="1036652"/>
          </a:xfrm>
        </p:spPr>
        <p:txBody>
          <a:bodyPr/>
          <a:lstStyle/>
          <a:p>
            <a:pPr algn="ctr"/>
            <a:r>
              <a:rPr lang="ru-RU" b="1" dirty="0">
                <a:solidFill>
                  <a:srgbClr val="FFC000"/>
                </a:solidFill>
              </a:rPr>
              <a:t>Зачем ей все это надо?</a:t>
            </a:r>
            <a:endParaRPr lang="ru-RU" dirty="0">
              <a:solidFill>
                <a:srgbClr val="FFC000"/>
              </a:solidFill>
            </a:endParaRPr>
          </a:p>
        </p:txBody>
      </p:sp>
      <p:sp>
        <p:nvSpPr>
          <p:cNvPr id="3" name="Объект 2"/>
          <p:cNvSpPr>
            <a:spLocks noGrp="1"/>
          </p:cNvSpPr>
          <p:nvPr>
            <p:ph idx="1"/>
          </p:nvPr>
        </p:nvSpPr>
        <p:spPr/>
        <p:txBody>
          <a:bodyPr/>
          <a:lstStyle/>
          <a:p>
            <a:r>
              <a:rPr lang="ru-RU" altLang="ru-RU" dirty="0"/>
              <a:t>Чтобы удивился </a:t>
            </a:r>
            <a:r>
              <a:rPr lang="ru-RU" altLang="ru-RU" dirty="0" err="1"/>
              <a:t>Штольц</a:t>
            </a:r>
            <a:r>
              <a:rPr lang="ru-RU" altLang="ru-RU" dirty="0"/>
              <a:t> её способностям («И </a:t>
            </a:r>
            <a:r>
              <a:rPr lang="ru-RU" altLang="ru-RU" dirty="0" err="1"/>
              <a:t>Штольц</a:t>
            </a:r>
            <a:r>
              <a:rPr lang="ru-RU" altLang="ru-RU" dirty="0"/>
              <a:t> не узнает его, </a:t>
            </a:r>
            <a:r>
              <a:rPr lang="ru-RU" altLang="ru-RU" dirty="0" err="1"/>
              <a:t>воротясь</a:t>
            </a:r>
            <a:r>
              <a:rPr lang="ru-RU" altLang="ru-RU" dirty="0"/>
              <a:t>».) </a:t>
            </a:r>
          </a:p>
          <a:p>
            <a:r>
              <a:rPr lang="ru-RU" altLang="ru-RU" dirty="0"/>
              <a:t>Чтобы Обломов восхищался ею, жил для неё и восхищался ею.(« Он будет жить, действовать, благословлять жизнь и её»)</a:t>
            </a:r>
          </a:p>
          <a:p>
            <a:r>
              <a:rPr lang="ru-RU" altLang="ru-RU" dirty="0"/>
              <a:t>Ради собственной славы, ради собственного самолюбия. (« Возвратить человека к жизни – сколько славы доктору, когда он спасет безнадежно больного! А спасти нравственно погибающий ум, душу?..» )</a:t>
            </a:r>
          </a:p>
          <a:p>
            <a:endParaRPr lang="ru-RU" dirty="0"/>
          </a:p>
        </p:txBody>
      </p:sp>
    </p:spTree>
    <p:extLst>
      <p:ext uri="{BB962C8B-B14F-4D97-AF65-F5344CB8AC3E}">
        <p14:creationId xmlns:p14="http://schemas.microsoft.com/office/powerpoint/2010/main" val="2263212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4323" y="701458"/>
            <a:ext cx="9669294" cy="1086756"/>
          </a:xfrm>
        </p:spPr>
        <p:txBody>
          <a:bodyPr>
            <a:normAutofit fontScale="90000"/>
          </a:bodyPr>
          <a:lstStyle/>
          <a:p>
            <a:pPr algn="ctr"/>
            <a:r>
              <a:rPr lang="ru-RU" b="1" dirty="0">
                <a:solidFill>
                  <a:srgbClr val="FFC000"/>
                </a:solidFill>
              </a:rPr>
              <a:t>Как изменилась жизнь главного героя после встречи с Ильинской?</a:t>
            </a:r>
            <a:r>
              <a:rPr lang="ru-RU" dirty="0">
                <a:solidFill>
                  <a:srgbClr val="FFC000"/>
                </a:solidFill>
              </a:rPr>
              <a:t> </a:t>
            </a:r>
          </a:p>
        </p:txBody>
      </p:sp>
      <p:sp>
        <p:nvSpPr>
          <p:cNvPr id="3" name="Объект 2"/>
          <p:cNvSpPr>
            <a:spLocks noGrp="1"/>
          </p:cNvSpPr>
          <p:nvPr>
            <p:ph idx="1"/>
          </p:nvPr>
        </p:nvSpPr>
        <p:spPr/>
        <p:txBody>
          <a:bodyPr/>
          <a:lstStyle/>
          <a:p>
            <a:pPr marL="0" indent="0">
              <a:buNone/>
            </a:pPr>
            <a:r>
              <a:rPr lang="ru-RU" altLang="ru-RU" dirty="0" smtClean="0"/>
              <a:t>«</a:t>
            </a:r>
            <a:r>
              <a:rPr lang="ru-RU" altLang="ru-RU" dirty="0"/>
              <a:t>Встает он в семь часов. Читает, носит куда-то книги. На лице ни сна, ни усталости, ни скуки, на нем появились даже краски, в глазах блеск, что-то вроде отваги или, по крайней мере, самоуверенности. Халата не видать на нем… Выходит он в сюртуке, прекрасно сшитом, в щегольской шляпе…Он весел, напевает…отчего же это?»</a:t>
            </a:r>
          </a:p>
          <a:p>
            <a:endParaRPr lang="ru-RU" dirty="0"/>
          </a:p>
        </p:txBody>
      </p:sp>
      <p:pic>
        <p:nvPicPr>
          <p:cNvPr id="4" name="Picture 2" descr="C:\Users\я\Desktop\обломов\Ольга.jpg"/>
          <p:cNvPicPr>
            <a:picLocks noChangeAspect="1" noChangeArrowheads="1"/>
          </p:cNvPicPr>
          <p:nvPr/>
        </p:nvPicPr>
        <p:blipFill>
          <a:blip r:embed="rId2" cstate="print"/>
          <a:srcRect/>
          <a:stretch>
            <a:fillRect/>
          </a:stretch>
        </p:blipFill>
        <p:spPr bwMode="auto">
          <a:xfrm>
            <a:off x="7476781" y="3854885"/>
            <a:ext cx="3395810" cy="2171700"/>
          </a:xfrm>
          <a:prstGeom prst="rect">
            <a:avLst/>
          </a:prstGeom>
          <a:noFill/>
        </p:spPr>
      </p:pic>
    </p:spTree>
    <p:extLst>
      <p:ext uri="{BB962C8B-B14F-4D97-AF65-F5344CB8AC3E}">
        <p14:creationId xmlns:p14="http://schemas.microsoft.com/office/powerpoint/2010/main" val="2361851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4323" y="776614"/>
            <a:ext cx="9669294" cy="1011600"/>
          </a:xfrm>
        </p:spPr>
        <p:txBody>
          <a:bodyPr/>
          <a:lstStyle/>
          <a:p>
            <a:pPr algn="ctr"/>
            <a:r>
              <a:rPr lang="ru-RU" dirty="0" smtClean="0">
                <a:solidFill>
                  <a:srgbClr val="FF0000"/>
                </a:solidFill>
              </a:rPr>
              <a:t>Вывод</a:t>
            </a:r>
            <a:endParaRPr lang="ru-RU" dirty="0">
              <a:solidFill>
                <a:srgbClr val="FF0000"/>
              </a:solidFill>
            </a:endParaRPr>
          </a:p>
        </p:txBody>
      </p:sp>
      <p:sp>
        <p:nvSpPr>
          <p:cNvPr id="3" name="Объект 2"/>
          <p:cNvSpPr>
            <a:spLocks noGrp="1"/>
          </p:cNvSpPr>
          <p:nvPr>
            <p:ph idx="1"/>
          </p:nvPr>
        </p:nvSpPr>
        <p:spPr/>
        <p:txBody>
          <a:bodyPr/>
          <a:lstStyle/>
          <a:p>
            <a:pPr>
              <a:buFont typeface="Wingdings" panose="05000000000000000000" pitchFamily="2" charset="2"/>
              <a:buChar char="q"/>
            </a:pPr>
            <a:r>
              <a:rPr lang="ru-RU" b="1" i="1" dirty="0"/>
              <a:t>Истинное чувство, истинная любовь способна делать чудеса. Она возрождает человека в человеке, вскрывает его внутренние резервы и возможности. </a:t>
            </a:r>
            <a:r>
              <a:rPr lang="ru-RU" dirty="0"/>
              <a:t/>
            </a:r>
            <a:br>
              <a:rPr lang="ru-RU" dirty="0"/>
            </a:br>
            <a:endParaRPr lang="ru-RU" dirty="0" smtClean="0"/>
          </a:p>
          <a:p>
            <a:pPr>
              <a:buFont typeface="Wingdings" panose="05000000000000000000" pitchFamily="2" charset="2"/>
              <a:buChar char="q"/>
            </a:pPr>
            <a:r>
              <a:rPr lang="ru-RU" altLang="ru-RU" i="1" dirty="0" smtClean="0"/>
              <a:t>Обломов </a:t>
            </a:r>
            <a:r>
              <a:rPr lang="ru-RU" altLang="ru-RU" i="1" dirty="0"/>
              <a:t>в любви проявляет лучшие качества, лучшие стороны своего характера: глубину своих переживаний, поэтичность натуры, мечтательность…;</a:t>
            </a:r>
            <a:br>
              <a:rPr lang="ru-RU" altLang="ru-RU" i="1" dirty="0"/>
            </a:br>
            <a:r>
              <a:rPr lang="ru-RU" altLang="ru-RU" i="1" dirty="0"/>
              <a:t>- в нем развито нравственное чувство и чувство интуиции, он понимает, что нравится Ольге, он способен на глубокое чувство.</a:t>
            </a:r>
            <a:endParaRPr lang="ru-RU" altLang="ru-RU" dirty="0"/>
          </a:p>
          <a:p>
            <a:endParaRPr lang="ru-RU" dirty="0"/>
          </a:p>
        </p:txBody>
      </p:sp>
    </p:spTree>
    <p:extLst>
      <p:ext uri="{BB962C8B-B14F-4D97-AF65-F5344CB8AC3E}">
        <p14:creationId xmlns:p14="http://schemas.microsoft.com/office/powerpoint/2010/main" val="1379945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Зеленый">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Дымчатое стекло">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8387</TotalTime>
  <Words>559</Words>
  <Application>Microsoft Office PowerPoint</Application>
  <PresentationFormat>Произвольный</PresentationFormat>
  <Paragraphs>53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 Урок литературы. 10 класс </vt:lpstr>
      <vt:lpstr>                    «Любовь – претрудная школа жизни»                                 И.И.Обломов</vt:lpstr>
      <vt:lpstr>Почему Обломов прячется от общества? От чего он бежит? </vt:lpstr>
      <vt:lpstr>Идеальная жизнь для Обломова</vt:lpstr>
      <vt:lpstr>Ольга Ильинская</vt:lpstr>
      <vt:lpstr> План возрождения Обломова:  </vt:lpstr>
      <vt:lpstr>Зачем ей все это надо?</vt:lpstr>
      <vt:lpstr>Как изменилась жизнь главного героя после встречи с Ильинской? </vt:lpstr>
      <vt:lpstr>Вывод</vt:lpstr>
      <vt:lpstr>Кто виноват в разрыве отношений?</vt:lpstr>
      <vt:lpstr>Подумаем над текстом…</vt:lpstr>
      <vt:lpstr>Д/з Письменно ответить на вопрос:</vt:lpstr>
    </vt:vector>
  </TitlesOfParts>
  <Manager>Полшкова Виктория Валерьяновна</Manager>
  <Company>МАОУ ДО ЦРТДиЮ Каменского района Пензенской области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Литература, книги</dc:title>
  <dc:subject>школа, литература</dc:subject>
  <dc:creator>Viktoriya Polshkova</dc:creator>
  <cp:keywords>русский язык;книги;школа;литература</cp:keywords>
  <cp:lastModifiedBy>ШКАПО</cp:lastModifiedBy>
  <cp:revision>217</cp:revision>
  <dcterms:created xsi:type="dcterms:W3CDTF">2019-04-16T15:48:18Z</dcterms:created>
  <dcterms:modified xsi:type="dcterms:W3CDTF">2022-11-17T18:04:48Z</dcterms:modified>
</cp:coreProperties>
</file>