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  <p:sldId id="262" r:id="rId6"/>
    <p:sldId id="265" r:id="rId7"/>
    <p:sldId id="263" r:id="rId8"/>
    <p:sldId id="264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1000108"/>
            <a:ext cx="7400948" cy="500718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8000" dirty="0" smtClean="0"/>
              <a:t>1)Что за стройная девица:</a:t>
            </a:r>
          </a:p>
          <a:p>
            <a:r>
              <a:rPr lang="ru-RU" sz="8000" dirty="0" smtClean="0"/>
              <a:t>Не швея, не мастерица,</a:t>
            </a:r>
          </a:p>
          <a:p>
            <a:r>
              <a:rPr lang="ru-RU" sz="8000" dirty="0" smtClean="0"/>
              <a:t>Ничего сама не шьет,</a:t>
            </a:r>
          </a:p>
          <a:p>
            <a:r>
              <a:rPr lang="ru-RU" sz="8000" dirty="0" smtClean="0"/>
              <a:t>А в иголках круглый год. </a:t>
            </a:r>
            <a:r>
              <a:rPr lang="ru-RU" sz="8000" smtClean="0"/>
              <a:t>(Ель</a:t>
            </a:r>
            <a:r>
              <a:rPr lang="ru-RU" sz="8000" dirty="0" smtClean="0"/>
              <a:t>)</a:t>
            </a:r>
          </a:p>
          <a:p>
            <a:r>
              <a:rPr lang="ru-RU" sz="8000" dirty="0" smtClean="0"/>
              <a:t> </a:t>
            </a:r>
          </a:p>
          <a:p>
            <a:r>
              <a:rPr lang="ru-RU" sz="8000" dirty="0" smtClean="0"/>
              <a:t>2) Раскололся тесный домик </a:t>
            </a:r>
            <a:br>
              <a:rPr lang="ru-RU" sz="8000" dirty="0" smtClean="0"/>
            </a:br>
            <a:r>
              <a:rPr lang="ru-RU" sz="8000" dirty="0" smtClean="0"/>
              <a:t>На две половинки. </a:t>
            </a:r>
            <a:br>
              <a:rPr lang="ru-RU" sz="8000" dirty="0" smtClean="0"/>
            </a:br>
            <a:r>
              <a:rPr lang="ru-RU" sz="8000" dirty="0" smtClean="0"/>
              <a:t>И посыпались оттуда </a:t>
            </a:r>
            <a:br>
              <a:rPr lang="ru-RU" sz="8000" dirty="0" smtClean="0"/>
            </a:br>
            <a:r>
              <a:rPr lang="ru-RU" sz="8000" dirty="0" smtClean="0"/>
              <a:t>Бусинки-дробинки. </a:t>
            </a:r>
            <a:r>
              <a:rPr lang="ru-RU" sz="8000" i="1" dirty="0" smtClean="0"/>
              <a:t>(Горох)</a:t>
            </a:r>
            <a:endParaRPr lang="ru-RU" sz="8000" dirty="0" smtClean="0"/>
          </a:p>
          <a:p>
            <a:r>
              <a:rPr lang="ru-RU" sz="8000" dirty="0" smtClean="0"/>
              <a:t>3) Стоит он задумчивый,</a:t>
            </a:r>
          </a:p>
          <a:p>
            <a:r>
              <a:rPr lang="ru-RU" sz="8000" dirty="0" smtClean="0"/>
              <a:t>В желтом венце,</a:t>
            </a:r>
          </a:p>
          <a:p>
            <a:r>
              <a:rPr lang="ru-RU" sz="8000" dirty="0" smtClean="0"/>
              <a:t>Темнеют веснушки</a:t>
            </a:r>
          </a:p>
          <a:p>
            <a:r>
              <a:rPr lang="ru-RU" sz="8000" dirty="0" smtClean="0"/>
              <a:t>На круглом лице. (Подсолнух)</a:t>
            </a:r>
          </a:p>
          <a:p>
            <a:r>
              <a:rPr lang="ru-RU" sz="8000" dirty="0" smtClean="0"/>
              <a:t> </a:t>
            </a:r>
          </a:p>
          <a:p>
            <a:r>
              <a:rPr lang="ru-RU" sz="8000" dirty="0" smtClean="0"/>
              <a:t>4) Стоит Алёна: платок зелёный, </a:t>
            </a:r>
            <a:br>
              <a:rPr lang="ru-RU" sz="8000" dirty="0" smtClean="0"/>
            </a:br>
            <a:r>
              <a:rPr lang="ru-RU" sz="8000" dirty="0" smtClean="0"/>
              <a:t>Тонкий стан, белый сарафан. </a:t>
            </a:r>
            <a:r>
              <a:rPr lang="ru-RU" sz="8000" i="1" dirty="0" smtClean="0"/>
              <a:t>(Берёза)</a:t>
            </a:r>
            <a:endParaRPr lang="ru-RU" sz="8000" dirty="0" smtClean="0"/>
          </a:p>
          <a:p>
            <a:r>
              <a:rPr lang="ru-RU" sz="8000" dirty="0" smtClean="0"/>
              <a:t> </a:t>
            </a:r>
          </a:p>
          <a:p>
            <a:r>
              <a:rPr lang="ru-RU" sz="8000" dirty="0" smtClean="0"/>
              <a:t>5) Никто не пугает, а вся дрожит. </a:t>
            </a:r>
            <a:r>
              <a:rPr lang="ru-RU" sz="8000" i="1" dirty="0" smtClean="0"/>
              <a:t>(Осина)</a:t>
            </a:r>
            <a:endParaRPr lang="ru-RU" sz="8000" dirty="0" smtClean="0"/>
          </a:p>
          <a:p>
            <a:endParaRPr lang="ru-RU" sz="5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0"/>
            <a:ext cx="6257940" cy="107154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Загадки:</a:t>
            </a:r>
            <a:endParaRPr lang="ru-RU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duvanch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429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tx1"/>
                </a:solidFill>
              </a:rPr>
              <a:t>Вставьте пропущенные слова: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accent2"/>
                </a:solidFill>
              </a:rPr>
              <a:t>Побег</a:t>
            </a:r>
            <a:r>
              <a:rPr lang="ru-RU" sz="2700" dirty="0" smtClean="0">
                <a:solidFill>
                  <a:schemeClr val="tx1"/>
                </a:solidFill>
              </a:rPr>
              <a:t>- основной надземный орган растения. Он состоит из </a:t>
            </a:r>
            <a:r>
              <a:rPr lang="ru-RU" sz="2700" dirty="0" smtClean="0">
                <a:solidFill>
                  <a:schemeClr val="accent2"/>
                </a:solidFill>
              </a:rPr>
              <a:t>стебля</a:t>
            </a:r>
            <a:r>
              <a:rPr lang="ru-RU" sz="2700" dirty="0" smtClean="0">
                <a:solidFill>
                  <a:schemeClr val="tx1"/>
                </a:solidFill>
              </a:rPr>
              <a:t> с расположенными на нём </a:t>
            </a:r>
            <a:r>
              <a:rPr lang="ru-RU" sz="2700" dirty="0" smtClean="0">
                <a:solidFill>
                  <a:schemeClr val="accent2"/>
                </a:solidFill>
              </a:rPr>
              <a:t>листьями</a:t>
            </a:r>
            <a:r>
              <a:rPr lang="ru-RU" sz="2700" dirty="0" smtClean="0">
                <a:solidFill>
                  <a:schemeClr val="tx1"/>
                </a:solidFill>
              </a:rPr>
              <a:t> и </a:t>
            </a:r>
            <a:r>
              <a:rPr lang="ru-RU" sz="2700" dirty="0" smtClean="0">
                <a:solidFill>
                  <a:schemeClr val="accent2"/>
                </a:solidFill>
              </a:rPr>
              <a:t>почками</a:t>
            </a:r>
            <a:r>
              <a:rPr lang="ru-RU" sz="2700" dirty="0" smtClean="0">
                <a:solidFill>
                  <a:schemeClr val="tx1"/>
                </a:solidFill>
              </a:rPr>
              <a:t>. Участок стебля, на котором развивается лист, называют </a:t>
            </a:r>
            <a:r>
              <a:rPr lang="ru-RU" sz="2700" dirty="0" smtClean="0">
                <a:solidFill>
                  <a:schemeClr val="accent2"/>
                </a:solidFill>
              </a:rPr>
              <a:t>узел</a:t>
            </a:r>
            <a:r>
              <a:rPr lang="ru-RU" sz="2700" dirty="0" smtClean="0">
                <a:solidFill>
                  <a:schemeClr val="tx1"/>
                </a:solidFill>
              </a:rPr>
              <a:t>, а расстояние между двумя узлами - </a:t>
            </a:r>
            <a:r>
              <a:rPr lang="ru-RU" sz="2700" dirty="0" smtClean="0">
                <a:solidFill>
                  <a:schemeClr val="accent2"/>
                </a:solidFill>
              </a:rPr>
              <a:t>междоузлие</a:t>
            </a:r>
            <a:r>
              <a:rPr lang="ru-RU" sz="2700" dirty="0" smtClean="0">
                <a:solidFill>
                  <a:schemeClr val="tx1"/>
                </a:solidFill>
              </a:rPr>
              <a:t> , угол, находящийся между листом и расположенным выше междоузлием, называют </a:t>
            </a:r>
            <a:r>
              <a:rPr lang="ru-RU" sz="2700" dirty="0" smtClean="0">
                <a:solidFill>
                  <a:schemeClr val="accent2"/>
                </a:solidFill>
              </a:rPr>
              <a:t>пазуха листа </a:t>
            </a:r>
            <a:r>
              <a:rPr lang="ru-RU" sz="2700" dirty="0" smtClean="0">
                <a:solidFill>
                  <a:schemeClr val="tx1"/>
                </a:solidFill>
              </a:rPr>
              <a:t>. Почки могут располагаться на верхушке побега, тогда их называют </a:t>
            </a:r>
            <a:r>
              <a:rPr lang="ru-RU" sz="2700" dirty="0" smtClean="0">
                <a:solidFill>
                  <a:schemeClr val="accent2"/>
                </a:solidFill>
              </a:rPr>
              <a:t>верхушечные</a:t>
            </a:r>
            <a:r>
              <a:rPr lang="ru-RU" sz="2700" dirty="0" smtClean="0">
                <a:solidFill>
                  <a:schemeClr val="tx1"/>
                </a:solidFill>
              </a:rPr>
              <a:t>, а могут располагаться в пазухах листа, и тогда их называют </a:t>
            </a:r>
            <a:r>
              <a:rPr lang="ru-RU" sz="2700" dirty="0" smtClean="0">
                <a:solidFill>
                  <a:schemeClr val="accent2"/>
                </a:solidFill>
              </a:rPr>
              <a:t>пазушные</a:t>
            </a:r>
            <a:r>
              <a:rPr lang="ru-RU" sz="2700" dirty="0" smtClean="0">
                <a:solidFill>
                  <a:schemeClr val="tx1"/>
                </a:solidFill>
              </a:rPr>
              <a:t>, или </a:t>
            </a:r>
            <a:r>
              <a:rPr lang="ru-RU" sz="2700" dirty="0" smtClean="0">
                <a:solidFill>
                  <a:schemeClr val="accent2"/>
                </a:solidFill>
              </a:rPr>
              <a:t>боковые</a:t>
            </a:r>
            <a:r>
              <a:rPr lang="ru-RU" sz="2700" dirty="0" smtClean="0">
                <a:solidFill>
                  <a:schemeClr val="tx1"/>
                </a:solidFill>
              </a:rPr>
              <a:t>. Если на стебле расположены только листья и почки, такой побег называют  </a:t>
            </a:r>
            <a:r>
              <a:rPr lang="ru-RU" sz="2700" dirty="0" smtClean="0">
                <a:solidFill>
                  <a:schemeClr val="accent2"/>
                </a:solidFill>
              </a:rPr>
              <a:t>вегетативным</a:t>
            </a:r>
            <a:r>
              <a:rPr lang="ru-RU" sz="2700" dirty="0" smtClean="0">
                <a:solidFill>
                  <a:schemeClr val="tx1"/>
                </a:solidFill>
              </a:rPr>
              <a:t>, если стебель несёт цветки или плоды, то говорят о </a:t>
            </a:r>
            <a:r>
              <a:rPr lang="ru-RU" sz="2700" dirty="0" smtClean="0">
                <a:solidFill>
                  <a:schemeClr val="accent2"/>
                </a:solidFill>
              </a:rPr>
              <a:t>генеративном </a:t>
            </a:r>
            <a:r>
              <a:rPr lang="ru-RU" sz="2700" dirty="0" smtClean="0">
                <a:solidFill>
                  <a:schemeClr val="tx1"/>
                </a:solidFill>
              </a:rPr>
              <a:t>побеге.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 </a:t>
            </a:r>
            <a:br>
              <a:rPr lang="ru-RU" sz="2700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18,рабочая тетрадь №2-4.</a:t>
            </a:r>
          </a:p>
          <a:p>
            <a:r>
              <a:rPr lang="ru-RU" dirty="0" smtClean="0"/>
              <a:t>Дополнительное задание  на выбор: </a:t>
            </a:r>
          </a:p>
          <a:p>
            <a:r>
              <a:rPr lang="ru-RU" dirty="0" smtClean="0"/>
              <a:t>1) выполнить рисунки растений с разными видами стеблей (сделать подписи к рисункам); </a:t>
            </a:r>
          </a:p>
          <a:p>
            <a:r>
              <a:rPr lang="ru-RU" dirty="0" smtClean="0"/>
              <a:t>2) составить кроссворд по теме урока.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Домашнее задание:</a:t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071b88dabc05ce4e1c0e54eacc112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4"/>
            <a:ext cx="9358346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257174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ПОБЕГ.</a:t>
            </a:r>
            <a:br>
              <a:rPr lang="ru-RU" sz="4400" dirty="0" smtClean="0"/>
            </a:br>
            <a:r>
              <a:rPr lang="ru-RU" sz="4400" dirty="0" smtClean="0"/>
              <a:t>Строение и значение побега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chemeClr val="tx1"/>
                </a:solidFill>
              </a:rPr>
              <a:t>Цель урока: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tx1"/>
                </a:solidFill>
              </a:rPr>
              <a:t>Изучить строение побега;</a:t>
            </a:r>
            <a:br>
              <a:rPr lang="ru-RU" sz="5300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tx1"/>
                </a:solidFill>
              </a:rPr>
              <a:t>Расположение листьев на побеге;</a:t>
            </a:r>
            <a:br>
              <a:rPr lang="ru-RU" sz="5300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tx1"/>
                </a:solidFill>
              </a:rPr>
              <a:t>Разнообразие стеблей</a:t>
            </a:r>
            <a:endParaRPr lang="ru-RU" sz="53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 smtClean="0"/>
              <a:t>Узнать о строении побега.</a:t>
            </a:r>
          </a:p>
          <a:p>
            <a:r>
              <a:rPr lang="ru-RU" sz="4000" dirty="0" smtClean="0"/>
              <a:t>Выяснить какое бывает листорасположение.</a:t>
            </a:r>
          </a:p>
          <a:p>
            <a:r>
              <a:rPr lang="ru-RU" sz="4000" dirty="0" smtClean="0"/>
              <a:t>Узнать, что такое «Листовая мозаика»,»Вегетативный побег», «Генеративный побег».</a:t>
            </a:r>
          </a:p>
          <a:p>
            <a:r>
              <a:rPr lang="ru-RU" sz="4000" dirty="0" smtClean="0"/>
              <a:t>Изучить разнообразие стеблей.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96974"/>
          </a:xfrm>
        </p:spPr>
        <p:txBody>
          <a:bodyPr>
            <a:noAutofit/>
          </a:bodyPr>
          <a:lstStyle/>
          <a:p>
            <a:r>
              <a:rPr lang="ru-RU" sz="4800" dirty="0" smtClean="0"/>
              <a:t>План урока: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Физкультминутка.</a:t>
            </a:r>
            <a:endParaRPr lang="ru-RU" dirty="0" smtClean="0"/>
          </a:p>
          <a:p>
            <a:r>
              <a:rPr lang="ru-RU" dirty="0" smtClean="0"/>
              <a:t>Раз, два — дружно встали, </a:t>
            </a:r>
          </a:p>
          <a:p>
            <a:r>
              <a:rPr lang="ru-RU" dirty="0" smtClean="0"/>
              <a:t>Руки на пояс мы поставим. </a:t>
            </a:r>
          </a:p>
          <a:p>
            <a:r>
              <a:rPr lang="ru-RU" dirty="0" smtClean="0"/>
              <a:t>Три, четыре — разведем, </a:t>
            </a:r>
          </a:p>
          <a:p>
            <a:r>
              <a:rPr lang="ru-RU" dirty="0" smtClean="0"/>
              <a:t>Заниматься мы начнем. </a:t>
            </a:r>
          </a:p>
          <a:p>
            <a:r>
              <a:rPr lang="ru-RU" dirty="0" smtClean="0"/>
              <a:t>С пятки станем на носок, </a:t>
            </a:r>
          </a:p>
          <a:p>
            <a:r>
              <a:rPr lang="ru-RU" dirty="0" smtClean="0"/>
              <a:t>Вправо, влево посмотрели, </a:t>
            </a:r>
          </a:p>
          <a:p>
            <a:r>
              <a:rPr lang="ru-RU" dirty="0" smtClean="0"/>
              <a:t>На носочки мы присели</a:t>
            </a:r>
          </a:p>
          <a:p>
            <a:r>
              <a:rPr lang="ru-RU" dirty="0" smtClean="0"/>
              <a:t>И как птички полетели. </a:t>
            </a:r>
          </a:p>
          <a:p>
            <a:r>
              <a:rPr lang="ru-RU" dirty="0" smtClean="0"/>
              <a:t>Раз, два — выше голова, </a:t>
            </a:r>
          </a:p>
          <a:p>
            <a:r>
              <a:rPr lang="ru-RU" dirty="0" smtClean="0"/>
              <a:t>Три, четыре - руки шире! </a:t>
            </a:r>
          </a:p>
          <a:p>
            <a:r>
              <a:rPr lang="ru-RU" dirty="0" smtClean="0"/>
              <a:t>Пять, шесть — тихо сесть!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17625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46"/>
            <a:ext cx="5286380" cy="4214842"/>
          </a:xfrm>
          <a:prstGeom prst="rect">
            <a:avLst/>
          </a:prstGeom>
        </p:spPr>
      </p:pic>
      <p:pic>
        <p:nvPicPr>
          <p:cNvPr id="9" name="Рисунок 8" descr="2373a5fc081521280e624fab64e604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071546"/>
            <a:ext cx="3786182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04bf8098a20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380</TotalTime>
  <Words>116</Words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Загадки:</vt:lpstr>
      <vt:lpstr>ПОБЕГ. Строение и значение побега</vt:lpstr>
      <vt:lpstr>Цель урока: Изучить строение побега; Расположение листьев на побеге; Разнообразие стеблей</vt:lpstr>
      <vt:lpstr>План урока: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Вставьте пропущенные слова: Побег- основной надземный орган растения. Он состоит из стебля с расположенными на нём листьями и почками. Участок стебля, на котором развивается лист, называют узел, а расстояние между двумя узлами - междоузлие , угол, находящийся между листом и расположенным выше междоузлием, называют пазуха листа . Почки могут располагаться на верхушке побега, тогда их называют верхушечные, а могут располагаться в пазухах листа, и тогда их называют пазушные, или боковые. Если на стебле расположены только листья и почки, такой побег называют  вегетативным, если стебель несёт цветки или плоды, то говорят о генеративном побеге.   </vt:lpstr>
      <vt:lpstr>Домашнее задание: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Загадки:</dc:title>
  <dc:creator>Николай</dc:creator>
  <cp:lastModifiedBy>Николай</cp:lastModifiedBy>
  <cp:revision>31</cp:revision>
  <dcterms:created xsi:type="dcterms:W3CDTF">2017-11-11T16:10:33Z</dcterms:created>
  <dcterms:modified xsi:type="dcterms:W3CDTF">2017-11-13T16:56:20Z</dcterms:modified>
</cp:coreProperties>
</file>