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89" r:id="rId3"/>
    <p:sldId id="257" r:id="rId4"/>
    <p:sldId id="273" r:id="rId5"/>
    <p:sldId id="276" r:id="rId6"/>
    <p:sldId id="281" r:id="rId7"/>
    <p:sldId id="282" r:id="rId8"/>
    <p:sldId id="286" r:id="rId9"/>
    <p:sldId id="287" r:id="rId10"/>
    <p:sldId id="278" r:id="rId11"/>
    <p:sldId id="279" r:id="rId12"/>
    <p:sldId id="280" r:id="rId13"/>
    <p:sldId id="288" r:id="rId14"/>
    <p:sldId id="291" r:id="rId15"/>
    <p:sldId id="292" r:id="rId16"/>
    <p:sldId id="293" r:id="rId17"/>
    <p:sldId id="295" r:id="rId18"/>
    <p:sldId id="296" r:id="rId19"/>
    <p:sldId id="297" r:id="rId20"/>
    <p:sldId id="298" r:id="rId21"/>
    <p:sldId id="299" r:id="rId22"/>
    <p:sldId id="27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027853"/>
    <a:srgbClr val="C6E7F0"/>
    <a:srgbClr val="32A6C4"/>
    <a:srgbClr val="D7C7B7"/>
    <a:srgbClr val="DECEB8"/>
    <a:srgbClr val="E9DECF"/>
    <a:srgbClr val="C2B294"/>
    <a:srgbClr val="CFC0AD"/>
    <a:srgbClr val="AF997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3876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05EAD-D802-4921-AA88-B5F2BFD699D2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1CCCF-075C-4FED-A203-9159C337E1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1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6642207"/>
            <a:ext cx="904672" cy="2157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435813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1524000" y="165221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9" name="Подзаголовок 2"/>
          <p:cNvSpPr txBox="1">
            <a:spLocks/>
          </p:cNvSpPr>
          <p:nvPr userDrawn="1"/>
        </p:nvSpPr>
        <p:spPr>
          <a:xfrm>
            <a:off x="1524000" y="413188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ctrTitle"/>
          </p:nvPr>
        </p:nvSpPr>
        <p:spPr>
          <a:xfrm>
            <a:off x="2504982" y="1621073"/>
            <a:ext cx="718203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4982" y="4091966"/>
            <a:ext cx="71820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11735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127" y="5511748"/>
            <a:ext cx="2024772" cy="13462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648994" y="3443955"/>
            <a:ext cx="2543005" cy="341819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8952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126" y="5785504"/>
            <a:ext cx="1613041" cy="107249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73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126" y="5483102"/>
            <a:ext cx="2067856" cy="1374898"/>
          </a:xfrm>
          <a:prstGeom prst="rect">
            <a:avLst/>
          </a:prstGeom>
        </p:spPr>
      </p:pic>
      <p:pic>
        <p:nvPicPr>
          <p:cNvPr id="13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7464" y="5483102"/>
            <a:ext cx="1114536" cy="1238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770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0157984" y="4059947"/>
            <a:ext cx="2034016" cy="2734035"/>
          </a:xfrm>
          <a:prstGeom prst="rect">
            <a:avLst/>
          </a:prstGeom>
        </p:spPr>
      </p:pic>
      <p:pic>
        <p:nvPicPr>
          <p:cNvPr id="13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08" y="5332576"/>
            <a:ext cx="1041675" cy="1388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8727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0411921" y="4469450"/>
            <a:ext cx="1780078" cy="239270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10456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07" y="5367630"/>
            <a:ext cx="1017591" cy="1356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3539" y="5367630"/>
            <a:ext cx="1218461" cy="13538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9919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1803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9919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7286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230" y="1709738"/>
            <a:ext cx="801653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230" y="4589463"/>
            <a:ext cx="801653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274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78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freepng.ru/20180325/ziq/kisspng-blackboard-classroom-dry-erase-boards-bulletin-boa-chalk-5ab7c821d57fa2.9632338815219937618745.jpg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8325" y="577359"/>
            <a:ext cx="11075350" cy="57032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4804" y="6642207"/>
            <a:ext cx="904672" cy="2157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514801" y="0"/>
            <a:ext cx="659908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7563" y="0"/>
            <a:ext cx="568171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4358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400636"/>
            <a:ext cx="10524726" cy="139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199" y="1861136"/>
            <a:ext cx="10524728" cy="439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4" r:id="rId6"/>
    <p:sldLayoutId id="2147483661" r:id="rId7"/>
    <p:sldLayoutId id="2147483665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23434" y="502921"/>
            <a:ext cx="7182035" cy="42367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на педагогическом совете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«Профессиональная мобильность классного руководителя   в свете модернизации воспитательной деятельности в образовательном учреждении»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Модуль: «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Ключевые общешкольные дела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Модуль: «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Классное руководство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FFFFFF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02480" y="4844441"/>
            <a:ext cx="5237390" cy="565759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b="1" dirty="0" smtClean="0"/>
              <a:t>Алферова Л.В. – классный руководитель </a:t>
            </a:r>
            <a:r>
              <a:rPr lang="ru-RU" sz="2800" b="1" dirty="0"/>
              <a:t>1</a:t>
            </a:r>
            <a:r>
              <a:rPr lang="ru-RU" sz="1600" b="1" dirty="0" smtClean="0"/>
              <a:t>Б класса</a:t>
            </a:r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235" y="2567985"/>
            <a:ext cx="2392062" cy="2191842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68900" y="675102"/>
            <a:ext cx="10524726" cy="1023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                          На уровне классов: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36980" y="1798320"/>
            <a:ext cx="2882900" cy="28956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школьных классов в реализации общешкольных ключевых дел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98720" y="1783080"/>
            <a:ext cx="2804160" cy="2971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  <a:tab pos="539750" algn="l"/>
              </a:tabLst>
            </a:pPr>
            <a:r>
              <a:rPr lang="ru-RU" altLang="ko-KR" sz="2400" dirty="0" smtClean="0">
                <a:solidFill>
                  <a:schemeClr val="bg1"/>
                </a:solidFill>
                <a:latin typeface="Times New Roman" pitchFamily="18" charset="0"/>
                <a:ea typeface="№Е" charset="0"/>
                <a:cs typeface="Times New Roman" pitchFamily="18" charset="0"/>
              </a:rPr>
              <a:t>Проведение в рамках класса итогового анализа детьми общешкольных ключевых дел. </a:t>
            </a:r>
            <a:endParaRPr lang="ru-RU" altLang="ko-KR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Людмила\Desktop\фото для презентации 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81340" y="1531619"/>
            <a:ext cx="3122294" cy="3406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3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07000" y="700502"/>
            <a:ext cx="10524726" cy="1023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На индивидуальном уровне: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7901" y="3124201"/>
            <a:ext cx="3073400" cy="218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индивидуальная помощь ребенку (при необходимости) в освоении навыков подготовки, проведения и анализа ключевых дел;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61686" y="1434792"/>
            <a:ext cx="3088775" cy="15259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вовлечение по возможности каждого ребенка в ключевые дела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Центра; 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30701" y="1441805"/>
            <a:ext cx="3047999" cy="442943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необходимости коррекция поведения ребенка через частные беседы с ним, через включение его в совместную работу с другими детьми, которые могли бы стать хорошим примером для ребенка, через предложение взять в следующем ключевом деле на себя роль ответственного за тот или иной фрагмент общей работы.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035891" y="2880360"/>
            <a:ext cx="3088775" cy="28702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поведением ребенка в ситуациях подготовки, проведения и анализа ключевых дел, за его отношениями со сверстниками, старшими и младшими школьниками, с педагогами и другими взрослыми;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0538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07000" y="700502"/>
            <a:ext cx="10524726" cy="1023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Заключение: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42975" y="1465719"/>
            <a:ext cx="9820275" cy="4284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97535" indent="-342900" algn="just">
              <a:lnSpc>
                <a:spcPts val="346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</a:t>
            </a:r>
            <a:r>
              <a:rPr lang="ru-RU" sz="2800" b="1" spc="-1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общешкольные </a:t>
            </a:r>
            <a:r>
              <a:rPr lang="ru-RU" sz="2800" b="1" spc="-2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</a:t>
            </a:r>
            <a:r>
              <a:rPr lang="ru-RU" sz="2800" b="1" spc="-2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являются </a:t>
            </a:r>
            <a:r>
              <a:rPr lang="ru-RU" sz="2800" b="1" spc="-7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0" dirty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стержнем </a:t>
            </a:r>
            <a:r>
              <a:rPr lang="ru-RU" sz="2800" b="1" spc="-20" dirty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годового </a:t>
            </a:r>
            <a:r>
              <a:rPr lang="ru-RU" sz="2800" b="1" spc="-5" dirty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цикла воспитательной </a:t>
            </a:r>
            <a:r>
              <a:rPr lang="ru-RU" sz="2800" b="1" spc="-7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5" dirty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работы</a:t>
            </a:r>
            <a:r>
              <a:rPr lang="ru-RU" sz="2800" b="1" spc="-35" dirty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20" dirty="0" smtClean="0">
                <a:solidFill>
                  <a:schemeClr val="bg2"/>
                </a:solidFill>
                <a:uFill>
                  <a:solidFill>
                    <a:srgbClr val="0F243E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Центра</a:t>
            </a:r>
            <a:r>
              <a:rPr lang="ru-RU" sz="2800" b="1" spc="-2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883919" indent="-342900" algn="just">
              <a:lnSpc>
                <a:spcPts val="3460"/>
              </a:lnSpc>
              <a:spcBef>
                <a:spcPts val="755"/>
              </a:spcBef>
              <a:buFont typeface="Arial"/>
              <a:buChar char="•"/>
              <a:tabLst>
                <a:tab pos="355600" algn="l"/>
              </a:tabLst>
            </a:pP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Ключевое </a:t>
            </a:r>
            <a:r>
              <a:rPr lang="ru-RU" sz="2800" b="1" spc="-2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дело 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становится </a:t>
            </a:r>
            <a:r>
              <a:rPr lang="ru-RU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системообразующим</a:t>
            </a:r>
            <a:r>
              <a:rPr lang="ru-RU" sz="2800" b="1" spc="-6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2800" b="1" spc="-4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предлагаемому</a:t>
            </a:r>
            <a:endParaRPr lang="ru-RU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just">
              <a:lnSpc>
                <a:spcPts val="3400"/>
              </a:lnSpc>
            </a:pP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направлению</a:t>
            </a:r>
            <a:r>
              <a:rPr lang="ru-RU" sz="2800" b="1" spc="-2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воспитательной</a:t>
            </a:r>
            <a:r>
              <a:rPr lang="ru-RU" sz="2800" b="1" spc="-2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деятельности.</a:t>
            </a:r>
            <a:endParaRPr lang="ru-RU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 algn="just">
              <a:lnSpc>
                <a:spcPts val="3460"/>
              </a:lnSpc>
              <a:spcBef>
                <a:spcPts val="819"/>
              </a:spcBef>
              <a:buFont typeface="Arial"/>
              <a:buChar char="•"/>
              <a:tabLst>
                <a:tab pos="355600" algn="l"/>
              </a:tabLst>
            </a:pPr>
            <a:r>
              <a:rPr lang="ru-RU" sz="2800" b="1" spc="-1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Общешкольные 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</a:t>
            </a:r>
            <a:r>
              <a:rPr lang="ru-RU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2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 </a:t>
            </a: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объединяют </a:t>
            </a:r>
            <a:r>
              <a:rPr lang="ru-RU" sz="2800" b="1" spc="-7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r>
              <a:rPr lang="ru-RU" sz="2800" b="1" spc="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800" b="1" spc="-1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педагогов </a:t>
            </a:r>
            <a:r>
              <a:rPr lang="ru-RU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</a:t>
            </a:r>
            <a:r>
              <a:rPr lang="ru-RU" sz="2800" b="1" spc="-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-15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коллектив</a:t>
            </a:r>
            <a:endParaRPr lang="ru-RU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just">
              <a:lnSpc>
                <a:spcPts val="3400"/>
              </a:lnSpc>
            </a:pPr>
            <a:r>
              <a:rPr lang="ru-RU" sz="2800" b="1" spc="-1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(детско-взрослую</a:t>
            </a:r>
            <a:r>
              <a:rPr lang="ru-RU" sz="2800" b="1" spc="-2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общность).</a:t>
            </a:r>
            <a:endParaRPr lang="ru-RU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326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200" y="1498601"/>
            <a:ext cx="871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</a:t>
            </a:r>
          </a:p>
          <a:p>
            <a:pPr algn="ctr"/>
            <a:r>
              <a:rPr lang="ru-RU" sz="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«Классное руководство»</a:t>
            </a:r>
            <a:endParaRPr lang="ru-RU" sz="6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707" y="983151"/>
            <a:ext cx="3298824" cy="1979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193" y="3284516"/>
            <a:ext cx="2919412" cy="224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01784" y="1305104"/>
            <a:ext cx="51206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Классное руководство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особый вид педагогической деятельности, направленный на решение задач воспитания и социализации обучающихся.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классное руководство, педагог организует работу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-с классом;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-индивидуальную работу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учащимися вверенного ему класса;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с учителями, преподающими в данном классе;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работу с родителями учащихся или их законными представителями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.--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1" y="876300"/>
            <a:ext cx="9474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 Работа с классным коллективом:</a:t>
            </a:r>
            <a:endParaRPr lang="ru-RU" sz="3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43000" y="1422491"/>
            <a:ext cx="54991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установление доверительных отношений с учащимися класса;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благоприятного психологического климата внутри классных коллективов;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сплочение коллектива класса через организацию совместных дел с учащимися (познавательной, трудовой, спортивно-оздоровительной, духовно-нравственной, творческой,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направленности);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классных часов как часов плодотворного и доверительного общения педагога и школьников, основанных на принципах уважительного отношения к личности ребенка;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DD25E23-25F5-45D6-8293-25453091DEE5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58751" y="2261821"/>
            <a:ext cx="3769912" cy="259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03300" y="835058"/>
            <a:ext cx="4876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класса в общешкольных мероприятиях под руководством классного руководителя;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инструктажей с учащимися по безопасному поведению в Центре, дома, в социуме по охране жизни и технике безопасности при различных видах деятельности;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в начале года работы с классным коллективом и анализ проведенной работы в конце учебного года.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513A4B1-C8C0-4A9D-BFCA-D873A7F685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7144718" y="1771051"/>
            <a:ext cx="3335384" cy="284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181100" y="797571"/>
            <a:ext cx="1005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№Е"/>
                <a:cs typeface="Times New Roman" pitchFamily="18" charset="0"/>
              </a:rPr>
              <a:t>Индивидуальная работа с учащимися: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965200" y="1466329"/>
            <a:ext cx="4648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особенностей личностного развития учащихся через наблюдение за поведением школьников в их повседневной жизни, в специально создаваемых педагогических ситуациях, а также (при необходимости)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школьным психологом;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поддержка ребенка в решении важных для него жизненных проблем (налаживания взаимоотношений с одноклассниками или учителями, успеваемости и т.п.);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№Е" charset="0"/>
                <a:cs typeface="Times New Roman" pitchFamily="18" charset="0"/>
              </a:rPr>
              <a:t>индивидуальная работа со школьниками класса;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831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поведения ребенка через частные беседы с ним, его родителями или законными представителями, с другими учащимися класса.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09887" y="1863996"/>
            <a:ext cx="3514273" cy="3086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257300" y="837742"/>
            <a:ext cx="904494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  <a:tab pos="831850" algn="l"/>
              </a:tabLst>
            </a:pPr>
            <a:r>
              <a:rPr lang="ru-RU" sz="2000" b="1" i="1" u="sng" dirty="0" smtClean="0">
                <a:solidFill>
                  <a:schemeClr val="bg1"/>
                </a:solidFill>
              </a:rPr>
              <a:t>Поддержка школьного самоуправления:</a:t>
            </a:r>
            <a:endParaRPr lang="ru-RU" sz="2000" u="sng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318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уровне классов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деятельность выборных органов самоуправления, отвечающих за различные направления работы класса (Сектора: учебный, информационный, трудовой, спортивно-оздоровительный, культурно-досуговый, экологический);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  <a:tab pos="831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</a:t>
            </a:r>
            <a:r>
              <a:rPr kumimoji="0" lang="ru-RU" altLang="ko-K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организацию временных и постоянных классных творческих групп, ответственных за подготовку различных классных и общешкольных мероприятий.</a:t>
            </a:r>
            <a:endParaRPr kumimoji="0" lang="ru-RU" altLang="ko-KR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31850" algn="l"/>
              </a:tabLst>
            </a:pPr>
            <a:r>
              <a:rPr kumimoji="0" lang="ru-RU" altLang="ko-KR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На индивидуальном уровне:</a:t>
            </a:r>
            <a:endParaRPr kumimoji="0" lang="ru-RU" altLang="ko-KR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  <a:tab pos="831850" algn="l"/>
              </a:tabLst>
            </a:pPr>
            <a:r>
              <a:rPr kumimoji="0" lang="ru-RU" altLang="ko-K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вовлечение школьников в организацию и проведение внутриклассных дел;</a:t>
            </a:r>
            <a:endParaRPr kumimoji="0" lang="ru-RU" altLang="ko-KR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  <a:tab pos="831850" algn="l"/>
              </a:tabLst>
            </a:pPr>
            <a:r>
              <a:rPr kumimoji="0" lang="ru-RU" altLang="ko-K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реализацию школьниками, взявшими на себя соответствующую роль, функций по контролю за порядком и чистотой в классе, уходом за классной комнатой, комнатными растениями и т.п.</a:t>
            </a:r>
            <a:endParaRPr kumimoji="0" lang="ru-RU" altLang="ko-KR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82320" y="1003546"/>
            <a:ext cx="5791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1975" algn="l"/>
              </a:tabLs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Экскурсии и походы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1975" algn="l"/>
              </a:tabLst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Экскурсии, пешие прогулки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походы помогают школьнику расширить свой кругозор, получить новые знания об окружающей его социальной, культурной, природной среде, приобрести важный опыт социально одобряемого поведения в различных внешкольных ситуациях.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61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Пешие прогулки или экскурсии, организуемые в классах классными руководителями и родителями школьников: в музей, в филармонию, в кукольный или драматический театр, на предприятие, на природу (проводятся как интерактивные занятия с распределением среди школьников ролей и соответствующих им заданий, например, «фотографов», «гидов», «корреспондентов»).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C:\Users\Людмила\Downloads\attachment (12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74393" y="3654652"/>
            <a:ext cx="3019039" cy="2018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5" name="Picture 5" descr="C:\Users\Людмила\Downloads\attachment (13)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8826137" y="1168355"/>
            <a:ext cx="2103120" cy="2034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9000" y="1790700"/>
            <a:ext cx="1026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Модуль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Ключевые общешкольные дела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16000" y="941540"/>
            <a:ext cx="46355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учителями, преподающими в классе: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регулярные консультации классного руководителя с учителями-предметниками, с социальным педагогом, с педагогом-психологом направленные на формирование единства мнений и требований педагогов по ключевым вопросам воспитания, на предупреждение и разрешение конфликтов между учителями и учащимися;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заседаний Совета профилактики, направленных на решение конкретных проблем класса и интеграцию воспитательных влияний на школьников;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учителей к участию во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внутриклассных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делах, дающих педагогам возможность лучше узнавать и понимать своих учеников, увидев их в иной, отличной от учебной, обстановке;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учителей к участию в родительских собраниях класса.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2104" y="1742802"/>
            <a:ext cx="3011805" cy="3273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5" name="Picture 7" descr="https://www.omsksanepid.ru/news911/data/upimages/kons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66041" y="1666830"/>
            <a:ext cx="4067175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 flipH="1">
            <a:off x="957580" y="907729"/>
            <a:ext cx="57785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8318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 учащихся или их законными представителями: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регулярное информирование родителей о школьных успехах и проблемах их детей, о жизни класса в целом;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помощь родителям школьников или их законным представителям в регулировании отношений между ними, администрацией Центра и учителями-предметниками;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организация тематических родительских собраний не реже 1 раза в четверть, родительских чатов;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индивидуальная работа с родителями (законными представителями);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привлечение членов семей школьников к организации и проведению дел класса;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организация на базе класса семейных праздников, конкурсов и т.п., направленных на сплочение семьи и Центра;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организация работы по повышению педагогической культуры родителей;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831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использование работы службы медиации Центра в урегулировании спорных ситуаций.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57233" y="1920240"/>
            <a:ext cx="7182035" cy="10695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98783" y="1066800"/>
            <a:ext cx="5215977" cy="42926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это комплекс главных традиционных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общешкольных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дел, в которых принимает участие большая часть школьников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которые обязательно планируются, готовятся, проводятся и анализируются совестно педагогами и детьми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-1998008" y="4675673"/>
            <a:ext cx="10530840" cy="1555005"/>
          </a:xfrm>
        </p:spPr>
        <p:txBody>
          <a:bodyPr rtlCol="0">
            <a:normAutofit/>
          </a:bodyPr>
          <a:lstStyle/>
          <a:p>
            <a:pPr marL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Georgia" panose="02040502050405020303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41167" y="833682"/>
            <a:ext cx="56578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Ключевые дела</a:t>
            </a:r>
            <a:r>
              <a:rPr lang="ru-RU" sz="6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026" name="Picture 2" descr="C:\Users\Людмила\Desktop\фото для презентации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1461" y="2437623"/>
            <a:ext cx="3505199" cy="1786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-30" dirty="0" smtClean="0">
                <a:latin typeface="Times New Roman"/>
                <a:cs typeface="Times New Roman"/>
              </a:rPr>
              <a:t/>
            </a:r>
            <a:br>
              <a:rPr lang="ru-RU" b="1" spc="-30" dirty="0" smtClean="0">
                <a:latin typeface="Times New Roman"/>
                <a:cs typeface="Times New Roman"/>
              </a:rPr>
            </a:br>
            <a:r>
              <a:rPr lang="ru-RU" sz="3200" b="1" spc="-30" dirty="0" smtClean="0">
                <a:latin typeface="Times New Roman"/>
                <a:cs typeface="Times New Roman"/>
              </a:rPr>
              <a:t>Формы работы</a:t>
            </a:r>
            <a:r>
              <a:rPr lang="ru-RU" b="1" spc="-30" dirty="0" smtClean="0">
                <a:latin typeface="Times New Roman"/>
                <a:cs typeface="Times New Roman"/>
              </a:rPr>
              <a:t>:</a:t>
            </a:r>
            <a:endParaRPr lang="ru-RU" b="1" dirty="0"/>
          </a:p>
        </p:txBody>
      </p:sp>
      <p:grpSp>
        <p:nvGrpSpPr>
          <p:cNvPr id="5" name="object 4"/>
          <p:cNvGrpSpPr/>
          <p:nvPr/>
        </p:nvGrpSpPr>
        <p:grpSpPr>
          <a:xfrm>
            <a:off x="2300730" y="1923795"/>
            <a:ext cx="7472680" cy="3886835"/>
            <a:chOff x="833437" y="1916810"/>
            <a:chExt cx="7472680" cy="3886835"/>
          </a:xfrm>
        </p:grpSpPr>
        <p:pic>
          <p:nvPicPr>
            <p:cNvPr id="6" name="object 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685278" y="1916810"/>
              <a:ext cx="613537" cy="981328"/>
            </a:xfrm>
            <a:prstGeom prst="rect">
              <a:avLst/>
            </a:prstGeom>
          </p:spPr>
        </p:pic>
        <p:sp>
          <p:nvSpPr>
            <p:cNvPr id="7" name="object 6"/>
            <p:cNvSpPr/>
            <p:nvPr/>
          </p:nvSpPr>
          <p:spPr>
            <a:xfrm>
              <a:off x="4745228" y="1916810"/>
              <a:ext cx="3561079" cy="628015"/>
            </a:xfrm>
            <a:custGeom>
              <a:avLst/>
              <a:gdLst/>
              <a:ahLst/>
              <a:cxnLst/>
              <a:rect l="l" t="t" r="r" b="b"/>
              <a:pathLst>
                <a:path w="3561079" h="628014">
                  <a:moveTo>
                    <a:pt x="3560572" y="0"/>
                  </a:moveTo>
                  <a:lnTo>
                    <a:pt x="889126" y="0"/>
                  </a:lnTo>
                  <a:lnTo>
                    <a:pt x="0" y="627761"/>
                  </a:lnTo>
                  <a:lnTo>
                    <a:pt x="2946527" y="627761"/>
                  </a:lnTo>
                  <a:lnTo>
                    <a:pt x="3560572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7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067422" y="2891154"/>
              <a:ext cx="613663" cy="975741"/>
            </a:xfrm>
            <a:prstGeom prst="rect">
              <a:avLst/>
            </a:prstGeom>
          </p:spPr>
        </p:pic>
        <p:sp>
          <p:nvSpPr>
            <p:cNvPr id="9" name="object 8"/>
            <p:cNvSpPr/>
            <p:nvPr/>
          </p:nvSpPr>
          <p:spPr>
            <a:xfrm>
              <a:off x="3853307" y="2928746"/>
              <a:ext cx="3827779" cy="626745"/>
            </a:xfrm>
            <a:custGeom>
              <a:avLst/>
              <a:gdLst/>
              <a:ahLst/>
              <a:cxnLst/>
              <a:rect l="l" t="t" r="r" b="b"/>
              <a:pathLst>
                <a:path w="3827779" h="626745">
                  <a:moveTo>
                    <a:pt x="3827779" y="0"/>
                  </a:moveTo>
                  <a:lnTo>
                    <a:pt x="889126" y="0"/>
                  </a:lnTo>
                  <a:lnTo>
                    <a:pt x="0" y="626363"/>
                  </a:lnTo>
                  <a:lnTo>
                    <a:pt x="3213735" y="626363"/>
                  </a:lnTo>
                  <a:lnTo>
                    <a:pt x="3827779" y="0"/>
                  </a:lnTo>
                  <a:close/>
                </a:path>
              </a:pathLst>
            </a:custGeom>
            <a:solidFill>
              <a:srgbClr val="A77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9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833236" y="3855719"/>
              <a:ext cx="1225931" cy="1947316"/>
            </a:xfrm>
            <a:prstGeom prst="rect">
              <a:avLst/>
            </a:prstGeom>
          </p:spPr>
        </p:pic>
        <p:sp>
          <p:nvSpPr>
            <p:cNvPr id="11" name="object 10"/>
            <p:cNvSpPr/>
            <p:nvPr/>
          </p:nvSpPr>
          <p:spPr>
            <a:xfrm>
              <a:off x="2178050" y="4816220"/>
              <a:ext cx="4347210" cy="626745"/>
            </a:xfrm>
            <a:custGeom>
              <a:avLst/>
              <a:gdLst/>
              <a:ahLst/>
              <a:cxnLst/>
              <a:rect l="l" t="t" r="r" b="b"/>
              <a:pathLst>
                <a:path w="4347209" h="626745">
                  <a:moveTo>
                    <a:pt x="4346829" y="0"/>
                  </a:moveTo>
                  <a:lnTo>
                    <a:pt x="889381" y="0"/>
                  </a:lnTo>
                  <a:lnTo>
                    <a:pt x="0" y="626363"/>
                  </a:lnTo>
                  <a:lnTo>
                    <a:pt x="3732657" y="626363"/>
                  </a:lnTo>
                  <a:lnTo>
                    <a:pt x="4346829" y="0"/>
                  </a:lnTo>
                  <a:close/>
                </a:path>
              </a:pathLst>
            </a:custGeom>
            <a:solidFill>
              <a:srgbClr val="F1E0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838200" y="1923795"/>
              <a:ext cx="4798060" cy="3872865"/>
            </a:xfrm>
            <a:custGeom>
              <a:avLst/>
              <a:gdLst/>
              <a:ahLst/>
              <a:cxnLst/>
              <a:rect l="l" t="t" r="r" b="b"/>
              <a:pathLst>
                <a:path w="4798060" h="3872865">
                  <a:moveTo>
                    <a:pt x="1263395" y="3872280"/>
                  </a:moveTo>
                  <a:lnTo>
                    <a:pt x="0" y="3872280"/>
                  </a:lnTo>
                </a:path>
                <a:path w="4798060" h="3872865">
                  <a:moveTo>
                    <a:pt x="2146935" y="2897885"/>
                  </a:moveTo>
                  <a:lnTo>
                    <a:pt x="0" y="2897885"/>
                  </a:lnTo>
                </a:path>
                <a:path w="4798060" h="3872865">
                  <a:moveTo>
                    <a:pt x="3030474" y="1936114"/>
                  </a:moveTo>
                  <a:lnTo>
                    <a:pt x="0" y="1936114"/>
                  </a:lnTo>
                </a:path>
                <a:path w="4798060" h="3872865">
                  <a:moveTo>
                    <a:pt x="3914013" y="975740"/>
                  </a:moveTo>
                  <a:lnTo>
                    <a:pt x="0" y="975740"/>
                  </a:lnTo>
                </a:path>
                <a:path w="4798060" h="3872865">
                  <a:moveTo>
                    <a:pt x="4797552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990727" y="1916810"/>
              <a:ext cx="76200" cy="3851910"/>
            </a:xfrm>
            <a:custGeom>
              <a:avLst/>
              <a:gdLst/>
              <a:ahLst/>
              <a:cxnLst/>
              <a:rect l="l" t="t" r="r" b="b"/>
              <a:pathLst>
                <a:path w="76200" h="3851910">
                  <a:moveTo>
                    <a:pt x="76200" y="2981071"/>
                  </a:moveTo>
                  <a:lnTo>
                    <a:pt x="69850" y="2968371"/>
                  </a:lnTo>
                  <a:lnTo>
                    <a:pt x="38100" y="2904871"/>
                  </a:lnTo>
                  <a:lnTo>
                    <a:pt x="0" y="2981071"/>
                  </a:lnTo>
                  <a:lnTo>
                    <a:pt x="33337" y="2981071"/>
                  </a:lnTo>
                  <a:lnTo>
                    <a:pt x="33337" y="3775227"/>
                  </a:lnTo>
                  <a:lnTo>
                    <a:pt x="0" y="3775227"/>
                  </a:lnTo>
                  <a:lnTo>
                    <a:pt x="38100" y="3851427"/>
                  </a:lnTo>
                  <a:lnTo>
                    <a:pt x="69850" y="3787927"/>
                  </a:lnTo>
                  <a:lnTo>
                    <a:pt x="76200" y="3775227"/>
                  </a:lnTo>
                  <a:lnTo>
                    <a:pt x="42862" y="3775227"/>
                  </a:lnTo>
                  <a:lnTo>
                    <a:pt x="42862" y="2981071"/>
                  </a:lnTo>
                  <a:lnTo>
                    <a:pt x="76200" y="2981071"/>
                  </a:lnTo>
                  <a:close/>
                </a:path>
                <a:path w="76200" h="3851910">
                  <a:moveTo>
                    <a:pt x="76200" y="2033270"/>
                  </a:moveTo>
                  <a:lnTo>
                    <a:pt x="69850" y="2020570"/>
                  </a:lnTo>
                  <a:lnTo>
                    <a:pt x="38100" y="1957070"/>
                  </a:lnTo>
                  <a:lnTo>
                    <a:pt x="0" y="2033270"/>
                  </a:lnTo>
                  <a:lnTo>
                    <a:pt x="33337" y="2033270"/>
                  </a:lnTo>
                  <a:lnTo>
                    <a:pt x="33337" y="2827274"/>
                  </a:lnTo>
                  <a:lnTo>
                    <a:pt x="0" y="2827274"/>
                  </a:lnTo>
                  <a:lnTo>
                    <a:pt x="38100" y="2903474"/>
                  </a:lnTo>
                  <a:lnTo>
                    <a:pt x="69850" y="2839974"/>
                  </a:lnTo>
                  <a:lnTo>
                    <a:pt x="76200" y="2827274"/>
                  </a:lnTo>
                  <a:lnTo>
                    <a:pt x="42862" y="2827274"/>
                  </a:lnTo>
                  <a:lnTo>
                    <a:pt x="42862" y="2033270"/>
                  </a:lnTo>
                  <a:lnTo>
                    <a:pt x="76200" y="2033270"/>
                  </a:lnTo>
                  <a:close/>
                </a:path>
                <a:path w="76200" h="3851910">
                  <a:moveTo>
                    <a:pt x="76200" y="1086739"/>
                  </a:moveTo>
                  <a:lnTo>
                    <a:pt x="69850" y="1074039"/>
                  </a:lnTo>
                  <a:lnTo>
                    <a:pt x="38100" y="1010539"/>
                  </a:lnTo>
                  <a:lnTo>
                    <a:pt x="0" y="1086739"/>
                  </a:lnTo>
                  <a:lnTo>
                    <a:pt x="33337" y="1086739"/>
                  </a:lnTo>
                  <a:lnTo>
                    <a:pt x="33337" y="1880870"/>
                  </a:lnTo>
                  <a:lnTo>
                    <a:pt x="0" y="1880870"/>
                  </a:lnTo>
                  <a:lnTo>
                    <a:pt x="38100" y="1957070"/>
                  </a:lnTo>
                  <a:lnTo>
                    <a:pt x="69850" y="1893570"/>
                  </a:lnTo>
                  <a:lnTo>
                    <a:pt x="76200" y="1880870"/>
                  </a:lnTo>
                  <a:lnTo>
                    <a:pt x="42862" y="1880870"/>
                  </a:lnTo>
                  <a:lnTo>
                    <a:pt x="42862" y="1086739"/>
                  </a:lnTo>
                  <a:lnTo>
                    <a:pt x="76200" y="1086739"/>
                  </a:lnTo>
                  <a:close/>
                </a:path>
                <a:path w="76200" h="385191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3337" y="76200"/>
                  </a:lnTo>
                  <a:lnTo>
                    <a:pt x="33337" y="934339"/>
                  </a:lnTo>
                  <a:lnTo>
                    <a:pt x="0" y="934339"/>
                  </a:lnTo>
                  <a:lnTo>
                    <a:pt x="38100" y="1010539"/>
                  </a:lnTo>
                  <a:lnTo>
                    <a:pt x="69850" y="947039"/>
                  </a:lnTo>
                  <a:lnTo>
                    <a:pt x="76200" y="934339"/>
                  </a:lnTo>
                  <a:lnTo>
                    <a:pt x="42862" y="934339"/>
                  </a:lnTo>
                  <a:lnTo>
                    <a:pt x="42862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750815" y="2544584"/>
              <a:ext cx="2948305" cy="352158"/>
            </a:xfrm>
            <a:prstGeom prst="rect">
              <a:avLst/>
            </a:prstGeom>
          </p:spPr>
        </p:pic>
        <p:pic>
          <p:nvPicPr>
            <p:cNvPr id="15" name="object 14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731897" y="2106167"/>
              <a:ext cx="4342510" cy="3156839"/>
            </a:xfrm>
            <a:prstGeom prst="rect">
              <a:avLst/>
            </a:prstGeom>
          </p:spPr>
        </p:pic>
        <p:sp>
          <p:nvSpPr>
            <p:cNvPr id="16" name="object 15"/>
            <p:cNvSpPr/>
            <p:nvPr/>
          </p:nvSpPr>
          <p:spPr>
            <a:xfrm>
              <a:off x="2973958" y="3855719"/>
              <a:ext cx="4084320" cy="632460"/>
            </a:xfrm>
            <a:custGeom>
              <a:avLst/>
              <a:gdLst/>
              <a:ahLst/>
              <a:cxnLst/>
              <a:rect l="l" t="t" r="r" b="b"/>
              <a:pathLst>
                <a:path w="4084320" h="632460">
                  <a:moveTo>
                    <a:pt x="4083812" y="0"/>
                  </a:moveTo>
                  <a:lnTo>
                    <a:pt x="889381" y="0"/>
                  </a:lnTo>
                  <a:lnTo>
                    <a:pt x="0" y="631951"/>
                  </a:lnTo>
                  <a:lnTo>
                    <a:pt x="3473577" y="631951"/>
                  </a:lnTo>
                  <a:lnTo>
                    <a:pt x="4083812" y="0"/>
                  </a:lnTo>
                  <a:close/>
                </a:path>
              </a:pathLst>
            </a:custGeom>
            <a:solidFill>
              <a:srgbClr val="FF99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6"/>
          <p:cNvSpPr txBox="1"/>
          <p:nvPr/>
        </p:nvSpPr>
        <p:spPr>
          <a:xfrm>
            <a:off x="4399722" y="3784980"/>
            <a:ext cx="3941445" cy="1602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996600"/>
                </a:solidFill>
                <a:latin typeface="Verdana"/>
                <a:cs typeface="Verdana"/>
              </a:rPr>
              <a:t>На</a:t>
            </a:r>
            <a:r>
              <a:rPr sz="2000" b="1" spc="-20" dirty="0">
                <a:solidFill>
                  <a:srgbClr val="996600"/>
                </a:solidFill>
                <a:latin typeface="Verdana"/>
                <a:cs typeface="Verdana"/>
              </a:rPr>
              <a:t> </a:t>
            </a:r>
            <a:r>
              <a:rPr sz="2000" b="1" spc="-5" dirty="0">
                <a:solidFill>
                  <a:srgbClr val="996600"/>
                </a:solidFill>
                <a:latin typeface="Verdana"/>
                <a:cs typeface="Verdana"/>
              </a:rPr>
              <a:t>школьном</a:t>
            </a:r>
            <a:r>
              <a:rPr sz="2000" b="1" spc="-25" dirty="0">
                <a:solidFill>
                  <a:srgbClr val="996600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996600"/>
                </a:solidFill>
                <a:latin typeface="Verdana"/>
                <a:cs typeface="Verdana"/>
              </a:rPr>
              <a:t>уровне</a:t>
            </a:r>
            <a:endParaRPr sz="20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 dirty="0">
              <a:latin typeface="Verdana"/>
              <a:cs typeface="Verdana"/>
            </a:endParaRPr>
          </a:p>
          <a:p>
            <a:pPr marL="593090" marR="1412240" indent="-581025">
              <a:lnSpc>
                <a:spcPct val="100000"/>
              </a:lnSpc>
            </a:pPr>
            <a:r>
              <a:rPr sz="2000" b="1" dirty="0">
                <a:solidFill>
                  <a:srgbClr val="8E0000"/>
                </a:solidFill>
                <a:latin typeface="Verdana"/>
                <a:cs typeface="Verdana"/>
              </a:rPr>
              <a:t>На</a:t>
            </a:r>
            <a:r>
              <a:rPr sz="2000" b="1" spc="-50" dirty="0">
                <a:solidFill>
                  <a:srgbClr val="8E0000"/>
                </a:solidFill>
                <a:latin typeface="Verdana"/>
                <a:cs typeface="Verdana"/>
              </a:rPr>
              <a:t> </a:t>
            </a:r>
            <a:r>
              <a:rPr sz="2000" b="1" spc="-5" dirty="0">
                <a:solidFill>
                  <a:srgbClr val="8E0000"/>
                </a:solidFill>
                <a:latin typeface="Verdana"/>
                <a:cs typeface="Verdana"/>
              </a:rPr>
              <a:t>внешкольном </a:t>
            </a:r>
            <a:r>
              <a:rPr sz="2000" b="1" spc="-670" dirty="0">
                <a:solidFill>
                  <a:srgbClr val="8E0000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8E0000"/>
                </a:solidFill>
                <a:latin typeface="Verdana"/>
                <a:cs typeface="Verdana"/>
              </a:rPr>
              <a:t>уровне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18" name="object 20"/>
          <p:cNvSpPr txBox="1"/>
          <p:nvPr/>
        </p:nvSpPr>
        <p:spPr>
          <a:xfrm>
            <a:off x="5873302" y="1923795"/>
            <a:ext cx="3637915" cy="1530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12520" marR="5080" indent="-64135">
              <a:lnSpc>
                <a:spcPct val="100000"/>
              </a:lnSpc>
              <a:spcBef>
                <a:spcPts val="95"/>
              </a:spcBef>
              <a:tabLst>
                <a:tab pos="1489710" algn="l"/>
              </a:tabLst>
            </a:pPr>
            <a:r>
              <a:rPr sz="2200" b="1" spc="-5" dirty="0">
                <a:solidFill>
                  <a:srgbClr val="FFFFFF"/>
                </a:solidFill>
                <a:latin typeface="Calibri"/>
                <a:cs typeface="Calibri"/>
              </a:rPr>
              <a:t>На	ин</a:t>
            </a:r>
            <a:r>
              <a:rPr sz="2200" b="1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200" b="1" spc="-5" dirty="0">
                <a:solidFill>
                  <a:srgbClr val="FFFFFF"/>
                </a:solidFill>
                <a:latin typeface="Calibri"/>
                <a:cs typeface="Calibri"/>
              </a:rPr>
              <a:t>ив</a:t>
            </a:r>
            <a:r>
              <a:rPr sz="2200" b="1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200" b="1" spc="-5" dirty="0">
                <a:solidFill>
                  <a:srgbClr val="FFFFFF"/>
                </a:solidFill>
                <a:latin typeface="Calibri"/>
                <a:cs typeface="Calibri"/>
              </a:rPr>
              <a:t>уальном  уровне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90"/>
              </a:spcBef>
            </a:pP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На</a:t>
            </a:r>
            <a:r>
              <a:rPr sz="20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уровне</a:t>
            </a:r>
            <a:r>
              <a:rPr sz="20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класса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059132" y="703581"/>
            <a:ext cx="6757968" cy="533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«Ключевые общешкольные</a:t>
            </a:r>
            <a:r>
              <a:rPr lang="ru-RU" sz="2800" b="1" spc="-6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IMG_6964 (1).JPG"/>
          <p:cNvPicPr>
            <a:picLocks noChangeAspect="1" noChangeArrowheads="1"/>
          </p:cNvPicPr>
          <p:nvPr/>
        </p:nvPicPr>
        <p:blipFill>
          <a:blip r:embed="rId2" cstate="email">
            <a:lum bright="26000"/>
          </a:blip>
          <a:srcRect/>
          <a:stretch>
            <a:fillRect/>
          </a:stretch>
        </p:blipFill>
        <p:spPr bwMode="auto">
          <a:xfrm rot="5400000">
            <a:off x="7573192" y="1629594"/>
            <a:ext cx="3213397" cy="2828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000" y="700502"/>
            <a:ext cx="10524726" cy="102321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 внешкольном уровне: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7688" y="1460501"/>
            <a:ext cx="6038112" cy="440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Социальные проекты – ежегодные совместно разрабатываемые и реализуемые школьниками и педагогами комплексы дел благотворительной («</a:t>
            </a:r>
            <a:r>
              <a:rPr lang="ru-RU" sz="2400" b="1" i="1" dirty="0" smtClean="0"/>
              <a:t>Подарок маме</a:t>
            </a:r>
            <a:r>
              <a:rPr lang="ru-RU" sz="2400" dirty="0" smtClean="0"/>
              <a:t>»);</a:t>
            </a:r>
          </a:p>
          <a:p>
            <a:pPr marL="0" indent="0">
              <a:buNone/>
            </a:pPr>
            <a:r>
              <a:rPr lang="ru-RU" sz="2400" dirty="0" smtClean="0"/>
              <a:t> экологической (долгосрочный эколого-преобразовательный проект («</a:t>
            </a:r>
            <a:r>
              <a:rPr lang="ru-RU" sz="2400" b="1" i="1" dirty="0" smtClean="0"/>
              <a:t>Пришкольный участок</a:t>
            </a:r>
            <a:r>
              <a:rPr lang="ru-RU" sz="2400" dirty="0" smtClean="0"/>
              <a:t>»); </a:t>
            </a:r>
          </a:p>
          <a:p>
            <a:pPr marL="0" indent="0">
              <a:buNone/>
            </a:pPr>
            <a:r>
              <a:rPr lang="ru-RU" sz="2400" dirty="0" smtClean="0"/>
              <a:t>долгосрочный проект («</a:t>
            </a:r>
            <a:r>
              <a:rPr lang="ru-RU" sz="2400" b="1" i="1" dirty="0" smtClean="0"/>
              <a:t>Музей русской старины</a:t>
            </a:r>
            <a:r>
              <a:rPr lang="ru-RU" sz="2400" dirty="0" smtClean="0"/>
              <a:t>»); </a:t>
            </a:r>
          </a:p>
          <a:p>
            <a:pPr marL="0" lvl="0" indent="0" algn="ctr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631295_31-p-fon-georgievskoi-lenti-dlya-fotoshopa-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9075" y="4022773"/>
            <a:ext cx="2499360" cy="16933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8200" y="772636"/>
            <a:ext cx="51435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патриотической («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Георгиевская ленточка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Бессмертный полк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marL="0" lvl="8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трудовой («Чистый двор») направленности, ориентированные на преобразование окружающего социума; </a:t>
            </a:r>
          </a:p>
          <a:p>
            <a:pPr marL="0" lvl="8"/>
            <a:r>
              <a:rPr lang="ru-RU" altLang="ko-KR" sz="24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участие во всероссийских акциях, посвященных значимым отечественным и международным событиям («</a:t>
            </a:r>
            <a:r>
              <a:rPr lang="ru-RU" altLang="ko-KR" sz="2400" b="1" i="1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День героев Отечества</a:t>
            </a:r>
            <a:r>
              <a:rPr lang="ru-RU" altLang="ko-KR" sz="24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», «</a:t>
            </a:r>
            <a:r>
              <a:rPr lang="ru-RU" altLang="ko-KR" sz="2400" b="1" i="1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Первый в космосе</a:t>
            </a:r>
            <a:r>
              <a:rPr lang="ru-RU" altLang="ko-KR" sz="24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», «</a:t>
            </a:r>
            <a:r>
              <a:rPr lang="ru-RU" altLang="ko-KR" sz="2400" b="1" i="1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#</a:t>
            </a:r>
            <a:r>
              <a:rPr lang="ru-RU" altLang="ko-KR" sz="2400" b="1" i="1" dirty="0" err="1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ОкнаПобеды</a:t>
            </a:r>
            <a:r>
              <a:rPr lang="ru-RU" altLang="ko-KR" sz="24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» и др.)</a:t>
            </a:r>
            <a:endParaRPr lang="ru-RU" altLang="ko-KR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-28-10-22-06-45-4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6729548" y="1603283"/>
            <a:ext cx="3599180" cy="26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881" y="904241"/>
            <a:ext cx="557275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1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школьном уровне: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регулярно проводимая церемония поднятия /спуска государственного флага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в начале/конце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каждой учебной недели;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-общешкольные праздники («</a:t>
            </a:r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Знаний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любовью к Вам, учителя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!»,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Праздники русского календаря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и др.)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ежегодно проводимые творческие дела,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связанные со значимыми для детей и </a:t>
            </a:r>
          </a:p>
          <a:p>
            <a:pPr lvl="0" latinLnBrk="1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едагогов знаменательными датами, </a:t>
            </a:r>
          </a:p>
          <a:p>
            <a:pPr lvl="0" latinLnBrk="1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которых участвуют все классы  Центра;</a:t>
            </a:r>
          </a:p>
          <a:p>
            <a:pPr lvl="0" latinLnBrk="1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юдмила\Desktop\IMG_7580.JPG"/>
          <p:cNvPicPr>
            <a:picLocks noChangeAspect="1" noChangeArrowheads="1"/>
          </p:cNvPicPr>
          <p:nvPr/>
        </p:nvPicPr>
        <p:blipFill>
          <a:blip r:embed="rId2" cstate="email">
            <a:lum bright="-1000" contrast="5000"/>
          </a:blip>
          <a:srcRect/>
          <a:stretch>
            <a:fillRect/>
          </a:stretch>
        </p:blipFill>
        <p:spPr bwMode="auto">
          <a:xfrm>
            <a:off x="8641080" y="2827081"/>
            <a:ext cx="2217887" cy="2920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attachment (6).png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172200" y="792480"/>
            <a:ext cx="2057400" cy="368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Людмила\Downloads\attachment (10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98080" y="2050868"/>
            <a:ext cx="3214826" cy="2442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876300" y="824498"/>
            <a:ext cx="58801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-регулярно проводимые акции, целью которых 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является вовлечение всех членов школьного 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коллектива в деятельность общественно значимого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характера («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Сдай макулатуру – спаси дерево!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здоровья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lvl="0" latinLnBrk="1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-конкурсы интеллектуальной и художественной 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направленности, способствующие развитию 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познавательной и творческой активности учащихся,</a:t>
            </a:r>
          </a:p>
          <a:p>
            <a:pPr lvl="0" latinLnBrk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расширению их кругозора</a:t>
            </a:r>
          </a:p>
          <a:p>
            <a:pPr lvl="0" latinLnBrk="1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Декада МО классных руководителей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latinLnBrk="1">
              <a:buFont typeface="Wingdings" pitchFamily="2" charset="2"/>
              <a:buChar char="§"/>
            </a:pP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выставки творческих работ и достижений учащихся (ярмарка школьных талантов: «</a:t>
            </a:r>
            <a:r>
              <a:rPr lang="ru-RU" altLang="ko-KR" sz="20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Дары осени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lang="ru-RU" altLang="ko-KR" sz="20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Пасху радостно встречаем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»; фестиваль «</a:t>
            </a:r>
            <a:r>
              <a:rPr lang="ru-RU" altLang="ko-KR" sz="20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Вторая жизнь вещей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другие); </a:t>
            </a:r>
            <a:endParaRPr lang="ru-RU" altLang="ko-K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1">
              <a:buFont typeface="Wingdings" pitchFamily="2" charset="2"/>
              <a:buChar char="§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AutoShape 2" descr="attachm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attachm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attachm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attachm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юдмила\Downloads\image-29-10-22-02-33 (1)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823" y="1559567"/>
            <a:ext cx="3344091" cy="3090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901700" y="838200"/>
            <a:ext cx="5791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  <a:tab pos="831850" algn="l"/>
              </a:tabLst>
            </a:pP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торжественные ритуалы посвящения, связанные с переходом учащихся на следующую ступень образования, символизирующие приобретение ими новых социальных статусов в школе и развивающие школьную идентичность детей («</a:t>
            </a:r>
            <a:r>
              <a:rPr lang="ru-RU" altLang="ko-KR" sz="2000" b="1" i="1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Последний звонок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№Е"/>
                <a:cs typeface="Times New Roman" pitchFamily="18" charset="0"/>
              </a:rPr>
              <a:t>» и другие);</a:t>
            </a:r>
            <a:endParaRPr lang="ru-RU" altLang="ko-K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  <a:tab pos="831850" algn="l"/>
              </a:tabLst>
            </a:pPr>
            <a:r>
              <a:rPr lang="ru-RU" altLang="ko-KR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церемонии награждения (по итогам года) школьников и педагогов за активное участие в жизни Центра, защиту чести школы в конкурсах, соревнованиях, олимпиадах. Способствует поощрению социальной активности обучающихся, развитию позитивных межличностных отношений между педагогами и воспитанниками, формированию чувства доверия и уважения друг к другу.</a:t>
            </a:r>
            <a:endParaRPr lang="ru-RU" altLang="ko-KR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9865</TotalTime>
  <Words>1217</Words>
  <Application>Microsoft Office PowerPoint</Application>
  <PresentationFormat>Произвольный</PresentationFormat>
  <Paragraphs>114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   Выступление на педагогическом совете «Профессиональная мобильность классного руководителя   в свете модернизации воспитательной деятельности в образовательном учреждении»  Модуль: «Ключевые общешкольные дела» Модуль: «Классное руководство»     </vt:lpstr>
      <vt:lpstr>Слайд 2</vt:lpstr>
      <vt:lpstr>это комплекс главных традиционных общешкольных дел, в которых принимает участие большая часть школьников и которые обязательно планируются, готовятся, проводятся и анализируются совестно педагогами и детьми</vt:lpstr>
      <vt:lpstr> Формы работы:</vt:lpstr>
      <vt:lpstr>На внешкольном уровне: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СПАСИБО ЗА ВНИМАНИЕ!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Школа</dc:title>
  <dc:subject>школа</dc:subject>
  <dc:creator>Viktoriya Polshkova</dc:creator>
  <cp:keywords>школа;книги</cp:keywords>
  <cp:lastModifiedBy>Людмила</cp:lastModifiedBy>
  <cp:revision>329</cp:revision>
  <dcterms:created xsi:type="dcterms:W3CDTF">2019-04-16T15:48:18Z</dcterms:created>
  <dcterms:modified xsi:type="dcterms:W3CDTF">2022-11-17T18:58:49Z</dcterms:modified>
</cp:coreProperties>
</file>