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17.jpg" ContentType="image/jpeg"/>
  <Override PartName="/ppt/notesSlides/notesSlide3.xml" ContentType="application/vnd.openxmlformats-officedocument.presentationml.notesSlide+xml"/>
  <Override PartName="/ppt/media/image18.jpg" ContentType="image/jpeg"/>
  <Override PartName="/ppt/notesSlides/notesSlide4.xml" ContentType="application/vnd.openxmlformats-officedocument.presentationml.notesSlide+xml"/>
  <Override PartName="/ppt/media/image19.jpg" ContentType="image/jpe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26.jpg" ContentType="image/jpeg"/>
  <Override PartName="/ppt/media/image28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7" r:id="rId1"/>
  </p:sldMasterIdLst>
  <p:notesMasterIdLst>
    <p:notesMasterId r:id="rId34"/>
  </p:notesMasterIdLst>
  <p:handoutMasterIdLst>
    <p:handoutMasterId r:id="rId35"/>
  </p:handoutMasterIdLst>
  <p:sldIdLst>
    <p:sldId id="283" r:id="rId2"/>
    <p:sldId id="407" r:id="rId3"/>
    <p:sldId id="409" r:id="rId4"/>
    <p:sldId id="403" r:id="rId5"/>
    <p:sldId id="404" r:id="rId6"/>
    <p:sldId id="426" r:id="rId7"/>
    <p:sldId id="428" r:id="rId8"/>
    <p:sldId id="425" r:id="rId9"/>
    <p:sldId id="430" r:id="rId10"/>
    <p:sldId id="431" r:id="rId11"/>
    <p:sldId id="432" r:id="rId12"/>
    <p:sldId id="434" r:id="rId13"/>
    <p:sldId id="435" r:id="rId14"/>
    <p:sldId id="436" r:id="rId15"/>
    <p:sldId id="437" r:id="rId16"/>
    <p:sldId id="438" r:id="rId17"/>
    <p:sldId id="439" r:id="rId18"/>
    <p:sldId id="441" r:id="rId19"/>
    <p:sldId id="423" r:id="rId20"/>
    <p:sldId id="444" r:id="rId21"/>
    <p:sldId id="395" r:id="rId22"/>
    <p:sldId id="445" r:id="rId23"/>
    <p:sldId id="446" r:id="rId24"/>
    <p:sldId id="413" r:id="rId25"/>
    <p:sldId id="447" r:id="rId26"/>
    <p:sldId id="442" r:id="rId27"/>
    <p:sldId id="415" r:id="rId28"/>
    <p:sldId id="451" r:id="rId29"/>
    <p:sldId id="422" r:id="rId30"/>
    <p:sldId id="421" r:id="rId31"/>
    <p:sldId id="450" r:id="rId32"/>
    <p:sldId id="396" r:id="rId33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3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9966FF"/>
    <a:srgbClr val="FFCC99"/>
    <a:srgbClr val="FFCC00"/>
    <a:srgbClr val="00CC99"/>
    <a:srgbClr val="FFE89F"/>
    <a:srgbClr val="00CC66"/>
    <a:srgbClr val="16D2FE"/>
    <a:srgbClr val="7C0D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>
      <p:cViewPr varScale="1">
        <p:scale>
          <a:sx n="69" d="100"/>
          <a:sy n="69" d="100"/>
        </p:scale>
        <p:origin x="3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524" y="-114"/>
      </p:cViewPr>
      <p:guideLst>
        <p:guide orient="horz" pos="3132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9761" y="0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3662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9761" y="9443662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94C1107-CCB1-4EA2-8634-99177FD0F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4F177D0-DDDB-42D1-AA58-63943624501A}" type="datetimeFigureOut">
              <a:rPr lang="ru-RU"/>
              <a:pPr>
                <a:defRPr/>
              </a:pPr>
              <a:t>30.10.2022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817EADA-B277-41ED-ABDB-B525E77FD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0" dirty="0" smtClean="0">
                <a:solidFill>
                  <a:srgbClr val="333333"/>
                </a:solidFill>
                <a:effectLst/>
                <a:latin typeface="Trebuchet MS" panose="020B0603020202020204" pitchFamily="34" charset="0"/>
              </a:rPr>
              <a:t>Brandon Hall </a:t>
            </a:r>
            <a:r>
              <a:rPr lang="ru-RU" b="1" dirty="0" smtClean="0"/>
              <a:t>Research  </a:t>
            </a:r>
            <a:r>
              <a:rPr lang="ru-RU" dirty="0" smtClean="0"/>
              <a:t>—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Trebuchet MS" panose="020B0603020202020204" pitchFamily="34" charset="0"/>
              </a:rPr>
              <a:t> одна </a:t>
            </a:r>
            <a:r>
              <a:rPr lang="ru-RU" dirty="0" smtClean="0"/>
              <a:t>из ведущих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Trebuchet MS" panose="020B0603020202020204" pitchFamily="34" charset="0"/>
              </a:rPr>
              <a:t> компаний, занимающихся исследованиями </a:t>
            </a:r>
            <a:r>
              <a:rPr lang="ru-RU" dirty="0" smtClean="0"/>
              <a:t>и аналитикой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Trebuchet MS" panose="020B0603020202020204" pitchFamily="34" charset="0"/>
              </a:rPr>
              <a:t> </a:t>
            </a:r>
            <a:r>
              <a:rPr lang="ru-RU" dirty="0" smtClean="0"/>
              <a:t>в сфере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Trebuchet MS" panose="020B0603020202020204" pitchFamily="34" charset="0"/>
              </a:rPr>
              <a:t> обучения </a:t>
            </a:r>
            <a:r>
              <a:rPr lang="ru-RU" dirty="0" smtClean="0"/>
              <a:t>и развития</a:t>
            </a:r>
          </a:p>
          <a:p>
            <a:r>
              <a:rPr lang="ru-RU" b="1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Bersin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and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Associates  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(США) - компания предоставляющая аналитику в области обучения и развития персонала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EEBF5-3012-460F-964E-DE2B08F26C16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566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EEBF5-3012-460F-964E-DE2B08F26C1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120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EEBF5-3012-460F-964E-DE2B08F26C16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46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EEBF5-3012-460F-964E-DE2B08F26C16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012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EEBF5-3012-460F-964E-DE2B08F26C16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271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EEBF5-3012-460F-964E-DE2B08F26C16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792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F186AB-C90B-4B83-A8F6-221FD54468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BC24-DBBA-4247-B120-48395ACE3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CDE74-6B27-4A45-A0E7-7EA1F27EEF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FBB71-6863-4E85-B5B0-D76FB5F84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DC71E60-64B4-4818-9519-97D132ABD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CA425-D4CF-49B5-AA1C-A46A451D4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69815-1172-4FD6-81E8-21C073295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6BD18-04B0-40B6-9D37-B5359C0D0C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FAB2C0-5F40-4642-920F-0E9FE797C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67E60-5855-4CED-94C8-177A14FE83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07A347-7775-4CA3-A44A-8F1C79170B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0FB42A07-49F5-4C1C-8A24-DF12CB499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4009" r:id="rId2"/>
    <p:sldLayoutId id="2147484018" r:id="rId3"/>
    <p:sldLayoutId id="2147484010" r:id="rId4"/>
    <p:sldLayoutId id="2147484011" r:id="rId5"/>
    <p:sldLayoutId id="2147484012" r:id="rId6"/>
    <p:sldLayoutId id="2147484019" r:id="rId7"/>
    <p:sldLayoutId id="2147484013" r:id="rId8"/>
    <p:sldLayoutId id="2147484020" r:id="rId9"/>
    <p:sldLayoutId id="2147484014" r:id="rId10"/>
    <p:sldLayoutId id="21474840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7.jpeg"/><Relationship Id="rId7" Type="http://schemas.openxmlformats.org/officeDocument/2006/relationships/image" Target="../media/image30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9.png"/><Relationship Id="rId4" Type="http://schemas.openxmlformats.org/officeDocument/2006/relationships/image" Target="../media/image28.jpg"/><Relationship Id="rId9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Горизонтальный свиток 7"/>
          <p:cNvSpPr/>
          <p:nvPr/>
        </p:nvSpPr>
        <p:spPr>
          <a:xfrm>
            <a:off x="214282" y="1428736"/>
            <a:ext cx="8715436" cy="3143272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Tx/>
              <a:buNone/>
              <a:defRPr/>
            </a:pPr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«Профессиональная мобильность классного руководителя в новых условиях современного образования и воспитания. Требования времени»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476672"/>
            <a:ext cx="6529928" cy="36933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513" algn="ctr"/>
            <a:r>
              <a:rPr lang="ru-RU" b="1" i="1" dirty="0">
                <a:solidFill>
                  <a:schemeClr val="tx1"/>
                </a:solidFill>
              </a:rPr>
              <a:t>В</a:t>
            </a:r>
            <a:r>
              <a:rPr lang="ru-RU" b="1" i="1" dirty="0" smtClean="0">
                <a:solidFill>
                  <a:schemeClr val="tx1"/>
                </a:solidFill>
              </a:rPr>
              <a:t>ыступление на педагогическом совете № 2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5572140"/>
            <a:ext cx="3500462" cy="40011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513" algn="ctr"/>
            <a:r>
              <a:rPr lang="ru-RU" sz="2000" b="1" i="1" dirty="0" smtClean="0">
                <a:solidFill>
                  <a:schemeClr val="tx1"/>
                </a:solidFill>
              </a:rPr>
              <a:t>Рыбакова Л.В.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3648" y="548680"/>
            <a:ext cx="6715172" cy="430887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Коммуникативные</a:t>
            </a:r>
            <a:endParaRPr lang="ru-RU" sz="2200" b="1" dirty="0">
              <a:solidFill>
                <a:schemeClr val="tx1"/>
              </a:solidFill>
            </a:endParaRPr>
          </a:p>
        </p:txBody>
      </p:sp>
      <p:sp>
        <p:nvSpPr>
          <p:cNvPr id="3" name="Rectangle 3"/>
          <p:cNvSpPr txBox="1">
            <a:spLocks noRot="1" noChangeArrowheads="1"/>
          </p:cNvSpPr>
          <p:nvPr/>
        </p:nvSpPr>
        <p:spPr bwMode="auto">
          <a:xfrm>
            <a:off x="2051720" y="1484784"/>
            <a:ext cx="6397972" cy="491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ED3742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200" b="1" dirty="0" smtClean="0"/>
              <a:t>регулирование межличностных отношений между обучающимися;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200" b="1" dirty="0" smtClean="0"/>
              <a:t>установление взаимодействия между педагогическими работниками и обучающимися;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200" b="1" dirty="0" smtClean="0"/>
              <a:t>содействие общему благоприятному психологическому климату </a:t>
            </a:r>
            <a:r>
              <a:rPr lang="ru-RU" altLang="ru-RU" sz="2200" b="1" smtClean="0"/>
              <a:t>в классе;</a:t>
            </a:r>
            <a:endParaRPr lang="ru-RU" altLang="ru-RU" sz="2200" b="1" dirty="0" smtClean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200" b="1" dirty="0" smtClean="0"/>
              <a:t>оказание помощи обучающимся в формировании коммуникативных качеств.</a:t>
            </a:r>
          </a:p>
        </p:txBody>
      </p:sp>
      <p:pic>
        <p:nvPicPr>
          <p:cNvPr id="4" name="Picture 2" descr="https://im0-tub-ru.yandex.net/i?id=911ddda0e10ad89358a3d06236c4ee27-sr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293096"/>
            <a:ext cx="1997143" cy="21196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831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3648" y="548680"/>
            <a:ext cx="6715172" cy="430887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Контрольные</a:t>
            </a:r>
            <a:endParaRPr lang="ru-RU" sz="22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1772816"/>
            <a:ext cx="5526360" cy="1977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25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q"/>
            </a:pPr>
            <a:r>
              <a:rPr lang="ru-RU" altLang="ru-RU" sz="2400" b="1" dirty="0">
                <a:solidFill>
                  <a:prstClr val="black"/>
                </a:solidFill>
                <a:latin typeface="Verdana"/>
              </a:rPr>
              <a:t>контроль за успеваемостью каждого обучающегося; </a:t>
            </a:r>
          </a:p>
          <a:p>
            <a:pPr marL="342900" lvl="0" indent="-342900">
              <a:spcBef>
                <a:spcPts val="25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q"/>
            </a:pPr>
            <a:r>
              <a:rPr lang="ru-RU" altLang="ru-RU" sz="2400" b="1" dirty="0">
                <a:solidFill>
                  <a:prstClr val="black"/>
                </a:solidFill>
                <a:latin typeface="Verdana"/>
              </a:rPr>
              <a:t>контроль за посещаемостью учебных занятий обучающимися.</a:t>
            </a:r>
          </a:p>
        </p:txBody>
      </p:sp>
      <p:pic>
        <p:nvPicPr>
          <p:cNvPr id="6" name="Picture 2" descr="https://im0-tub-ru.yandex.net/i?id=911ddda0e10ad89358a3d06236c4ee27-sr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3789040"/>
            <a:ext cx="1997143" cy="21196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0946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zoozel.ru/gallery/images/1570038_prozrachnyi-belyi-fon-dlya-fotoshop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422" y="7378304"/>
            <a:ext cx="1078706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Стрелка вправо 18"/>
          <p:cNvSpPr/>
          <p:nvPr/>
        </p:nvSpPr>
        <p:spPr>
          <a:xfrm>
            <a:off x="540317" y="2127042"/>
            <a:ext cx="3726414" cy="1081896"/>
          </a:xfrm>
          <a:prstGeom prst="rightArrow">
            <a:avLst/>
          </a:prstGeom>
          <a:solidFill>
            <a:srgbClr val="0095D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6941" y="2506334"/>
            <a:ext cx="4294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КЛАССНЫЙ РУКОВОДИТЕЛЬ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90689" y="2010118"/>
            <a:ext cx="3810085" cy="1107996"/>
          </a:xfrm>
          <a:prstGeom prst="rect">
            <a:avLst/>
          </a:prstGeom>
          <a:solidFill>
            <a:srgbClr val="0095D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300" b="1" dirty="0">
                <a:latin typeface="Times New Roman" charset="0"/>
                <a:ea typeface="Times New Roman" charset="0"/>
                <a:cs typeface="Times New Roman" charset="0"/>
              </a:rPr>
              <a:t>РУКОВОДИТЕЛЬ КЛАССА</a:t>
            </a:r>
          </a:p>
        </p:txBody>
      </p:sp>
      <p:sp>
        <p:nvSpPr>
          <p:cNvPr id="22" name="Овал 21"/>
          <p:cNvSpPr/>
          <p:nvPr/>
        </p:nvSpPr>
        <p:spPr>
          <a:xfrm>
            <a:off x="467544" y="4029304"/>
            <a:ext cx="2592288" cy="1671662"/>
          </a:xfrm>
          <a:prstGeom prst="ellipse">
            <a:avLst/>
          </a:prstGeom>
          <a:solidFill>
            <a:srgbClr val="0095D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sp>
      <p:sp>
        <p:nvSpPr>
          <p:cNvPr id="23" name="TextBox 22"/>
          <p:cNvSpPr txBox="1"/>
          <p:nvPr/>
        </p:nvSpPr>
        <p:spPr>
          <a:xfrm>
            <a:off x="539552" y="4702705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n-lt"/>
                <a:ea typeface="Times New Roman" charset="0"/>
                <a:cs typeface="Times New Roman" charset="0"/>
              </a:rPr>
              <a:t>КОММУНИКАТОР</a:t>
            </a:r>
            <a:endParaRPr lang="ru-RU" b="1" dirty="0">
              <a:latin typeface="+mn-lt"/>
              <a:ea typeface="Times New Roman" charset="0"/>
              <a:cs typeface="Times New Roman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3203848" y="3978520"/>
            <a:ext cx="2664296" cy="1725368"/>
          </a:xfrm>
          <a:prstGeom prst="ellipse">
            <a:avLst/>
          </a:prstGeom>
          <a:solidFill>
            <a:srgbClr val="0095D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sp>
      <p:sp>
        <p:nvSpPr>
          <p:cNvPr id="25" name="TextBox 24"/>
          <p:cNvSpPr txBox="1"/>
          <p:nvPr/>
        </p:nvSpPr>
        <p:spPr>
          <a:xfrm>
            <a:off x="3491880" y="4653136"/>
            <a:ext cx="213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+mn-lt"/>
                <a:ea typeface="Times New Roman" charset="0"/>
                <a:cs typeface="Times New Roman" charset="0"/>
              </a:rPr>
              <a:t>ОРГАНИЗАТОР</a:t>
            </a:r>
          </a:p>
        </p:txBody>
      </p:sp>
      <p:sp>
        <p:nvSpPr>
          <p:cNvPr id="26" name="Овал 25"/>
          <p:cNvSpPr/>
          <p:nvPr/>
        </p:nvSpPr>
        <p:spPr>
          <a:xfrm>
            <a:off x="6220596" y="3978520"/>
            <a:ext cx="2383852" cy="1725368"/>
          </a:xfrm>
          <a:prstGeom prst="ellipse">
            <a:avLst/>
          </a:prstGeom>
          <a:solidFill>
            <a:srgbClr val="0095D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sp>
      <p:sp>
        <p:nvSpPr>
          <p:cNvPr id="27" name="TextBox 26"/>
          <p:cNvSpPr txBox="1"/>
          <p:nvPr/>
        </p:nvSpPr>
        <p:spPr>
          <a:xfrm>
            <a:off x="6350330" y="4633455"/>
            <a:ext cx="225411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+mn-lt"/>
                <a:ea typeface="Times New Roman" charset="0"/>
                <a:cs typeface="Times New Roman" charset="0"/>
              </a:rPr>
              <a:t>КООРДИНАТОР</a:t>
            </a:r>
          </a:p>
          <a:p>
            <a:endParaRPr lang="ru-RU" sz="1500" b="1" dirty="0">
              <a:solidFill>
                <a:schemeClr val="bg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Левая фигурная скобка 3"/>
          <p:cNvSpPr/>
          <p:nvPr/>
        </p:nvSpPr>
        <p:spPr>
          <a:xfrm rot="5400000">
            <a:off x="4274968" y="316073"/>
            <a:ext cx="594066" cy="6892709"/>
          </a:xfrm>
          <a:prstGeom prst="leftBrace">
            <a:avLst/>
          </a:prstGeom>
          <a:ln>
            <a:solidFill>
              <a:srgbClr val="0095DB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03648" y="548680"/>
            <a:ext cx="6715172" cy="430887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Роль классного руководителя</a:t>
            </a:r>
            <a:endParaRPr lang="ru-RU" sz="2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0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08920"/>
            <a:ext cx="2582129" cy="1721419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771800" y="1484784"/>
            <a:ext cx="6040759" cy="884657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ea typeface="Times New Roman" charset="0"/>
                <a:cs typeface="Times New Roman" charset="0"/>
              </a:rPr>
              <a:t>Взаимодействие по вопросу  успеваемости обучающихся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771800" y="2636912"/>
            <a:ext cx="6032342" cy="953785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Взаимодействие по вопросам соблюдения обучающимися правил внутреннего распорядка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627784" y="3861048"/>
            <a:ext cx="6032342" cy="953785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Взаимодействие по организации внеурочной деятельности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843808" y="5157192"/>
            <a:ext cx="5616624" cy="953785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Взаимодействие по вопросу организации работы  </a:t>
            </a:r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с </a:t>
            </a: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родителями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548680"/>
            <a:ext cx="8496944" cy="36933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Коммуникатор: взаимодействие с учителями-предметниками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5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  <p:bldP spid="19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9512" y="4149080"/>
            <a:ext cx="1512168" cy="2305625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251520" y="2492896"/>
            <a:ext cx="8598470" cy="1545295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Классный </a:t>
            </a:r>
            <a:r>
              <a:rPr lang="ru-RU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руководитель организует взаимодействие родителей учащегося с учителями-предметниками, которые информируют классного руководителя о необходимости встречи с родителями (законными представителями) отдельных обучающихся или организует встречу самостоятельно при обязательном согласовании вопроса  с классным </a:t>
            </a:r>
            <a:r>
              <a:rPr lang="ru-RU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руководителем</a:t>
            </a:r>
            <a:endParaRPr lang="ru-RU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051720" y="4293096"/>
            <a:ext cx="6480720" cy="1516594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Учитель-предметник</a:t>
            </a:r>
            <a:r>
              <a:rPr lang="ru-RU" dirty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sz="2100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не имеет права </a:t>
            </a:r>
            <a:r>
              <a:rPr lang="ru-RU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выносить на рассмотрение администрации вопрос о низкой успеваемости ученика, а также  сообщать родителям о сложившейся ситуации </a:t>
            </a:r>
          </a:p>
          <a:p>
            <a:pPr lvl="0" algn="ctr"/>
            <a:r>
              <a:rPr lang="ru-RU" sz="21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без согласования с классным руководителем !!!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1268760"/>
            <a:ext cx="8598469" cy="1004780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Классный </a:t>
            </a:r>
            <a:r>
              <a:rPr lang="ru-RU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руководитель обеспечивает двустороннюю коммуникацию: разъясняет родителям позицию руководства при реализации государственной политики в сфере образования; сообщает руководству о вопросах и пожеланиях </a:t>
            </a:r>
            <a:r>
              <a:rPr lang="ru-RU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родителей</a:t>
            </a:r>
            <a:endParaRPr lang="ru-RU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548680"/>
            <a:ext cx="8496944" cy="36933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Коммуникатор: взаимодействие с родителями обучающихся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72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3131840" y="1124744"/>
            <a:ext cx="5750438" cy="1312507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посещает уроки учителей-предметников с целью корректировки дальнейших действий учителя по отношению к классу и способов взаимодействия педагога с коллективом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31840" y="2636912"/>
            <a:ext cx="5750438" cy="879691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принимает участие в работе экспертных групп, Аттестационной комиссии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03848" y="3789040"/>
            <a:ext cx="5750438" cy="945790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Классному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руководителю делегированы функции принятия управленческих решений на уровне класса, участия в принятии решений на уровне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Центра.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0" y="2996952"/>
            <a:ext cx="3220656" cy="1787465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683568" y="5013176"/>
            <a:ext cx="7931691" cy="947357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В </a:t>
            </a:r>
            <a:r>
              <a:rPr lang="ru-RU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случае невозможности самостоятельного решения вопроса классный руководитель информирует заместителя директора по учебно-воспитательной работе о сложившейся проблеме</a:t>
            </a:r>
            <a:endParaRPr lang="ru-RU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04664"/>
            <a:ext cx="8496944" cy="36933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Коммуникатор: взаимодействие с руководством Центра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86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кругленный прямоугольник 17"/>
          <p:cNvSpPr/>
          <p:nvPr/>
        </p:nvSpPr>
        <p:spPr>
          <a:xfrm>
            <a:off x="1619672" y="1196752"/>
            <a:ext cx="7042688" cy="1353674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Классный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руководитель анализирует данные Электронного дневника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формирует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план работы с обучающимися, испытывающими трудности в освоении образовательной программы, и высоко мотивированными обучающимися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627784" y="2780928"/>
            <a:ext cx="6106584" cy="944275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Классный руководитель в сотрудничестве с социально-психологической службой содействует социализации членов ученического коллектива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55776" y="4005064"/>
            <a:ext cx="6106584" cy="944275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Классный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руководитель ведет мониторинг динамики развития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обучающихся, участие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 мероприятиях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548680"/>
            <a:ext cx="8496944" cy="36933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Организатор: развитие классного коллектива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s://library.kissclipart.com/20191127/kw/kissclipart-cartoon-job-employment-business-gesture-307e90a1d5dc686c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DDDDD"/>
              </a:clrFrom>
              <a:clrTo>
                <a:srgbClr val="DDDDD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4944"/>
            <a:ext cx="265120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Скругленный прямоугольник 19"/>
          <p:cNvSpPr/>
          <p:nvPr/>
        </p:nvSpPr>
        <p:spPr>
          <a:xfrm>
            <a:off x="1763688" y="5085184"/>
            <a:ext cx="6912769" cy="901166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Классный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руководитель разрабатывает и реализует программу воспитывающей деятельности класса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454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8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331640" y="980728"/>
            <a:ext cx="7272808" cy="1122218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учетом интересов обучающихся планирует образовательную деятельность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составляет индивидуальный образовательный маршрут на каждого ребенка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03648" y="2276872"/>
            <a:ext cx="7200800" cy="974876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координирует участие обучающихся в мероприятиях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разного уровня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поощряя их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инициативу и/или мотивируя к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участию 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мероприятиях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403648" y="3429000"/>
            <a:ext cx="7272808" cy="950576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координирует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профессиональное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самоопределение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обучающихся в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рамках предпрофильной подготовки и профильного обучения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699792" y="4581128"/>
            <a:ext cx="5832648" cy="1296144"/>
          </a:xfrm>
          <a:prstGeom prst="roundRect">
            <a:avLst/>
          </a:prstGeom>
          <a:solidFill>
            <a:srgbClr val="0095DB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Классный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руководитель мотивирует обучающихся к участию в объединениях дополнительного образования, координирует занятость обучающихся во второй половине дня, в каникулярный период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04664"/>
            <a:ext cx="8496944" cy="36933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Координатор: развитие классного коллектива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https://sun6-21.userapi.com/s/v1/if1/wO_9cGXLHdVHDnG-Cyom_kbUJ6zLWwBz3cUSp8e4dpqmLKHcsGsi4yDIYFfkvM2PL1TR56AH.jpg?size=1208x1298&amp;quality=96&amp;crop=46,46,1208,1298&amp;ava=1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86"/>
          <a:stretch/>
        </p:blipFill>
        <p:spPr bwMode="auto">
          <a:xfrm>
            <a:off x="395536" y="4437112"/>
            <a:ext cx="211672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22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491880" y="2852936"/>
            <a:ext cx="2520280" cy="2088232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88640"/>
            <a:ext cx="8496944" cy="646331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Новые психолого-педагогические компетенции классного руководителя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539552" y="980728"/>
            <a:ext cx="7830325" cy="931387"/>
          </a:xfrm>
          <a:prstGeom prst="rightArrow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ОБЕСПЕЧИВАЕТ  ДОСТИЖЕНИЕ ПЕРСОНАЛЬНО ЗНАЧИМЫХ РЕЗУЛЬТАТОВ КАЖДЫМ РЕБЕНКОМ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07704" y="2276872"/>
            <a:ext cx="2592288" cy="14401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cap="small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cap="small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определяет</a:t>
            </a:r>
            <a:endParaRPr lang="ru-RU" b="1" cap="sm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cap="small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индивидуальные </a:t>
            </a:r>
            <a:r>
              <a:rPr lang="ru-RU" b="1" cap="small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особенности,</a:t>
            </a:r>
          </a:p>
          <a:p>
            <a:pPr algn="ctr"/>
            <a:r>
              <a:rPr lang="ru-RU" b="1" cap="small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способности </a:t>
            </a:r>
            <a:r>
              <a:rPr lang="ru-RU" b="1" cap="small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интересы  </a:t>
            </a:r>
            <a:r>
              <a:rPr lang="ru-RU" b="1" cap="small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ребенка </a:t>
            </a:r>
            <a:endParaRPr lang="ru-RU" b="1" cap="sm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2276872"/>
            <a:ext cx="2592288" cy="12961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small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проектирует результат и пути его достижения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699792" y="4293096"/>
            <a:ext cx="4032448" cy="15841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small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технологично сопровождает ребенка в </a:t>
            </a:r>
            <a:r>
              <a:rPr lang="ru-RU" b="1" cap="small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достижении </a:t>
            </a:r>
            <a:r>
              <a:rPr lang="ru-RU" b="1" cap="small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персонально значимого результата</a:t>
            </a:r>
          </a:p>
        </p:txBody>
      </p:sp>
      <p:sp>
        <p:nvSpPr>
          <p:cNvPr id="11" name="Freeform 108"/>
          <p:cNvSpPr>
            <a:spLocks noEditPoints="1"/>
          </p:cNvSpPr>
          <p:nvPr/>
        </p:nvSpPr>
        <p:spPr bwMode="auto">
          <a:xfrm>
            <a:off x="827584" y="2276872"/>
            <a:ext cx="432185" cy="629791"/>
          </a:xfrm>
          <a:custGeom>
            <a:avLst/>
            <a:gdLst>
              <a:gd name="T0" fmla="*/ 2147483647 w 372"/>
              <a:gd name="T1" fmla="*/ 0 h 566"/>
              <a:gd name="T2" fmla="*/ 2147483647 w 372"/>
              <a:gd name="T3" fmla="*/ 0 h 566"/>
              <a:gd name="T4" fmla="*/ 2147483647 w 372"/>
              <a:gd name="T5" fmla="*/ 2147483647 h 566"/>
              <a:gd name="T6" fmla="*/ 2147483647 w 372"/>
              <a:gd name="T7" fmla="*/ 2147483647 h 566"/>
              <a:gd name="T8" fmla="*/ 2147483647 w 372"/>
              <a:gd name="T9" fmla="*/ 2147483647 h 566"/>
              <a:gd name="T10" fmla="*/ 2147483647 w 372"/>
              <a:gd name="T11" fmla="*/ 0 h 566"/>
              <a:gd name="T12" fmla="*/ 2147483647 w 372"/>
              <a:gd name="T13" fmla="*/ 2147483647 h 566"/>
              <a:gd name="T14" fmla="*/ 2147483647 w 372"/>
              <a:gd name="T15" fmla="*/ 2147483647 h 566"/>
              <a:gd name="T16" fmla="*/ 2147483647 w 372"/>
              <a:gd name="T17" fmla="*/ 2147483647 h 566"/>
              <a:gd name="T18" fmla="*/ 2147483647 w 372"/>
              <a:gd name="T19" fmla="*/ 2147483647 h 566"/>
              <a:gd name="T20" fmla="*/ 2147483647 w 372"/>
              <a:gd name="T21" fmla="*/ 2147483647 h 566"/>
              <a:gd name="T22" fmla="*/ 2147483647 w 372"/>
              <a:gd name="T23" fmla="*/ 2147483647 h 566"/>
              <a:gd name="T24" fmla="*/ 2147483647 w 372"/>
              <a:gd name="T25" fmla="*/ 2147483647 h 566"/>
              <a:gd name="T26" fmla="*/ 2147483647 w 372"/>
              <a:gd name="T27" fmla="*/ 2147483647 h 566"/>
              <a:gd name="T28" fmla="*/ 2147483647 w 372"/>
              <a:gd name="T29" fmla="*/ 2147483647 h 566"/>
              <a:gd name="T30" fmla="*/ 2147483647 w 372"/>
              <a:gd name="T31" fmla="*/ 2147483647 h 566"/>
              <a:gd name="T32" fmla="*/ 2147483647 w 372"/>
              <a:gd name="T33" fmla="*/ 2147483647 h 566"/>
              <a:gd name="T34" fmla="*/ 2147483647 w 372"/>
              <a:gd name="T35" fmla="*/ 2147483647 h 566"/>
              <a:gd name="T36" fmla="*/ 2147483647 w 372"/>
              <a:gd name="T37" fmla="*/ 2147483647 h 566"/>
              <a:gd name="T38" fmla="*/ 2147483647 w 372"/>
              <a:gd name="T39" fmla="*/ 2147483647 h 566"/>
              <a:gd name="T40" fmla="*/ 2147483647 w 372"/>
              <a:gd name="T41" fmla="*/ 2147483647 h 566"/>
              <a:gd name="T42" fmla="*/ 2147483647 w 372"/>
              <a:gd name="T43" fmla="*/ 2147483647 h 566"/>
              <a:gd name="T44" fmla="*/ 2147483647 w 372"/>
              <a:gd name="T45" fmla="*/ 2147483647 h 566"/>
              <a:gd name="T46" fmla="*/ 2147483647 w 372"/>
              <a:gd name="T47" fmla="*/ 2147483647 h 566"/>
              <a:gd name="T48" fmla="*/ 2147483647 w 372"/>
              <a:gd name="T49" fmla="*/ 2147483647 h 566"/>
              <a:gd name="T50" fmla="*/ 2147483647 w 372"/>
              <a:gd name="T51" fmla="*/ 2147483647 h 566"/>
              <a:gd name="T52" fmla="*/ 2147483647 w 372"/>
              <a:gd name="T53" fmla="*/ 2147483647 h 566"/>
              <a:gd name="T54" fmla="*/ 2147483647 w 372"/>
              <a:gd name="T55" fmla="*/ 2147483647 h 566"/>
              <a:gd name="T56" fmla="*/ 2147483647 w 372"/>
              <a:gd name="T57" fmla="*/ 2147483647 h 566"/>
              <a:gd name="T58" fmla="*/ 2147483647 w 372"/>
              <a:gd name="T59" fmla="*/ 2147483647 h 566"/>
              <a:gd name="T60" fmla="*/ 2147483647 w 372"/>
              <a:gd name="T61" fmla="*/ 2147483647 h 566"/>
              <a:gd name="T62" fmla="*/ 2147483647 w 372"/>
              <a:gd name="T63" fmla="*/ 2147483647 h 566"/>
              <a:gd name="T64" fmla="*/ 2147483647 w 372"/>
              <a:gd name="T65" fmla="*/ 2147483647 h 566"/>
              <a:gd name="T66" fmla="*/ 2147483647 w 372"/>
              <a:gd name="T67" fmla="*/ 2147483647 h 566"/>
              <a:gd name="T68" fmla="*/ 2147483647 w 372"/>
              <a:gd name="T69" fmla="*/ 2147483647 h 566"/>
              <a:gd name="T70" fmla="*/ 2147483647 w 372"/>
              <a:gd name="T71" fmla="*/ 2147483647 h 566"/>
              <a:gd name="T72" fmla="*/ 2147483647 w 372"/>
              <a:gd name="T73" fmla="*/ 2147483647 h 566"/>
              <a:gd name="T74" fmla="*/ 2147483647 w 372"/>
              <a:gd name="T75" fmla="*/ 2147483647 h 566"/>
              <a:gd name="T76" fmla="*/ 2147483647 w 372"/>
              <a:gd name="T77" fmla="*/ 2147483647 h 566"/>
              <a:gd name="T78" fmla="*/ 2147483647 w 372"/>
              <a:gd name="T79" fmla="*/ 2147483647 h 566"/>
              <a:gd name="T80" fmla="*/ 2147483647 w 372"/>
              <a:gd name="T81" fmla="*/ 2147483647 h 566"/>
              <a:gd name="T82" fmla="*/ 2147483647 w 372"/>
              <a:gd name="T83" fmla="*/ 2147483647 h 566"/>
              <a:gd name="T84" fmla="*/ 2147483647 w 372"/>
              <a:gd name="T85" fmla="*/ 2147483647 h 566"/>
              <a:gd name="T86" fmla="*/ 2147483647 w 372"/>
              <a:gd name="T87" fmla="*/ 2147483647 h 566"/>
              <a:gd name="T88" fmla="*/ 2147483647 w 372"/>
              <a:gd name="T89" fmla="*/ 2147483647 h 566"/>
              <a:gd name="T90" fmla="*/ 2147483647 w 372"/>
              <a:gd name="T91" fmla="*/ 2147483647 h 566"/>
              <a:gd name="T92" fmla="*/ 2147483647 w 372"/>
              <a:gd name="T93" fmla="*/ 2147483647 h 566"/>
              <a:gd name="T94" fmla="*/ 2147483647 w 372"/>
              <a:gd name="T95" fmla="*/ 2147483647 h 566"/>
              <a:gd name="T96" fmla="*/ 2147483647 w 372"/>
              <a:gd name="T97" fmla="*/ 2147483647 h 566"/>
              <a:gd name="T98" fmla="*/ 2147483647 w 372"/>
              <a:gd name="T99" fmla="*/ 2147483647 h 56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72"/>
              <a:gd name="T151" fmla="*/ 0 h 566"/>
              <a:gd name="T152" fmla="*/ 372 w 372"/>
              <a:gd name="T153" fmla="*/ 566 h 56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72" h="566">
                <a:moveTo>
                  <a:pt x="189" y="0"/>
                </a:moveTo>
                <a:lnTo>
                  <a:pt x="189" y="0"/>
                </a:lnTo>
                <a:cubicBezTo>
                  <a:pt x="227" y="0"/>
                  <a:pt x="258" y="31"/>
                  <a:pt x="258" y="71"/>
                </a:cubicBezTo>
                <a:cubicBezTo>
                  <a:pt x="258" y="110"/>
                  <a:pt x="227" y="143"/>
                  <a:pt x="189" y="143"/>
                </a:cubicBezTo>
                <a:cubicBezTo>
                  <a:pt x="149" y="143"/>
                  <a:pt x="118" y="110"/>
                  <a:pt x="118" y="71"/>
                </a:cubicBezTo>
                <a:cubicBezTo>
                  <a:pt x="118" y="31"/>
                  <a:pt x="149" y="0"/>
                  <a:pt x="189" y="0"/>
                </a:cubicBezTo>
                <a:close/>
                <a:moveTo>
                  <a:pt x="44" y="181"/>
                </a:moveTo>
                <a:lnTo>
                  <a:pt x="44" y="181"/>
                </a:lnTo>
                <a:cubicBezTo>
                  <a:pt x="44" y="176"/>
                  <a:pt x="46" y="170"/>
                  <a:pt x="50" y="166"/>
                </a:cubicBezTo>
                <a:cubicBezTo>
                  <a:pt x="54" y="162"/>
                  <a:pt x="60" y="159"/>
                  <a:pt x="65" y="159"/>
                </a:cubicBezTo>
                <a:lnTo>
                  <a:pt x="111" y="159"/>
                </a:lnTo>
                <a:cubicBezTo>
                  <a:pt x="123" y="159"/>
                  <a:pt x="132" y="169"/>
                  <a:pt x="132" y="181"/>
                </a:cubicBezTo>
                <a:lnTo>
                  <a:pt x="132" y="314"/>
                </a:lnTo>
                <a:cubicBezTo>
                  <a:pt x="132" y="325"/>
                  <a:pt x="123" y="335"/>
                  <a:pt x="111" y="335"/>
                </a:cubicBezTo>
                <a:lnTo>
                  <a:pt x="65" y="335"/>
                </a:lnTo>
                <a:cubicBezTo>
                  <a:pt x="60" y="335"/>
                  <a:pt x="54" y="333"/>
                  <a:pt x="50" y="329"/>
                </a:cubicBezTo>
                <a:cubicBezTo>
                  <a:pt x="46" y="325"/>
                  <a:pt x="44" y="320"/>
                  <a:pt x="44" y="314"/>
                </a:cubicBezTo>
                <a:lnTo>
                  <a:pt x="44" y="181"/>
                </a:lnTo>
                <a:close/>
                <a:moveTo>
                  <a:pt x="352" y="557"/>
                </a:moveTo>
                <a:lnTo>
                  <a:pt x="352" y="557"/>
                </a:lnTo>
                <a:cubicBezTo>
                  <a:pt x="344" y="564"/>
                  <a:pt x="334" y="566"/>
                  <a:pt x="325" y="566"/>
                </a:cubicBezTo>
                <a:cubicBezTo>
                  <a:pt x="312" y="566"/>
                  <a:pt x="301" y="561"/>
                  <a:pt x="293" y="552"/>
                </a:cubicBezTo>
                <a:lnTo>
                  <a:pt x="182" y="418"/>
                </a:lnTo>
                <a:lnTo>
                  <a:pt x="78" y="550"/>
                </a:lnTo>
                <a:cubicBezTo>
                  <a:pt x="71" y="560"/>
                  <a:pt x="59" y="566"/>
                  <a:pt x="46" y="566"/>
                </a:cubicBezTo>
                <a:cubicBezTo>
                  <a:pt x="36" y="566"/>
                  <a:pt x="28" y="563"/>
                  <a:pt x="20" y="557"/>
                </a:cubicBezTo>
                <a:cubicBezTo>
                  <a:pt x="2" y="543"/>
                  <a:pt x="0" y="516"/>
                  <a:pt x="13" y="498"/>
                </a:cubicBezTo>
                <a:lnTo>
                  <a:pt x="147" y="328"/>
                </a:lnTo>
                <a:lnTo>
                  <a:pt x="147" y="242"/>
                </a:lnTo>
                <a:lnTo>
                  <a:pt x="357" y="498"/>
                </a:lnTo>
                <a:cubicBezTo>
                  <a:pt x="372" y="515"/>
                  <a:pt x="369" y="542"/>
                  <a:pt x="352" y="557"/>
                </a:cubicBezTo>
                <a:close/>
                <a:moveTo>
                  <a:pt x="328" y="338"/>
                </a:moveTo>
                <a:lnTo>
                  <a:pt x="328" y="338"/>
                </a:lnTo>
                <a:lnTo>
                  <a:pt x="264" y="338"/>
                </a:lnTo>
                <a:cubicBezTo>
                  <a:pt x="252" y="338"/>
                  <a:pt x="240" y="333"/>
                  <a:pt x="232" y="324"/>
                </a:cubicBezTo>
                <a:lnTo>
                  <a:pt x="147" y="220"/>
                </a:lnTo>
                <a:lnTo>
                  <a:pt x="147" y="205"/>
                </a:lnTo>
                <a:cubicBezTo>
                  <a:pt x="148" y="183"/>
                  <a:pt x="163" y="166"/>
                  <a:pt x="184" y="163"/>
                </a:cubicBezTo>
                <a:lnTo>
                  <a:pt x="189" y="163"/>
                </a:lnTo>
                <a:lnTo>
                  <a:pt x="192" y="163"/>
                </a:lnTo>
                <a:cubicBezTo>
                  <a:pt x="195" y="164"/>
                  <a:pt x="198" y="164"/>
                  <a:pt x="200" y="165"/>
                </a:cubicBezTo>
                <a:cubicBezTo>
                  <a:pt x="203" y="166"/>
                  <a:pt x="205" y="167"/>
                  <a:pt x="207" y="168"/>
                </a:cubicBezTo>
                <a:lnTo>
                  <a:pt x="209" y="168"/>
                </a:lnTo>
                <a:cubicBezTo>
                  <a:pt x="211" y="169"/>
                  <a:pt x="213" y="170"/>
                  <a:pt x="214" y="172"/>
                </a:cubicBezTo>
                <a:cubicBezTo>
                  <a:pt x="214" y="172"/>
                  <a:pt x="215" y="173"/>
                  <a:pt x="216" y="174"/>
                </a:cubicBezTo>
                <a:lnTo>
                  <a:pt x="221" y="178"/>
                </a:lnTo>
                <a:lnTo>
                  <a:pt x="283" y="254"/>
                </a:lnTo>
                <a:lnTo>
                  <a:pt x="328" y="254"/>
                </a:lnTo>
                <a:cubicBezTo>
                  <a:pt x="351" y="254"/>
                  <a:pt x="369" y="273"/>
                  <a:pt x="369" y="296"/>
                </a:cubicBezTo>
                <a:cubicBezTo>
                  <a:pt x="369" y="320"/>
                  <a:pt x="351" y="338"/>
                  <a:pt x="328" y="33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683568" y="2996952"/>
            <a:ext cx="93610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знает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умеет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может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524328" y="2996952"/>
            <a:ext cx="122413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 +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умеет +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+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ДОСТИГ</a:t>
            </a:r>
            <a:endParaRPr lang="ru-RU" altLang="ru-RU" sz="1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Freeform 108"/>
          <p:cNvSpPr>
            <a:spLocks noEditPoints="1"/>
          </p:cNvSpPr>
          <p:nvPr/>
        </p:nvSpPr>
        <p:spPr bwMode="auto">
          <a:xfrm flipH="1">
            <a:off x="7812360" y="2276872"/>
            <a:ext cx="432185" cy="629791"/>
          </a:xfrm>
          <a:custGeom>
            <a:avLst/>
            <a:gdLst>
              <a:gd name="T0" fmla="*/ 2147483647 w 372"/>
              <a:gd name="T1" fmla="*/ 0 h 566"/>
              <a:gd name="T2" fmla="*/ 2147483647 w 372"/>
              <a:gd name="T3" fmla="*/ 0 h 566"/>
              <a:gd name="T4" fmla="*/ 2147483647 w 372"/>
              <a:gd name="T5" fmla="*/ 2147483647 h 566"/>
              <a:gd name="T6" fmla="*/ 2147483647 w 372"/>
              <a:gd name="T7" fmla="*/ 2147483647 h 566"/>
              <a:gd name="T8" fmla="*/ 2147483647 w 372"/>
              <a:gd name="T9" fmla="*/ 2147483647 h 566"/>
              <a:gd name="T10" fmla="*/ 2147483647 w 372"/>
              <a:gd name="T11" fmla="*/ 0 h 566"/>
              <a:gd name="T12" fmla="*/ 2147483647 w 372"/>
              <a:gd name="T13" fmla="*/ 2147483647 h 566"/>
              <a:gd name="T14" fmla="*/ 2147483647 w 372"/>
              <a:gd name="T15" fmla="*/ 2147483647 h 566"/>
              <a:gd name="T16" fmla="*/ 2147483647 w 372"/>
              <a:gd name="T17" fmla="*/ 2147483647 h 566"/>
              <a:gd name="T18" fmla="*/ 2147483647 w 372"/>
              <a:gd name="T19" fmla="*/ 2147483647 h 566"/>
              <a:gd name="T20" fmla="*/ 2147483647 w 372"/>
              <a:gd name="T21" fmla="*/ 2147483647 h 566"/>
              <a:gd name="T22" fmla="*/ 2147483647 w 372"/>
              <a:gd name="T23" fmla="*/ 2147483647 h 566"/>
              <a:gd name="T24" fmla="*/ 2147483647 w 372"/>
              <a:gd name="T25" fmla="*/ 2147483647 h 566"/>
              <a:gd name="T26" fmla="*/ 2147483647 w 372"/>
              <a:gd name="T27" fmla="*/ 2147483647 h 566"/>
              <a:gd name="T28" fmla="*/ 2147483647 w 372"/>
              <a:gd name="T29" fmla="*/ 2147483647 h 566"/>
              <a:gd name="T30" fmla="*/ 2147483647 w 372"/>
              <a:gd name="T31" fmla="*/ 2147483647 h 566"/>
              <a:gd name="T32" fmla="*/ 2147483647 w 372"/>
              <a:gd name="T33" fmla="*/ 2147483647 h 566"/>
              <a:gd name="T34" fmla="*/ 2147483647 w 372"/>
              <a:gd name="T35" fmla="*/ 2147483647 h 566"/>
              <a:gd name="T36" fmla="*/ 2147483647 w 372"/>
              <a:gd name="T37" fmla="*/ 2147483647 h 566"/>
              <a:gd name="T38" fmla="*/ 2147483647 w 372"/>
              <a:gd name="T39" fmla="*/ 2147483647 h 566"/>
              <a:gd name="T40" fmla="*/ 2147483647 w 372"/>
              <a:gd name="T41" fmla="*/ 2147483647 h 566"/>
              <a:gd name="T42" fmla="*/ 2147483647 w 372"/>
              <a:gd name="T43" fmla="*/ 2147483647 h 566"/>
              <a:gd name="T44" fmla="*/ 2147483647 w 372"/>
              <a:gd name="T45" fmla="*/ 2147483647 h 566"/>
              <a:gd name="T46" fmla="*/ 2147483647 w 372"/>
              <a:gd name="T47" fmla="*/ 2147483647 h 566"/>
              <a:gd name="T48" fmla="*/ 2147483647 w 372"/>
              <a:gd name="T49" fmla="*/ 2147483647 h 566"/>
              <a:gd name="T50" fmla="*/ 2147483647 w 372"/>
              <a:gd name="T51" fmla="*/ 2147483647 h 566"/>
              <a:gd name="T52" fmla="*/ 2147483647 w 372"/>
              <a:gd name="T53" fmla="*/ 2147483647 h 566"/>
              <a:gd name="T54" fmla="*/ 2147483647 w 372"/>
              <a:gd name="T55" fmla="*/ 2147483647 h 566"/>
              <a:gd name="T56" fmla="*/ 2147483647 w 372"/>
              <a:gd name="T57" fmla="*/ 2147483647 h 566"/>
              <a:gd name="T58" fmla="*/ 2147483647 w 372"/>
              <a:gd name="T59" fmla="*/ 2147483647 h 566"/>
              <a:gd name="T60" fmla="*/ 2147483647 w 372"/>
              <a:gd name="T61" fmla="*/ 2147483647 h 566"/>
              <a:gd name="T62" fmla="*/ 2147483647 w 372"/>
              <a:gd name="T63" fmla="*/ 2147483647 h 566"/>
              <a:gd name="T64" fmla="*/ 2147483647 w 372"/>
              <a:gd name="T65" fmla="*/ 2147483647 h 566"/>
              <a:gd name="T66" fmla="*/ 2147483647 w 372"/>
              <a:gd name="T67" fmla="*/ 2147483647 h 566"/>
              <a:gd name="T68" fmla="*/ 2147483647 w 372"/>
              <a:gd name="T69" fmla="*/ 2147483647 h 566"/>
              <a:gd name="T70" fmla="*/ 2147483647 w 372"/>
              <a:gd name="T71" fmla="*/ 2147483647 h 566"/>
              <a:gd name="T72" fmla="*/ 2147483647 w 372"/>
              <a:gd name="T73" fmla="*/ 2147483647 h 566"/>
              <a:gd name="T74" fmla="*/ 2147483647 w 372"/>
              <a:gd name="T75" fmla="*/ 2147483647 h 566"/>
              <a:gd name="T76" fmla="*/ 2147483647 w 372"/>
              <a:gd name="T77" fmla="*/ 2147483647 h 566"/>
              <a:gd name="T78" fmla="*/ 2147483647 w 372"/>
              <a:gd name="T79" fmla="*/ 2147483647 h 566"/>
              <a:gd name="T80" fmla="*/ 2147483647 w 372"/>
              <a:gd name="T81" fmla="*/ 2147483647 h 566"/>
              <a:gd name="T82" fmla="*/ 2147483647 w 372"/>
              <a:gd name="T83" fmla="*/ 2147483647 h 566"/>
              <a:gd name="T84" fmla="*/ 2147483647 w 372"/>
              <a:gd name="T85" fmla="*/ 2147483647 h 566"/>
              <a:gd name="T86" fmla="*/ 2147483647 w 372"/>
              <a:gd name="T87" fmla="*/ 2147483647 h 566"/>
              <a:gd name="T88" fmla="*/ 2147483647 w 372"/>
              <a:gd name="T89" fmla="*/ 2147483647 h 566"/>
              <a:gd name="T90" fmla="*/ 2147483647 w 372"/>
              <a:gd name="T91" fmla="*/ 2147483647 h 566"/>
              <a:gd name="T92" fmla="*/ 2147483647 w 372"/>
              <a:gd name="T93" fmla="*/ 2147483647 h 566"/>
              <a:gd name="T94" fmla="*/ 2147483647 w 372"/>
              <a:gd name="T95" fmla="*/ 2147483647 h 566"/>
              <a:gd name="T96" fmla="*/ 2147483647 w 372"/>
              <a:gd name="T97" fmla="*/ 2147483647 h 566"/>
              <a:gd name="T98" fmla="*/ 2147483647 w 372"/>
              <a:gd name="T99" fmla="*/ 2147483647 h 56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72"/>
              <a:gd name="T151" fmla="*/ 0 h 566"/>
              <a:gd name="T152" fmla="*/ 372 w 372"/>
              <a:gd name="T153" fmla="*/ 566 h 56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72" h="566">
                <a:moveTo>
                  <a:pt x="189" y="0"/>
                </a:moveTo>
                <a:lnTo>
                  <a:pt x="189" y="0"/>
                </a:lnTo>
                <a:cubicBezTo>
                  <a:pt x="227" y="0"/>
                  <a:pt x="258" y="31"/>
                  <a:pt x="258" y="71"/>
                </a:cubicBezTo>
                <a:cubicBezTo>
                  <a:pt x="258" y="110"/>
                  <a:pt x="227" y="143"/>
                  <a:pt x="189" y="143"/>
                </a:cubicBezTo>
                <a:cubicBezTo>
                  <a:pt x="149" y="143"/>
                  <a:pt x="118" y="110"/>
                  <a:pt x="118" y="71"/>
                </a:cubicBezTo>
                <a:cubicBezTo>
                  <a:pt x="118" y="31"/>
                  <a:pt x="149" y="0"/>
                  <a:pt x="189" y="0"/>
                </a:cubicBezTo>
                <a:close/>
                <a:moveTo>
                  <a:pt x="44" y="181"/>
                </a:moveTo>
                <a:lnTo>
                  <a:pt x="44" y="181"/>
                </a:lnTo>
                <a:cubicBezTo>
                  <a:pt x="44" y="176"/>
                  <a:pt x="46" y="170"/>
                  <a:pt x="50" y="166"/>
                </a:cubicBezTo>
                <a:cubicBezTo>
                  <a:pt x="54" y="162"/>
                  <a:pt x="60" y="159"/>
                  <a:pt x="65" y="159"/>
                </a:cubicBezTo>
                <a:lnTo>
                  <a:pt x="111" y="159"/>
                </a:lnTo>
                <a:cubicBezTo>
                  <a:pt x="123" y="159"/>
                  <a:pt x="132" y="169"/>
                  <a:pt x="132" y="181"/>
                </a:cubicBezTo>
                <a:lnTo>
                  <a:pt x="132" y="314"/>
                </a:lnTo>
                <a:cubicBezTo>
                  <a:pt x="132" y="325"/>
                  <a:pt x="123" y="335"/>
                  <a:pt x="111" y="335"/>
                </a:cubicBezTo>
                <a:lnTo>
                  <a:pt x="65" y="335"/>
                </a:lnTo>
                <a:cubicBezTo>
                  <a:pt x="60" y="335"/>
                  <a:pt x="54" y="333"/>
                  <a:pt x="50" y="329"/>
                </a:cubicBezTo>
                <a:cubicBezTo>
                  <a:pt x="46" y="325"/>
                  <a:pt x="44" y="320"/>
                  <a:pt x="44" y="314"/>
                </a:cubicBezTo>
                <a:lnTo>
                  <a:pt x="44" y="181"/>
                </a:lnTo>
                <a:close/>
                <a:moveTo>
                  <a:pt x="352" y="557"/>
                </a:moveTo>
                <a:lnTo>
                  <a:pt x="352" y="557"/>
                </a:lnTo>
                <a:cubicBezTo>
                  <a:pt x="344" y="564"/>
                  <a:pt x="334" y="566"/>
                  <a:pt x="325" y="566"/>
                </a:cubicBezTo>
                <a:cubicBezTo>
                  <a:pt x="312" y="566"/>
                  <a:pt x="301" y="561"/>
                  <a:pt x="293" y="552"/>
                </a:cubicBezTo>
                <a:lnTo>
                  <a:pt x="182" y="418"/>
                </a:lnTo>
                <a:lnTo>
                  <a:pt x="78" y="550"/>
                </a:lnTo>
                <a:cubicBezTo>
                  <a:pt x="71" y="560"/>
                  <a:pt x="59" y="566"/>
                  <a:pt x="46" y="566"/>
                </a:cubicBezTo>
                <a:cubicBezTo>
                  <a:pt x="36" y="566"/>
                  <a:pt x="28" y="563"/>
                  <a:pt x="20" y="557"/>
                </a:cubicBezTo>
                <a:cubicBezTo>
                  <a:pt x="2" y="543"/>
                  <a:pt x="0" y="516"/>
                  <a:pt x="13" y="498"/>
                </a:cubicBezTo>
                <a:lnTo>
                  <a:pt x="147" y="328"/>
                </a:lnTo>
                <a:lnTo>
                  <a:pt x="147" y="242"/>
                </a:lnTo>
                <a:lnTo>
                  <a:pt x="357" y="498"/>
                </a:lnTo>
                <a:cubicBezTo>
                  <a:pt x="372" y="515"/>
                  <a:pt x="369" y="542"/>
                  <a:pt x="352" y="557"/>
                </a:cubicBezTo>
                <a:close/>
                <a:moveTo>
                  <a:pt x="328" y="338"/>
                </a:moveTo>
                <a:lnTo>
                  <a:pt x="328" y="338"/>
                </a:lnTo>
                <a:lnTo>
                  <a:pt x="264" y="338"/>
                </a:lnTo>
                <a:cubicBezTo>
                  <a:pt x="252" y="338"/>
                  <a:pt x="240" y="333"/>
                  <a:pt x="232" y="324"/>
                </a:cubicBezTo>
                <a:lnTo>
                  <a:pt x="147" y="220"/>
                </a:lnTo>
                <a:lnTo>
                  <a:pt x="147" y="205"/>
                </a:lnTo>
                <a:cubicBezTo>
                  <a:pt x="148" y="183"/>
                  <a:pt x="163" y="166"/>
                  <a:pt x="184" y="163"/>
                </a:cubicBezTo>
                <a:lnTo>
                  <a:pt x="189" y="163"/>
                </a:lnTo>
                <a:lnTo>
                  <a:pt x="192" y="163"/>
                </a:lnTo>
                <a:cubicBezTo>
                  <a:pt x="195" y="164"/>
                  <a:pt x="198" y="164"/>
                  <a:pt x="200" y="165"/>
                </a:cubicBezTo>
                <a:cubicBezTo>
                  <a:pt x="203" y="166"/>
                  <a:pt x="205" y="167"/>
                  <a:pt x="207" y="168"/>
                </a:cubicBezTo>
                <a:lnTo>
                  <a:pt x="209" y="168"/>
                </a:lnTo>
                <a:cubicBezTo>
                  <a:pt x="211" y="169"/>
                  <a:pt x="213" y="170"/>
                  <a:pt x="214" y="172"/>
                </a:cubicBezTo>
                <a:cubicBezTo>
                  <a:pt x="214" y="172"/>
                  <a:pt x="215" y="173"/>
                  <a:pt x="216" y="174"/>
                </a:cubicBezTo>
                <a:lnTo>
                  <a:pt x="221" y="178"/>
                </a:lnTo>
                <a:lnTo>
                  <a:pt x="283" y="254"/>
                </a:lnTo>
                <a:lnTo>
                  <a:pt x="328" y="254"/>
                </a:lnTo>
                <a:cubicBezTo>
                  <a:pt x="351" y="254"/>
                  <a:pt x="369" y="273"/>
                  <a:pt x="369" y="296"/>
                </a:cubicBezTo>
                <a:cubicBezTo>
                  <a:pt x="369" y="320"/>
                  <a:pt x="351" y="338"/>
                  <a:pt x="328" y="33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534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7504" y="260648"/>
            <a:ext cx="8784976" cy="707886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Критерии профессиональной квалификации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 классного руководителя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34783" y="1700808"/>
            <a:ext cx="1981200" cy="1524000"/>
          </a:xfrm>
          <a:prstGeom prst="downArrowCallout">
            <a:avLst>
              <a:gd name="adj1" fmla="val 32500"/>
              <a:gd name="adj2" fmla="val 32500"/>
              <a:gd name="adj3" fmla="val 16667"/>
              <a:gd name="adj4" fmla="val 6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latin typeface="Times New Roman" panose="02020603050405020304" pitchFamily="18" charset="0"/>
              </a:rPr>
              <a:t>КОМПЕТЕНТНОСТЬ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2195736" y="1700808"/>
            <a:ext cx="2133600" cy="1524000"/>
          </a:xfrm>
          <a:prstGeom prst="downArrowCallout">
            <a:avLst>
              <a:gd name="adj1" fmla="val 35000"/>
              <a:gd name="adj2" fmla="val 35000"/>
              <a:gd name="adj3" fmla="val 16667"/>
              <a:gd name="adj4" fmla="val 6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latin typeface="Times New Roman" panose="02020603050405020304" pitchFamily="18" charset="0"/>
              </a:rPr>
              <a:t>ПРОФЕССИОНАЛЬНАЯ</a:t>
            </a:r>
          </a:p>
          <a:p>
            <a:pPr algn="ctr" eaLnBrk="1" hangingPunct="1"/>
            <a:r>
              <a:rPr lang="ru-RU" altLang="ru-RU" sz="1400" b="1" dirty="0">
                <a:latin typeface="Times New Roman" panose="02020603050405020304" pitchFamily="18" charset="0"/>
              </a:rPr>
              <a:t>ИНИЦИАТИВНОСТЬ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4572000" y="1700808"/>
            <a:ext cx="2133600" cy="1524000"/>
          </a:xfrm>
          <a:prstGeom prst="downArrowCallout">
            <a:avLst>
              <a:gd name="adj1" fmla="val 35000"/>
              <a:gd name="adj2" fmla="val 35000"/>
              <a:gd name="adj3" fmla="val 16667"/>
              <a:gd name="adj4" fmla="val 6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latin typeface="Times New Roman" panose="02020603050405020304" pitchFamily="18" charset="0"/>
              </a:rPr>
              <a:t>ПРОФЕССИОНАЛЬНАЯ</a:t>
            </a:r>
          </a:p>
          <a:p>
            <a:pPr algn="ctr" eaLnBrk="1" hangingPunct="1"/>
            <a:r>
              <a:rPr lang="ru-RU" altLang="ru-RU" sz="1400" b="1" dirty="0">
                <a:latin typeface="Times New Roman" panose="02020603050405020304" pitchFamily="18" charset="0"/>
              </a:rPr>
              <a:t>НРАВСТВЕННОСТЬ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6804248" y="1700808"/>
            <a:ext cx="2133600" cy="1524000"/>
          </a:xfrm>
          <a:prstGeom prst="downArrowCallout">
            <a:avLst>
              <a:gd name="adj1" fmla="val 35000"/>
              <a:gd name="adj2" fmla="val 35000"/>
              <a:gd name="adj3" fmla="val 16667"/>
              <a:gd name="adj4" fmla="val 6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latin typeface="Times New Roman" panose="02020603050405020304" pitchFamily="18" charset="0"/>
              </a:rPr>
              <a:t>ПРОФЕССИОНАЛЬНОЕ</a:t>
            </a:r>
          </a:p>
          <a:p>
            <a:pPr algn="ctr" eaLnBrk="1" hangingPunct="1"/>
            <a:r>
              <a:rPr lang="ru-RU" altLang="ru-RU" sz="1400" b="1" dirty="0">
                <a:latin typeface="Times New Roman" panose="02020603050405020304" pitchFamily="18" charset="0"/>
              </a:rPr>
              <a:t>МАСТЕРСТВО</a:t>
            </a:r>
          </a:p>
        </p:txBody>
      </p:sp>
      <p:graphicFrame>
        <p:nvGraphicFramePr>
          <p:cNvPr id="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4758039"/>
              </p:ext>
            </p:extLst>
          </p:nvPr>
        </p:nvGraphicFramePr>
        <p:xfrm>
          <a:off x="1907704" y="3573016"/>
          <a:ext cx="5513586" cy="241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CorelDRAW" r:id="rId3" imgW="4273702" imgH="1871391" progId="CorelDRAW.Graphic.13">
                  <p:embed/>
                </p:oleObj>
              </mc:Choice>
              <mc:Fallback>
                <p:oleObj name="CorelDRAW" r:id="rId3" imgW="4273702" imgH="1871391" progId="CorelDRAW.Graphic.13">
                  <p:embed/>
                  <p:pic>
                    <p:nvPicPr>
                      <p:cNvPr id="4403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3573016"/>
                        <a:ext cx="5513586" cy="2414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699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67544" y="548680"/>
            <a:ext cx="81838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400" b="1" dirty="0" smtClean="0">
                <a:solidFill>
                  <a:schemeClr val="tx1"/>
                </a:solidFill>
                <a:cs typeface="Arial"/>
              </a:rPr>
              <a:t>Понятие о воспитании</a:t>
            </a:r>
            <a:endParaRPr sz="2400" dirty="0">
              <a:solidFill>
                <a:schemeClr val="tx1"/>
              </a:solidFill>
              <a:cs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268760"/>
            <a:ext cx="2232248" cy="2649979"/>
          </a:xfrm>
          <a:prstGeom prst="rect">
            <a:avLst/>
          </a:prstGeom>
        </p:spPr>
      </p:pic>
      <p:sp>
        <p:nvSpPr>
          <p:cNvPr id="14" name="object 15"/>
          <p:cNvSpPr txBox="1"/>
          <p:nvPr/>
        </p:nvSpPr>
        <p:spPr>
          <a:xfrm>
            <a:off x="683568" y="4005064"/>
            <a:ext cx="1998345" cy="1301799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algn="ctr">
              <a:spcBef>
                <a:spcPts val="71"/>
              </a:spcBef>
            </a:pPr>
            <a:r>
              <a:rPr sz="1200" b="1" dirty="0">
                <a:latin typeface="+mj-lt"/>
                <a:cs typeface="Arial"/>
              </a:rPr>
              <a:t>Пункт</a:t>
            </a:r>
            <a:r>
              <a:rPr sz="1200" b="1" spc="-15" dirty="0">
                <a:latin typeface="+mj-lt"/>
                <a:cs typeface="Arial"/>
              </a:rPr>
              <a:t> </a:t>
            </a:r>
            <a:r>
              <a:rPr sz="1200" b="1" dirty="0">
                <a:latin typeface="+mj-lt"/>
                <a:cs typeface="Arial"/>
              </a:rPr>
              <a:t>2</a:t>
            </a:r>
            <a:r>
              <a:rPr sz="1200" b="1" spc="-38" dirty="0">
                <a:latin typeface="+mj-lt"/>
                <a:cs typeface="Arial"/>
              </a:rPr>
              <a:t> </a:t>
            </a:r>
            <a:r>
              <a:rPr sz="1200" b="1" dirty="0">
                <a:latin typeface="+mj-lt"/>
                <a:cs typeface="Arial"/>
              </a:rPr>
              <a:t>статьи</a:t>
            </a:r>
            <a:r>
              <a:rPr sz="1200" b="1" spc="-34" dirty="0">
                <a:latin typeface="+mj-lt"/>
                <a:cs typeface="Arial"/>
              </a:rPr>
              <a:t> </a:t>
            </a:r>
            <a:r>
              <a:rPr sz="1200" b="1" spc="-38" dirty="0">
                <a:latin typeface="+mj-lt"/>
                <a:cs typeface="Arial"/>
              </a:rPr>
              <a:t>2</a:t>
            </a:r>
            <a:endParaRPr sz="1200" b="1" dirty="0">
              <a:latin typeface="+mj-lt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200" b="1" dirty="0">
                <a:latin typeface="+mj-lt"/>
                <a:cs typeface="Arial"/>
              </a:rPr>
              <a:t>«Основные</a:t>
            </a:r>
            <a:r>
              <a:rPr sz="1200" b="1" spc="-75" dirty="0">
                <a:latin typeface="+mj-lt"/>
                <a:cs typeface="Arial"/>
              </a:rPr>
              <a:t> </a:t>
            </a:r>
            <a:r>
              <a:rPr sz="1200" b="1" spc="-8" dirty="0">
                <a:latin typeface="+mj-lt"/>
                <a:cs typeface="Arial"/>
              </a:rPr>
              <a:t>понятия,</a:t>
            </a:r>
            <a:endParaRPr sz="1200" b="1" dirty="0">
              <a:latin typeface="+mj-lt"/>
              <a:cs typeface="Arial"/>
            </a:endParaRPr>
          </a:p>
          <a:p>
            <a:pPr marL="9525" marR="3810" algn="ctr"/>
            <a:r>
              <a:rPr sz="1200" b="1" spc="-8" dirty="0">
                <a:latin typeface="+mj-lt"/>
                <a:cs typeface="Arial"/>
              </a:rPr>
              <a:t>используемые</a:t>
            </a:r>
            <a:r>
              <a:rPr sz="1200" b="1" spc="-4" dirty="0">
                <a:latin typeface="+mj-lt"/>
                <a:cs typeface="Arial"/>
              </a:rPr>
              <a:t> </a:t>
            </a:r>
            <a:r>
              <a:rPr sz="1200" b="1" dirty="0">
                <a:latin typeface="+mj-lt"/>
                <a:cs typeface="Arial"/>
              </a:rPr>
              <a:t>в</a:t>
            </a:r>
            <a:r>
              <a:rPr sz="1200" b="1" spc="-34" dirty="0">
                <a:latin typeface="+mj-lt"/>
                <a:cs typeface="Arial"/>
              </a:rPr>
              <a:t> </a:t>
            </a:r>
            <a:r>
              <a:rPr sz="1200" b="1" spc="-8" dirty="0">
                <a:latin typeface="+mj-lt"/>
                <a:cs typeface="Arial"/>
              </a:rPr>
              <a:t>настоящем Федеральном</a:t>
            </a:r>
            <a:r>
              <a:rPr sz="1200" b="1" spc="-30" dirty="0">
                <a:latin typeface="+mj-lt"/>
                <a:cs typeface="Arial"/>
              </a:rPr>
              <a:t> </a:t>
            </a:r>
            <a:r>
              <a:rPr sz="1200" b="1" spc="-8" dirty="0">
                <a:latin typeface="+mj-lt"/>
                <a:cs typeface="Arial"/>
              </a:rPr>
              <a:t>законе» </a:t>
            </a:r>
            <a:r>
              <a:rPr sz="1200" b="1" dirty="0">
                <a:latin typeface="+mj-lt"/>
                <a:cs typeface="Arial"/>
              </a:rPr>
              <a:t>главы</a:t>
            </a:r>
            <a:r>
              <a:rPr sz="1200" b="1" spc="-60" dirty="0">
                <a:latin typeface="+mj-lt"/>
                <a:cs typeface="Arial"/>
              </a:rPr>
              <a:t> </a:t>
            </a:r>
            <a:r>
              <a:rPr sz="1200" b="1" spc="-38" dirty="0">
                <a:latin typeface="+mj-lt"/>
                <a:cs typeface="Arial"/>
              </a:rPr>
              <a:t>1</a:t>
            </a:r>
            <a:endParaRPr sz="1200" b="1" dirty="0">
              <a:latin typeface="+mj-lt"/>
              <a:cs typeface="Arial"/>
            </a:endParaRPr>
          </a:p>
          <a:p>
            <a:pPr marL="86201" algn="ctr"/>
            <a:r>
              <a:rPr sz="1200" b="1" dirty="0">
                <a:latin typeface="+mj-lt"/>
                <a:cs typeface="Arial"/>
              </a:rPr>
              <a:t>«Общие</a:t>
            </a:r>
            <a:r>
              <a:rPr sz="1200" b="1" spc="-41" dirty="0">
                <a:latin typeface="+mj-lt"/>
                <a:cs typeface="Arial"/>
              </a:rPr>
              <a:t> </a:t>
            </a:r>
            <a:r>
              <a:rPr sz="1200" b="1" spc="-8" dirty="0">
                <a:latin typeface="+mj-lt"/>
                <a:cs typeface="Arial"/>
              </a:rPr>
              <a:t>положения»</a:t>
            </a:r>
            <a:endParaRPr sz="1200" b="1" dirty="0">
              <a:latin typeface="+mj-lt"/>
              <a:cs typeface="Arial"/>
            </a:endParaRPr>
          </a:p>
        </p:txBody>
      </p:sp>
      <p:sp>
        <p:nvSpPr>
          <p:cNvPr id="15" name="object 7"/>
          <p:cNvSpPr txBox="1"/>
          <p:nvPr/>
        </p:nvSpPr>
        <p:spPr>
          <a:xfrm>
            <a:off x="2843808" y="1556792"/>
            <a:ext cx="5479732" cy="345671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algn="just">
              <a:spcBef>
                <a:spcPts val="75"/>
              </a:spcBef>
            </a:pPr>
            <a:r>
              <a:rPr sz="1400" b="1" dirty="0">
                <a:latin typeface="+mn-lt"/>
                <a:cs typeface="Arial"/>
              </a:rPr>
              <a:t>Воспитание</a:t>
            </a:r>
            <a:r>
              <a:rPr sz="1400" b="1" spc="71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-</a:t>
            </a:r>
            <a:r>
              <a:rPr sz="1400" b="1" spc="443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деятельность,</a:t>
            </a:r>
            <a:r>
              <a:rPr sz="1400" b="1" spc="443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направленная</a:t>
            </a:r>
            <a:r>
              <a:rPr sz="1400" b="1" spc="446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на</a:t>
            </a:r>
            <a:r>
              <a:rPr sz="1400" b="1" spc="443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развитие</a:t>
            </a:r>
            <a:r>
              <a:rPr sz="1400" b="1" spc="71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личности,</a:t>
            </a:r>
            <a:r>
              <a:rPr sz="1400" b="1" spc="71" dirty="0">
                <a:latin typeface="+mn-lt"/>
                <a:cs typeface="Arial"/>
              </a:rPr>
              <a:t>  </a:t>
            </a:r>
            <a:r>
              <a:rPr sz="1400" b="1" spc="-8" dirty="0">
                <a:latin typeface="+mn-lt"/>
                <a:cs typeface="Arial"/>
              </a:rPr>
              <a:t>создание </a:t>
            </a:r>
            <a:r>
              <a:rPr sz="1400" b="1" dirty="0">
                <a:latin typeface="+mn-lt"/>
                <a:cs typeface="Arial"/>
              </a:rPr>
              <a:t>условий</a:t>
            </a:r>
            <a:r>
              <a:rPr sz="1400" b="1" spc="191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для</a:t>
            </a:r>
            <a:r>
              <a:rPr sz="1400" b="1" spc="191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самоопределения</a:t>
            </a:r>
            <a:r>
              <a:rPr sz="1400" b="1" spc="191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и</a:t>
            </a:r>
            <a:r>
              <a:rPr sz="1400" b="1" spc="191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социализации</a:t>
            </a:r>
            <a:r>
              <a:rPr sz="1400" b="1" spc="195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обучающихся</a:t>
            </a:r>
            <a:r>
              <a:rPr sz="1400" b="1" spc="195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на</a:t>
            </a:r>
            <a:r>
              <a:rPr sz="1400" b="1" spc="188" dirty="0">
                <a:latin typeface="+mn-lt"/>
                <a:cs typeface="Arial"/>
              </a:rPr>
              <a:t>  </a:t>
            </a:r>
            <a:r>
              <a:rPr sz="1400" b="1" spc="-8" dirty="0">
                <a:latin typeface="+mn-lt"/>
                <a:cs typeface="Arial"/>
              </a:rPr>
              <a:t>основе </a:t>
            </a:r>
            <a:r>
              <a:rPr sz="1400" b="1" dirty="0">
                <a:latin typeface="+mn-lt"/>
                <a:cs typeface="Arial"/>
              </a:rPr>
              <a:t>социокультурных,</a:t>
            </a:r>
            <a:r>
              <a:rPr sz="1400" b="1" spc="311" dirty="0">
                <a:latin typeface="+mn-lt"/>
                <a:cs typeface="Arial"/>
              </a:rPr>
              <a:t> </a:t>
            </a:r>
            <a:r>
              <a:rPr sz="1400" b="1" spc="-8" dirty="0">
                <a:latin typeface="+mn-lt"/>
                <a:cs typeface="Arial"/>
              </a:rPr>
              <a:t>духовно-</a:t>
            </a:r>
            <a:r>
              <a:rPr sz="1400" b="1" dirty="0">
                <a:latin typeface="+mn-lt"/>
                <a:cs typeface="Arial"/>
              </a:rPr>
              <a:t>нравственных</a:t>
            </a:r>
            <a:r>
              <a:rPr sz="1400" b="1" spc="300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ценностей</a:t>
            </a:r>
            <a:r>
              <a:rPr sz="1400" b="1" spc="307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и</a:t>
            </a:r>
            <a:r>
              <a:rPr sz="1400" b="1" spc="296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принятых</a:t>
            </a:r>
            <a:r>
              <a:rPr sz="1400" b="1" spc="296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в</a:t>
            </a:r>
            <a:r>
              <a:rPr sz="1400" b="1" spc="300" dirty="0">
                <a:latin typeface="+mn-lt"/>
                <a:cs typeface="Arial"/>
              </a:rPr>
              <a:t> </a:t>
            </a:r>
            <a:r>
              <a:rPr sz="1400" b="1" spc="-8" dirty="0">
                <a:latin typeface="+mn-lt"/>
                <a:cs typeface="Arial"/>
              </a:rPr>
              <a:t>российском </a:t>
            </a:r>
            <a:r>
              <a:rPr sz="1400" b="1" dirty="0">
                <a:latin typeface="+mn-lt"/>
                <a:cs typeface="Arial"/>
              </a:rPr>
              <a:t>обществе</a:t>
            </a:r>
            <a:r>
              <a:rPr sz="1400" b="1" spc="158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правил</a:t>
            </a:r>
            <a:r>
              <a:rPr sz="1400" b="1" spc="161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и</a:t>
            </a:r>
            <a:r>
              <a:rPr sz="1400" b="1" spc="153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норм</a:t>
            </a:r>
            <a:r>
              <a:rPr sz="1400" b="1" spc="153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поведения</a:t>
            </a:r>
            <a:r>
              <a:rPr sz="1400" b="1" spc="165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в</a:t>
            </a:r>
            <a:r>
              <a:rPr sz="1400" b="1" spc="150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интересах</a:t>
            </a:r>
            <a:r>
              <a:rPr sz="1400" b="1" spc="150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человека,</a:t>
            </a:r>
            <a:r>
              <a:rPr sz="1400" b="1" spc="161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семьи,</a:t>
            </a:r>
            <a:r>
              <a:rPr sz="1400" b="1" spc="153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общества</a:t>
            </a:r>
            <a:r>
              <a:rPr sz="1400" b="1" spc="169" dirty="0">
                <a:latin typeface="+mn-lt"/>
                <a:cs typeface="Arial"/>
              </a:rPr>
              <a:t> </a:t>
            </a:r>
            <a:r>
              <a:rPr sz="1400" b="1" spc="-38" dirty="0">
                <a:latin typeface="+mn-lt"/>
                <a:cs typeface="Arial"/>
              </a:rPr>
              <a:t>и </a:t>
            </a:r>
            <a:r>
              <a:rPr sz="1400" b="1" dirty="0">
                <a:latin typeface="+mn-lt"/>
                <a:cs typeface="Arial"/>
              </a:rPr>
              <a:t>государства,</a:t>
            </a:r>
            <a:r>
              <a:rPr sz="1400" b="1" spc="315" dirty="0">
                <a:latin typeface="+mn-lt"/>
                <a:cs typeface="Arial"/>
              </a:rPr>
              <a:t>   </a:t>
            </a:r>
            <a:r>
              <a:rPr sz="1400" b="1" dirty="0">
                <a:latin typeface="+mn-lt"/>
                <a:cs typeface="Arial"/>
              </a:rPr>
              <a:t>формирование</a:t>
            </a:r>
            <a:r>
              <a:rPr sz="1400" b="1" spc="323" dirty="0">
                <a:latin typeface="+mn-lt"/>
                <a:cs typeface="Arial"/>
              </a:rPr>
              <a:t>   </a:t>
            </a:r>
            <a:r>
              <a:rPr sz="1400" b="1" dirty="0">
                <a:latin typeface="+mn-lt"/>
                <a:cs typeface="Arial"/>
              </a:rPr>
              <a:t>у</a:t>
            </a:r>
            <a:r>
              <a:rPr sz="1400" b="1" spc="319" dirty="0">
                <a:latin typeface="+mn-lt"/>
                <a:cs typeface="Arial"/>
              </a:rPr>
              <a:t>   </a:t>
            </a:r>
            <a:r>
              <a:rPr sz="1400" b="1" dirty="0">
                <a:latin typeface="+mn-lt"/>
                <a:cs typeface="Arial"/>
              </a:rPr>
              <a:t>обучающихся</a:t>
            </a:r>
            <a:r>
              <a:rPr sz="1400" b="1" spc="323" dirty="0">
                <a:latin typeface="+mn-lt"/>
                <a:cs typeface="Arial"/>
              </a:rPr>
              <a:t>   </a:t>
            </a:r>
            <a:r>
              <a:rPr sz="1400" b="1" dirty="0">
                <a:latin typeface="+mn-lt"/>
                <a:cs typeface="Arial"/>
              </a:rPr>
              <a:t>чувства</a:t>
            </a:r>
            <a:r>
              <a:rPr sz="1400" b="1" spc="323" dirty="0">
                <a:latin typeface="+mn-lt"/>
                <a:cs typeface="Arial"/>
              </a:rPr>
              <a:t>   </a:t>
            </a:r>
            <a:r>
              <a:rPr sz="1400" b="1" spc="-8" dirty="0">
                <a:latin typeface="+mn-lt"/>
                <a:cs typeface="Arial"/>
              </a:rPr>
              <a:t>патриотизма, </a:t>
            </a:r>
            <a:r>
              <a:rPr sz="1400" b="1" dirty="0">
                <a:latin typeface="+mn-lt"/>
                <a:cs typeface="Arial"/>
              </a:rPr>
              <a:t>гражданственности,</a:t>
            </a:r>
            <a:r>
              <a:rPr sz="1400" b="1" spc="109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уважения</a:t>
            </a:r>
            <a:r>
              <a:rPr sz="1400" b="1" spc="105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к</a:t>
            </a:r>
            <a:r>
              <a:rPr sz="1400" b="1" spc="101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памяти</a:t>
            </a:r>
            <a:r>
              <a:rPr sz="1400" b="1" spc="109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защитников</a:t>
            </a:r>
            <a:r>
              <a:rPr sz="1400" b="1" spc="105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Отечества</a:t>
            </a:r>
            <a:r>
              <a:rPr sz="1400" b="1" spc="109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и</a:t>
            </a:r>
            <a:r>
              <a:rPr sz="1400" b="1" spc="105" dirty="0">
                <a:latin typeface="+mn-lt"/>
                <a:cs typeface="Arial"/>
              </a:rPr>
              <a:t>  </a:t>
            </a:r>
            <a:r>
              <a:rPr sz="1400" b="1" spc="-8" dirty="0">
                <a:latin typeface="+mn-lt"/>
                <a:cs typeface="Arial"/>
              </a:rPr>
              <a:t>подвигам </a:t>
            </a:r>
            <a:r>
              <a:rPr sz="1400" b="1" dirty="0">
                <a:latin typeface="+mn-lt"/>
                <a:cs typeface="Arial"/>
              </a:rPr>
              <a:t>Героев</a:t>
            </a:r>
            <a:r>
              <a:rPr sz="1400" b="1" spc="191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Отечества,</a:t>
            </a:r>
            <a:r>
              <a:rPr sz="1400" b="1" spc="195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закону</a:t>
            </a:r>
            <a:r>
              <a:rPr sz="1400" b="1" spc="188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и</a:t>
            </a:r>
            <a:r>
              <a:rPr sz="1400" b="1" spc="191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правопорядку,</a:t>
            </a:r>
            <a:r>
              <a:rPr sz="1400" b="1" spc="195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человеку</a:t>
            </a:r>
            <a:r>
              <a:rPr sz="1400" b="1" spc="191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труда</a:t>
            </a:r>
            <a:r>
              <a:rPr sz="1400" b="1" spc="199" dirty="0">
                <a:latin typeface="+mn-lt"/>
                <a:cs typeface="Arial"/>
              </a:rPr>
              <a:t>  </a:t>
            </a:r>
            <a:r>
              <a:rPr sz="1400" b="1" dirty="0">
                <a:latin typeface="+mn-lt"/>
                <a:cs typeface="Arial"/>
              </a:rPr>
              <a:t>и</a:t>
            </a:r>
            <a:r>
              <a:rPr sz="1400" b="1" spc="188" dirty="0">
                <a:latin typeface="+mn-lt"/>
                <a:cs typeface="Arial"/>
              </a:rPr>
              <a:t>  </a:t>
            </a:r>
            <a:r>
              <a:rPr sz="1400" b="1" spc="-8" dirty="0">
                <a:latin typeface="+mn-lt"/>
                <a:cs typeface="Arial"/>
              </a:rPr>
              <a:t>старшему </a:t>
            </a:r>
            <a:r>
              <a:rPr sz="1400" b="1" dirty="0">
                <a:latin typeface="+mn-lt"/>
                <a:cs typeface="Arial"/>
              </a:rPr>
              <a:t>поколению,</a:t>
            </a:r>
            <a:r>
              <a:rPr sz="1400" b="1" spc="26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взаимного</a:t>
            </a:r>
            <a:r>
              <a:rPr sz="1400" b="1" spc="38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уважения,</a:t>
            </a:r>
            <a:r>
              <a:rPr sz="1400" b="1" spc="30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бережного</a:t>
            </a:r>
            <a:r>
              <a:rPr sz="1400" b="1" spc="41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отношения</a:t>
            </a:r>
            <a:r>
              <a:rPr sz="1400" b="1" spc="41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к</a:t>
            </a:r>
            <a:r>
              <a:rPr sz="1400" b="1" spc="38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культурному</a:t>
            </a:r>
            <a:r>
              <a:rPr sz="1400" b="1" spc="34" dirty="0">
                <a:latin typeface="+mn-lt"/>
                <a:cs typeface="Arial"/>
              </a:rPr>
              <a:t> </a:t>
            </a:r>
            <a:r>
              <a:rPr sz="1400" b="1" spc="-8" dirty="0">
                <a:latin typeface="+mn-lt"/>
                <a:cs typeface="Arial"/>
              </a:rPr>
              <a:t>наследию </a:t>
            </a:r>
            <a:r>
              <a:rPr sz="1400" b="1" dirty="0">
                <a:latin typeface="+mn-lt"/>
                <a:cs typeface="Arial"/>
              </a:rPr>
              <a:t>и</a:t>
            </a:r>
            <a:r>
              <a:rPr sz="1400" b="1" spc="319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традициям</a:t>
            </a:r>
            <a:r>
              <a:rPr sz="1400" b="1" spc="315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многонационального</a:t>
            </a:r>
            <a:r>
              <a:rPr sz="1400" b="1" spc="334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народа</a:t>
            </a:r>
            <a:r>
              <a:rPr sz="1400" b="1" spc="315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Российской</a:t>
            </a:r>
            <a:r>
              <a:rPr sz="1400" b="1" spc="319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Федерации,</a:t>
            </a:r>
            <a:r>
              <a:rPr sz="1400" b="1" spc="319" dirty="0">
                <a:latin typeface="+mn-lt"/>
                <a:cs typeface="Arial"/>
              </a:rPr>
              <a:t> </a:t>
            </a:r>
            <a:r>
              <a:rPr sz="1400" b="1" dirty="0">
                <a:latin typeface="+mn-lt"/>
                <a:cs typeface="Arial"/>
              </a:rPr>
              <a:t>природе</a:t>
            </a:r>
            <a:r>
              <a:rPr sz="1400" b="1" spc="319" dirty="0">
                <a:latin typeface="+mn-lt"/>
                <a:cs typeface="Arial"/>
              </a:rPr>
              <a:t> </a:t>
            </a:r>
            <a:r>
              <a:rPr sz="1400" b="1" spc="-38" dirty="0">
                <a:latin typeface="+mn-lt"/>
                <a:cs typeface="Arial"/>
              </a:rPr>
              <a:t>и </a:t>
            </a:r>
            <a:r>
              <a:rPr lang="ru-RU" sz="1400" b="1" spc="-38" dirty="0" smtClean="0">
                <a:latin typeface="+mn-lt"/>
                <a:cs typeface="Arial"/>
              </a:rPr>
              <a:t>окружающей среде. </a:t>
            </a:r>
            <a:endParaRPr sz="1400" b="1" dirty="0">
              <a:latin typeface="+mn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973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260648"/>
            <a:ext cx="8784976" cy="40011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Высококвалифицированный специалист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 rot="20603153">
            <a:off x="3877873" y="1981102"/>
            <a:ext cx="1752600" cy="4572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 rot="994373">
            <a:off x="3736705" y="4461543"/>
            <a:ext cx="1752600" cy="4572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652120" y="1556792"/>
            <a:ext cx="2819400" cy="936104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300" b="1" dirty="0">
                <a:latin typeface="Times New Roman" panose="02020603050405020304" pitchFamily="18" charset="0"/>
              </a:rPr>
              <a:t>Профессиональный</a:t>
            </a:r>
          </a:p>
          <a:p>
            <a:pPr algn="ctr" eaLnBrk="1" hangingPunct="1"/>
            <a:r>
              <a:rPr lang="ru-RU" altLang="ru-RU" sz="2300" b="1" dirty="0">
                <a:latin typeface="Times New Roman" panose="02020603050405020304" pitchFamily="18" charset="0"/>
              </a:rPr>
              <a:t>рост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652120" y="4293096"/>
            <a:ext cx="2808312" cy="1008112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300" b="1" dirty="0">
                <a:latin typeface="Times New Roman" panose="02020603050405020304" pitchFamily="18" charset="0"/>
              </a:rPr>
              <a:t>Профессиональная</a:t>
            </a:r>
          </a:p>
          <a:p>
            <a:pPr algn="ctr" eaLnBrk="1" hangingPunct="1"/>
            <a:r>
              <a:rPr lang="ru-RU" altLang="ru-RU" sz="2300" b="1" dirty="0">
                <a:latin typeface="Times New Roman" panose="02020603050405020304" pitchFamily="18" charset="0"/>
              </a:rPr>
              <a:t>мобильность</a:t>
            </a:r>
          </a:p>
        </p:txBody>
      </p:sp>
      <p:pic>
        <p:nvPicPr>
          <p:cNvPr id="3074" name="Picture 2" descr="http://zabavniks.com/wp-content/uploads/kartinki_bez_fona_dlya_prezentaciy_5_29094006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4" r="15453"/>
          <a:stretch/>
        </p:blipFill>
        <p:spPr bwMode="auto">
          <a:xfrm flipH="1">
            <a:off x="683568" y="1124744"/>
            <a:ext cx="3325092" cy="485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764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Горизонтальный свиток 7"/>
          <p:cNvSpPr/>
          <p:nvPr/>
        </p:nvSpPr>
        <p:spPr>
          <a:xfrm>
            <a:off x="107504" y="980728"/>
            <a:ext cx="8715436" cy="4945752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indent="539750" algn="just"/>
            <a:r>
              <a:rPr lang="ru-RU" altLang="ru-RU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В новых условиях современного образования и воспитания на первый план выходит профессиональная мобильность классного руководителя. </a:t>
            </a:r>
            <a:endParaRPr lang="ru-RU" altLang="ru-RU" sz="2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539750" algn="just"/>
            <a:r>
              <a:rPr lang="ru-RU" alt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Особая актуальность этого направления определяется тем, что оно является условием переориентации всего образования на подготовку мобильных членов общества, а не только профессиональных кадров.</a:t>
            </a:r>
          </a:p>
          <a:p>
            <a:pPr indent="539750" algn="just"/>
            <a:endParaRPr lang="ru-RU" alt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404664"/>
            <a:ext cx="8784976" cy="40011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Профессиональная мобильность классного руководителя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04664"/>
            <a:ext cx="7920880" cy="40011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Личностные качества классного руководителя</a:t>
            </a:r>
            <a:endParaRPr lang="ru-RU" sz="2000" dirty="0">
              <a:solidFill>
                <a:schemeClr val="tx1"/>
              </a:solidFill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987824" y="1916832"/>
            <a:ext cx="3520827" cy="3190057"/>
            <a:chOff x="1655" y="1647"/>
            <a:chExt cx="2490" cy="2327"/>
          </a:xfrm>
        </p:grpSpPr>
        <p:sp>
          <p:nvSpPr>
            <p:cNvPr id="6" name="Freeform 4"/>
            <p:cNvSpPr>
              <a:spLocks/>
            </p:cNvSpPr>
            <p:nvPr/>
          </p:nvSpPr>
          <p:spPr bwMode="gray">
            <a:xfrm>
              <a:off x="1660" y="2336"/>
              <a:ext cx="912" cy="1231"/>
            </a:xfrm>
            <a:custGeom>
              <a:avLst/>
              <a:gdLst>
                <a:gd name="T0" fmla="*/ 1233 w 1233"/>
                <a:gd name="T1" fmla="*/ 343 h 1764"/>
                <a:gd name="T2" fmla="*/ 413 w 1233"/>
                <a:gd name="T3" fmla="*/ 1764 h 1764"/>
                <a:gd name="T4" fmla="*/ 0 w 1233"/>
                <a:gd name="T5" fmla="*/ 1226 h 1764"/>
                <a:gd name="T6" fmla="*/ 6 w 1233"/>
                <a:gd name="T7" fmla="*/ 1098 h 1764"/>
                <a:gd name="T8" fmla="*/ 638 w 1233"/>
                <a:gd name="T9" fmla="*/ 0 h 1764"/>
                <a:gd name="T10" fmla="*/ 1233 w 1233"/>
                <a:gd name="T11" fmla="*/ 343 h 1764"/>
                <a:gd name="T12" fmla="*/ 1233 w 1233"/>
                <a:gd name="T13" fmla="*/ 343 h 17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33"/>
                <a:gd name="T22" fmla="*/ 0 h 1764"/>
                <a:gd name="T23" fmla="*/ 1233 w 1233"/>
                <a:gd name="T24" fmla="*/ 1764 h 17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33" h="1764">
                  <a:moveTo>
                    <a:pt x="1233" y="343"/>
                  </a:moveTo>
                  <a:lnTo>
                    <a:pt x="413" y="1764"/>
                  </a:lnTo>
                  <a:lnTo>
                    <a:pt x="0" y="1226"/>
                  </a:lnTo>
                  <a:lnTo>
                    <a:pt x="6" y="1098"/>
                  </a:lnTo>
                  <a:lnTo>
                    <a:pt x="638" y="0"/>
                  </a:lnTo>
                  <a:lnTo>
                    <a:pt x="1233" y="343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gray">
            <a:xfrm rot="7200000">
              <a:off x="2726" y="1655"/>
              <a:ext cx="860" cy="1305"/>
            </a:xfrm>
            <a:custGeom>
              <a:avLst/>
              <a:gdLst>
                <a:gd name="T0" fmla="*/ 1233 w 1233"/>
                <a:gd name="T1" fmla="*/ 343 h 1764"/>
                <a:gd name="T2" fmla="*/ 413 w 1233"/>
                <a:gd name="T3" fmla="*/ 1764 h 1764"/>
                <a:gd name="T4" fmla="*/ 0 w 1233"/>
                <a:gd name="T5" fmla="*/ 1226 h 1764"/>
                <a:gd name="T6" fmla="*/ 6 w 1233"/>
                <a:gd name="T7" fmla="*/ 1098 h 1764"/>
                <a:gd name="T8" fmla="*/ 638 w 1233"/>
                <a:gd name="T9" fmla="*/ 0 h 1764"/>
                <a:gd name="T10" fmla="*/ 1233 w 1233"/>
                <a:gd name="T11" fmla="*/ 343 h 1764"/>
                <a:gd name="T12" fmla="*/ 1233 w 1233"/>
                <a:gd name="T13" fmla="*/ 343 h 17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33"/>
                <a:gd name="T22" fmla="*/ 0 h 1764"/>
                <a:gd name="T23" fmla="*/ 1233 w 1233"/>
                <a:gd name="T24" fmla="*/ 1764 h 17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33" h="1764">
                  <a:moveTo>
                    <a:pt x="1233" y="343"/>
                  </a:moveTo>
                  <a:lnTo>
                    <a:pt x="413" y="1764"/>
                  </a:lnTo>
                  <a:lnTo>
                    <a:pt x="0" y="1226"/>
                  </a:lnTo>
                  <a:lnTo>
                    <a:pt x="6" y="1098"/>
                  </a:lnTo>
                  <a:lnTo>
                    <a:pt x="638" y="0"/>
                  </a:lnTo>
                  <a:lnTo>
                    <a:pt x="1233" y="343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712" y="1647"/>
              <a:ext cx="1480" cy="1302"/>
              <a:chOff x="1712" y="1389"/>
              <a:chExt cx="1480" cy="1302"/>
            </a:xfrm>
          </p:grpSpPr>
          <p:sp>
            <p:nvSpPr>
              <p:cNvPr id="18" name="AutoShape 7"/>
              <p:cNvSpPr>
                <a:spLocks noChangeArrowheads="1"/>
              </p:cNvSpPr>
              <p:nvPr/>
            </p:nvSpPr>
            <p:spPr bwMode="gray">
              <a:xfrm rot="-9000000">
                <a:off x="1712" y="2311"/>
                <a:ext cx="908" cy="380"/>
              </a:xfrm>
              <a:prstGeom prst="triangle">
                <a:avLst>
                  <a:gd name="adj" fmla="val 50000"/>
                </a:avLst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gray">
              <a:xfrm rot="7200000">
                <a:off x="1961" y="1810"/>
                <a:ext cx="948" cy="508"/>
              </a:xfrm>
              <a:custGeom>
                <a:avLst/>
                <a:gdLst>
                  <a:gd name="T0" fmla="*/ 750 w 750"/>
                  <a:gd name="T1" fmla="*/ 0 h 378"/>
                  <a:gd name="T2" fmla="*/ 0 w 750"/>
                  <a:gd name="T3" fmla="*/ 0 h 378"/>
                  <a:gd name="T4" fmla="*/ 2 w 750"/>
                  <a:gd name="T5" fmla="*/ 194 h 378"/>
                  <a:gd name="T6" fmla="*/ 28 w 750"/>
                  <a:gd name="T7" fmla="*/ 378 h 378"/>
                  <a:gd name="T8" fmla="*/ 750 w 750"/>
                  <a:gd name="T9" fmla="*/ 378 h 378"/>
                  <a:gd name="T10" fmla="*/ 750 w 750"/>
                  <a:gd name="T11" fmla="*/ 0 h 378"/>
                  <a:gd name="T12" fmla="*/ 750 w 750"/>
                  <a:gd name="T13" fmla="*/ 0 h 3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50"/>
                  <a:gd name="T22" fmla="*/ 0 h 378"/>
                  <a:gd name="T23" fmla="*/ 750 w 750"/>
                  <a:gd name="T24" fmla="*/ 378 h 3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50" h="378">
                    <a:moveTo>
                      <a:pt x="750" y="0"/>
                    </a:moveTo>
                    <a:lnTo>
                      <a:pt x="0" y="0"/>
                    </a:lnTo>
                    <a:lnTo>
                      <a:pt x="2" y="194"/>
                    </a:lnTo>
                    <a:lnTo>
                      <a:pt x="28" y="378"/>
                    </a:lnTo>
                    <a:lnTo>
                      <a:pt x="750" y="378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20" name="Freeform 9"/>
              <p:cNvSpPr>
                <a:spLocks/>
              </p:cNvSpPr>
              <p:nvPr/>
            </p:nvSpPr>
            <p:spPr bwMode="gray">
              <a:xfrm rot="7200000">
                <a:off x="2637" y="1226"/>
                <a:ext cx="392" cy="718"/>
              </a:xfrm>
              <a:custGeom>
                <a:avLst/>
                <a:gdLst>
                  <a:gd name="T0" fmla="*/ 495 w 495"/>
                  <a:gd name="T1" fmla="*/ 285 h 971"/>
                  <a:gd name="T2" fmla="*/ 495 w 495"/>
                  <a:gd name="T3" fmla="*/ 971 h 971"/>
                  <a:gd name="T4" fmla="*/ 462 w 495"/>
                  <a:gd name="T5" fmla="*/ 964 h 971"/>
                  <a:gd name="T6" fmla="*/ 430 w 495"/>
                  <a:gd name="T7" fmla="*/ 953 h 971"/>
                  <a:gd name="T8" fmla="*/ 401 w 495"/>
                  <a:gd name="T9" fmla="*/ 931 h 971"/>
                  <a:gd name="T10" fmla="*/ 372 w 495"/>
                  <a:gd name="T11" fmla="*/ 898 h 971"/>
                  <a:gd name="T12" fmla="*/ 339 w 495"/>
                  <a:gd name="T13" fmla="*/ 855 h 971"/>
                  <a:gd name="T14" fmla="*/ 306 w 495"/>
                  <a:gd name="T15" fmla="*/ 801 h 971"/>
                  <a:gd name="T16" fmla="*/ 270 w 495"/>
                  <a:gd name="T17" fmla="*/ 732 h 971"/>
                  <a:gd name="T18" fmla="*/ 227 w 495"/>
                  <a:gd name="T19" fmla="*/ 648 h 971"/>
                  <a:gd name="T20" fmla="*/ 183 w 495"/>
                  <a:gd name="T21" fmla="*/ 554 h 971"/>
                  <a:gd name="T22" fmla="*/ 129 w 495"/>
                  <a:gd name="T23" fmla="*/ 438 h 971"/>
                  <a:gd name="T24" fmla="*/ 96 w 495"/>
                  <a:gd name="T25" fmla="*/ 369 h 971"/>
                  <a:gd name="T26" fmla="*/ 29 w 495"/>
                  <a:gd name="T27" fmla="*/ 211 h 971"/>
                  <a:gd name="T28" fmla="*/ 2 w 495"/>
                  <a:gd name="T29" fmla="*/ 127 h 971"/>
                  <a:gd name="T30" fmla="*/ 0 w 495"/>
                  <a:gd name="T31" fmla="*/ 60 h 971"/>
                  <a:gd name="T32" fmla="*/ 15 w 495"/>
                  <a:gd name="T33" fmla="*/ 0 h 971"/>
                  <a:gd name="T34" fmla="*/ 15 w 495"/>
                  <a:gd name="T35" fmla="*/ 43 h 971"/>
                  <a:gd name="T36" fmla="*/ 15 w 495"/>
                  <a:gd name="T37" fmla="*/ 72 h 971"/>
                  <a:gd name="T38" fmla="*/ 15 w 495"/>
                  <a:gd name="T39" fmla="*/ 99 h 971"/>
                  <a:gd name="T40" fmla="*/ 18 w 495"/>
                  <a:gd name="T41" fmla="*/ 126 h 971"/>
                  <a:gd name="T42" fmla="*/ 29 w 495"/>
                  <a:gd name="T43" fmla="*/ 162 h 971"/>
                  <a:gd name="T44" fmla="*/ 53 w 495"/>
                  <a:gd name="T45" fmla="*/ 198 h 971"/>
                  <a:gd name="T46" fmla="*/ 85 w 495"/>
                  <a:gd name="T47" fmla="*/ 231 h 971"/>
                  <a:gd name="T48" fmla="*/ 125 w 495"/>
                  <a:gd name="T49" fmla="*/ 260 h 971"/>
                  <a:gd name="T50" fmla="*/ 180 w 495"/>
                  <a:gd name="T51" fmla="*/ 278 h 971"/>
                  <a:gd name="T52" fmla="*/ 245 w 495"/>
                  <a:gd name="T53" fmla="*/ 282 h 971"/>
                  <a:gd name="T54" fmla="*/ 495 w 495"/>
                  <a:gd name="T55" fmla="*/ 285 h 97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95"/>
                  <a:gd name="T85" fmla="*/ 0 h 971"/>
                  <a:gd name="T86" fmla="*/ 495 w 495"/>
                  <a:gd name="T87" fmla="*/ 971 h 971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95" h="971">
                    <a:moveTo>
                      <a:pt x="495" y="285"/>
                    </a:moveTo>
                    <a:lnTo>
                      <a:pt x="495" y="971"/>
                    </a:lnTo>
                    <a:lnTo>
                      <a:pt x="462" y="964"/>
                    </a:lnTo>
                    <a:lnTo>
                      <a:pt x="430" y="953"/>
                    </a:lnTo>
                    <a:lnTo>
                      <a:pt x="401" y="931"/>
                    </a:lnTo>
                    <a:lnTo>
                      <a:pt x="372" y="898"/>
                    </a:lnTo>
                    <a:lnTo>
                      <a:pt x="339" y="855"/>
                    </a:lnTo>
                    <a:lnTo>
                      <a:pt x="306" y="801"/>
                    </a:lnTo>
                    <a:lnTo>
                      <a:pt x="270" y="732"/>
                    </a:lnTo>
                    <a:lnTo>
                      <a:pt x="227" y="648"/>
                    </a:lnTo>
                    <a:lnTo>
                      <a:pt x="183" y="554"/>
                    </a:lnTo>
                    <a:lnTo>
                      <a:pt x="129" y="438"/>
                    </a:lnTo>
                    <a:lnTo>
                      <a:pt x="96" y="369"/>
                    </a:lnTo>
                    <a:lnTo>
                      <a:pt x="29" y="211"/>
                    </a:lnTo>
                    <a:lnTo>
                      <a:pt x="2" y="127"/>
                    </a:lnTo>
                    <a:lnTo>
                      <a:pt x="0" y="60"/>
                    </a:lnTo>
                    <a:lnTo>
                      <a:pt x="15" y="0"/>
                    </a:lnTo>
                    <a:lnTo>
                      <a:pt x="15" y="43"/>
                    </a:lnTo>
                    <a:lnTo>
                      <a:pt x="15" y="72"/>
                    </a:lnTo>
                    <a:lnTo>
                      <a:pt x="15" y="99"/>
                    </a:lnTo>
                    <a:lnTo>
                      <a:pt x="18" y="126"/>
                    </a:lnTo>
                    <a:lnTo>
                      <a:pt x="29" y="162"/>
                    </a:lnTo>
                    <a:lnTo>
                      <a:pt x="53" y="198"/>
                    </a:lnTo>
                    <a:lnTo>
                      <a:pt x="85" y="231"/>
                    </a:lnTo>
                    <a:lnTo>
                      <a:pt x="125" y="260"/>
                    </a:lnTo>
                    <a:lnTo>
                      <a:pt x="180" y="278"/>
                    </a:lnTo>
                    <a:lnTo>
                      <a:pt x="245" y="282"/>
                    </a:lnTo>
                    <a:lnTo>
                      <a:pt x="495" y="285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sp>
          <p:nvSpPr>
            <p:cNvPr id="9" name="Freeform 10"/>
            <p:cNvSpPr>
              <a:spLocks/>
            </p:cNvSpPr>
            <p:nvPr/>
          </p:nvSpPr>
          <p:spPr bwMode="gray">
            <a:xfrm rot="-7200000">
              <a:off x="2798" y="2823"/>
              <a:ext cx="860" cy="1305"/>
            </a:xfrm>
            <a:custGeom>
              <a:avLst/>
              <a:gdLst>
                <a:gd name="T0" fmla="*/ 1233 w 1233"/>
                <a:gd name="T1" fmla="*/ 343 h 1764"/>
                <a:gd name="T2" fmla="*/ 413 w 1233"/>
                <a:gd name="T3" fmla="*/ 1764 h 1764"/>
                <a:gd name="T4" fmla="*/ 0 w 1233"/>
                <a:gd name="T5" fmla="*/ 1226 h 1764"/>
                <a:gd name="T6" fmla="*/ 6 w 1233"/>
                <a:gd name="T7" fmla="*/ 1098 h 1764"/>
                <a:gd name="T8" fmla="*/ 638 w 1233"/>
                <a:gd name="T9" fmla="*/ 0 h 1764"/>
                <a:gd name="T10" fmla="*/ 1233 w 1233"/>
                <a:gd name="T11" fmla="*/ 343 h 1764"/>
                <a:gd name="T12" fmla="*/ 1233 w 1233"/>
                <a:gd name="T13" fmla="*/ 343 h 17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33"/>
                <a:gd name="T22" fmla="*/ 0 h 1764"/>
                <a:gd name="T23" fmla="*/ 1233 w 1233"/>
                <a:gd name="T24" fmla="*/ 1764 h 17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33" h="1764">
                  <a:moveTo>
                    <a:pt x="1233" y="343"/>
                  </a:moveTo>
                  <a:lnTo>
                    <a:pt x="413" y="1764"/>
                  </a:lnTo>
                  <a:lnTo>
                    <a:pt x="0" y="1226"/>
                  </a:lnTo>
                  <a:lnTo>
                    <a:pt x="6" y="1098"/>
                  </a:lnTo>
                  <a:lnTo>
                    <a:pt x="638" y="0"/>
                  </a:lnTo>
                  <a:lnTo>
                    <a:pt x="1233" y="34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10" name="Group 11"/>
            <p:cNvGrpSpPr>
              <a:grpSpLocks/>
            </p:cNvGrpSpPr>
            <p:nvPr/>
          </p:nvGrpSpPr>
          <p:grpSpPr bwMode="auto">
            <a:xfrm>
              <a:off x="2849" y="2249"/>
              <a:ext cx="1296" cy="1381"/>
              <a:chOff x="2854" y="1996"/>
              <a:chExt cx="1296" cy="1381"/>
            </a:xfrm>
          </p:grpSpPr>
          <p:sp>
            <p:nvSpPr>
              <p:cNvPr id="15" name="AutoShape 12"/>
              <p:cNvSpPr>
                <a:spLocks noChangeArrowheads="1"/>
              </p:cNvSpPr>
              <p:nvPr/>
            </p:nvSpPr>
            <p:spPr bwMode="gray">
              <a:xfrm rot="-1800000">
                <a:off x="2854" y="1996"/>
                <a:ext cx="906" cy="380"/>
              </a:xfrm>
              <a:prstGeom prst="triangle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6" name="Freeform 13"/>
              <p:cNvSpPr>
                <a:spLocks/>
              </p:cNvSpPr>
              <p:nvPr/>
            </p:nvSpPr>
            <p:spPr bwMode="gray">
              <a:xfrm rot="-7200000">
                <a:off x="3102" y="2371"/>
                <a:ext cx="948" cy="507"/>
              </a:xfrm>
              <a:custGeom>
                <a:avLst/>
                <a:gdLst>
                  <a:gd name="T0" fmla="*/ 750 w 750"/>
                  <a:gd name="T1" fmla="*/ 0 h 378"/>
                  <a:gd name="T2" fmla="*/ 0 w 750"/>
                  <a:gd name="T3" fmla="*/ 0 h 378"/>
                  <a:gd name="T4" fmla="*/ 2 w 750"/>
                  <a:gd name="T5" fmla="*/ 194 h 378"/>
                  <a:gd name="T6" fmla="*/ 28 w 750"/>
                  <a:gd name="T7" fmla="*/ 378 h 378"/>
                  <a:gd name="T8" fmla="*/ 750 w 750"/>
                  <a:gd name="T9" fmla="*/ 378 h 378"/>
                  <a:gd name="T10" fmla="*/ 750 w 750"/>
                  <a:gd name="T11" fmla="*/ 0 h 378"/>
                  <a:gd name="T12" fmla="*/ 750 w 750"/>
                  <a:gd name="T13" fmla="*/ 0 h 3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50"/>
                  <a:gd name="T22" fmla="*/ 0 h 378"/>
                  <a:gd name="T23" fmla="*/ 750 w 750"/>
                  <a:gd name="T24" fmla="*/ 378 h 3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50" h="378">
                    <a:moveTo>
                      <a:pt x="750" y="0"/>
                    </a:moveTo>
                    <a:lnTo>
                      <a:pt x="0" y="0"/>
                    </a:lnTo>
                    <a:lnTo>
                      <a:pt x="2" y="194"/>
                    </a:lnTo>
                    <a:lnTo>
                      <a:pt x="28" y="378"/>
                    </a:lnTo>
                    <a:lnTo>
                      <a:pt x="750" y="378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7" name="Freeform 14"/>
              <p:cNvSpPr>
                <a:spLocks/>
              </p:cNvSpPr>
              <p:nvPr/>
            </p:nvSpPr>
            <p:spPr bwMode="gray">
              <a:xfrm rot="-7200000">
                <a:off x="3618" y="2845"/>
                <a:ext cx="346" cy="718"/>
              </a:xfrm>
              <a:custGeom>
                <a:avLst/>
                <a:gdLst>
                  <a:gd name="T0" fmla="*/ 495 w 495"/>
                  <a:gd name="T1" fmla="*/ 285 h 971"/>
                  <a:gd name="T2" fmla="*/ 495 w 495"/>
                  <a:gd name="T3" fmla="*/ 971 h 971"/>
                  <a:gd name="T4" fmla="*/ 462 w 495"/>
                  <a:gd name="T5" fmla="*/ 964 h 971"/>
                  <a:gd name="T6" fmla="*/ 430 w 495"/>
                  <a:gd name="T7" fmla="*/ 953 h 971"/>
                  <a:gd name="T8" fmla="*/ 401 w 495"/>
                  <a:gd name="T9" fmla="*/ 931 h 971"/>
                  <a:gd name="T10" fmla="*/ 372 w 495"/>
                  <a:gd name="T11" fmla="*/ 898 h 971"/>
                  <a:gd name="T12" fmla="*/ 339 w 495"/>
                  <a:gd name="T13" fmla="*/ 855 h 971"/>
                  <a:gd name="T14" fmla="*/ 306 w 495"/>
                  <a:gd name="T15" fmla="*/ 801 h 971"/>
                  <a:gd name="T16" fmla="*/ 270 w 495"/>
                  <a:gd name="T17" fmla="*/ 732 h 971"/>
                  <a:gd name="T18" fmla="*/ 227 w 495"/>
                  <a:gd name="T19" fmla="*/ 648 h 971"/>
                  <a:gd name="T20" fmla="*/ 183 w 495"/>
                  <a:gd name="T21" fmla="*/ 554 h 971"/>
                  <a:gd name="T22" fmla="*/ 129 w 495"/>
                  <a:gd name="T23" fmla="*/ 438 h 971"/>
                  <a:gd name="T24" fmla="*/ 96 w 495"/>
                  <a:gd name="T25" fmla="*/ 369 h 971"/>
                  <a:gd name="T26" fmla="*/ 29 w 495"/>
                  <a:gd name="T27" fmla="*/ 211 h 971"/>
                  <a:gd name="T28" fmla="*/ 2 w 495"/>
                  <a:gd name="T29" fmla="*/ 127 h 971"/>
                  <a:gd name="T30" fmla="*/ 0 w 495"/>
                  <a:gd name="T31" fmla="*/ 60 h 971"/>
                  <a:gd name="T32" fmla="*/ 15 w 495"/>
                  <a:gd name="T33" fmla="*/ 0 h 971"/>
                  <a:gd name="T34" fmla="*/ 15 w 495"/>
                  <a:gd name="T35" fmla="*/ 43 h 971"/>
                  <a:gd name="T36" fmla="*/ 15 w 495"/>
                  <a:gd name="T37" fmla="*/ 72 h 971"/>
                  <a:gd name="T38" fmla="*/ 15 w 495"/>
                  <a:gd name="T39" fmla="*/ 99 h 971"/>
                  <a:gd name="T40" fmla="*/ 18 w 495"/>
                  <a:gd name="T41" fmla="*/ 126 h 971"/>
                  <a:gd name="T42" fmla="*/ 29 w 495"/>
                  <a:gd name="T43" fmla="*/ 162 h 971"/>
                  <a:gd name="T44" fmla="*/ 53 w 495"/>
                  <a:gd name="T45" fmla="*/ 198 h 971"/>
                  <a:gd name="T46" fmla="*/ 85 w 495"/>
                  <a:gd name="T47" fmla="*/ 231 h 971"/>
                  <a:gd name="T48" fmla="*/ 125 w 495"/>
                  <a:gd name="T49" fmla="*/ 260 h 971"/>
                  <a:gd name="T50" fmla="*/ 180 w 495"/>
                  <a:gd name="T51" fmla="*/ 278 h 971"/>
                  <a:gd name="T52" fmla="*/ 245 w 495"/>
                  <a:gd name="T53" fmla="*/ 282 h 971"/>
                  <a:gd name="T54" fmla="*/ 495 w 495"/>
                  <a:gd name="T55" fmla="*/ 285 h 97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95"/>
                  <a:gd name="T85" fmla="*/ 0 h 971"/>
                  <a:gd name="T86" fmla="*/ 495 w 495"/>
                  <a:gd name="T87" fmla="*/ 971 h 971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95" h="971">
                    <a:moveTo>
                      <a:pt x="495" y="285"/>
                    </a:moveTo>
                    <a:lnTo>
                      <a:pt x="495" y="971"/>
                    </a:lnTo>
                    <a:lnTo>
                      <a:pt x="462" y="964"/>
                    </a:lnTo>
                    <a:lnTo>
                      <a:pt x="430" y="953"/>
                    </a:lnTo>
                    <a:lnTo>
                      <a:pt x="401" y="931"/>
                    </a:lnTo>
                    <a:lnTo>
                      <a:pt x="372" y="898"/>
                    </a:lnTo>
                    <a:lnTo>
                      <a:pt x="339" y="855"/>
                    </a:lnTo>
                    <a:lnTo>
                      <a:pt x="306" y="801"/>
                    </a:lnTo>
                    <a:lnTo>
                      <a:pt x="270" y="732"/>
                    </a:lnTo>
                    <a:lnTo>
                      <a:pt x="227" y="648"/>
                    </a:lnTo>
                    <a:lnTo>
                      <a:pt x="183" y="554"/>
                    </a:lnTo>
                    <a:lnTo>
                      <a:pt x="129" y="438"/>
                    </a:lnTo>
                    <a:lnTo>
                      <a:pt x="96" y="369"/>
                    </a:lnTo>
                    <a:lnTo>
                      <a:pt x="29" y="211"/>
                    </a:lnTo>
                    <a:lnTo>
                      <a:pt x="2" y="127"/>
                    </a:lnTo>
                    <a:lnTo>
                      <a:pt x="0" y="60"/>
                    </a:lnTo>
                    <a:lnTo>
                      <a:pt x="15" y="0"/>
                    </a:lnTo>
                    <a:lnTo>
                      <a:pt x="15" y="43"/>
                    </a:lnTo>
                    <a:lnTo>
                      <a:pt x="15" y="72"/>
                    </a:lnTo>
                    <a:lnTo>
                      <a:pt x="15" y="99"/>
                    </a:lnTo>
                    <a:lnTo>
                      <a:pt x="18" y="126"/>
                    </a:lnTo>
                    <a:lnTo>
                      <a:pt x="29" y="162"/>
                    </a:lnTo>
                    <a:lnTo>
                      <a:pt x="53" y="198"/>
                    </a:lnTo>
                    <a:lnTo>
                      <a:pt x="85" y="231"/>
                    </a:lnTo>
                    <a:lnTo>
                      <a:pt x="125" y="260"/>
                    </a:lnTo>
                    <a:lnTo>
                      <a:pt x="180" y="278"/>
                    </a:lnTo>
                    <a:lnTo>
                      <a:pt x="245" y="282"/>
                    </a:lnTo>
                    <a:lnTo>
                      <a:pt x="495" y="28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11" name="Group 15"/>
            <p:cNvGrpSpPr>
              <a:grpSpLocks/>
            </p:cNvGrpSpPr>
            <p:nvPr/>
          </p:nvGrpSpPr>
          <p:grpSpPr bwMode="auto">
            <a:xfrm>
              <a:off x="1655" y="3095"/>
              <a:ext cx="1571" cy="879"/>
              <a:chOff x="1655" y="2837"/>
              <a:chExt cx="1571" cy="879"/>
            </a:xfrm>
          </p:grpSpPr>
          <p:sp>
            <p:nvSpPr>
              <p:cNvPr id="12" name="Freeform 16"/>
              <p:cNvSpPr>
                <a:spLocks/>
              </p:cNvSpPr>
              <p:nvPr/>
            </p:nvSpPr>
            <p:spPr bwMode="gray">
              <a:xfrm>
                <a:off x="1655" y="2837"/>
                <a:ext cx="366" cy="692"/>
              </a:xfrm>
              <a:custGeom>
                <a:avLst/>
                <a:gdLst>
                  <a:gd name="T0" fmla="*/ 495 w 495"/>
                  <a:gd name="T1" fmla="*/ 285 h 971"/>
                  <a:gd name="T2" fmla="*/ 495 w 495"/>
                  <a:gd name="T3" fmla="*/ 971 h 971"/>
                  <a:gd name="T4" fmla="*/ 462 w 495"/>
                  <a:gd name="T5" fmla="*/ 964 h 971"/>
                  <a:gd name="T6" fmla="*/ 430 w 495"/>
                  <a:gd name="T7" fmla="*/ 953 h 971"/>
                  <a:gd name="T8" fmla="*/ 401 w 495"/>
                  <a:gd name="T9" fmla="*/ 931 h 971"/>
                  <a:gd name="T10" fmla="*/ 372 w 495"/>
                  <a:gd name="T11" fmla="*/ 898 h 971"/>
                  <a:gd name="T12" fmla="*/ 339 w 495"/>
                  <a:gd name="T13" fmla="*/ 855 h 971"/>
                  <a:gd name="T14" fmla="*/ 306 w 495"/>
                  <a:gd name="T15" fmla="*/ 801 h 971"/>
                  <a:gd name="T16" fmla="*/ 270 w 495"/>
                  <a:gd name="T17" fmla="*/ 732 h 971"/>
                  <a:gd name="T18" fmla="*/ 227 w 495"/>
                  <a:gd name="T19" fmla="*/ 648 h 971"/>
                  <a:gd name="T20" fmla="*/ 183 w 495"/>
                  <a:gd name="T21" fmla="*/ 554 h 971"/>
                  <a:gd name="T22" fmla="*/ 129 w 495"/>
                  <a:gd name="T23" fmla="*/ 438 h 971"/>
                  <a:gd name="T24" fmla="*/ 96 w 495"/>
                  <a:gd name="T25" fmla="*/ 369 h 971"/>
                  <a:gd name="T26" fmla="*/ 29 w 495"/>
                  <a:gd name="T27" fmla="*/ 211 h 971"/>
                  <a:gd name="T28" fmla="*/ 2 w 495"/>
                  <a:gd name="T29" fmla="*/ 127 h 971"/>
                  <a:gd name="T30" fmla="*/ 0 w 495"/>
                  <a:gd name="T31" fmla="*/ 60 h 971"/>
                  <a:gd name="T32" fmla="*/ 15 w 495"/>
                  <a:gd name="T33" fmla="*/ 0 h 971"/>
                  <a:gd name="T34" fmla="*/ 15 w 495"/>
                  <a:gd name="T35" fmla="*/ 43 h 971"/>
                  <a:gd name="T36" fmla="*/ 15 w 495"/>
                  <a:gd name="T37" fmla="*/ 72 h 971"/>
                  <a:gd name="T38" fmla="*/ 15 w 495"/>
                  <a:gd name="T39" fmla="*/ 99 h 971"/>
                  <a:gd name="T40" fmla="*/ 18 w 495"/>
                  <a:gd name="T41" fmla="*/ 126 h 971"/>
                  <a:gd name="T42" fmla="*/ 29 w 495"/>
                  <a:gd name="T43" fmla="*/ 162 h 971"/>
                  <a:gd name="T44" fmla="*/ 53 w 495"/>
                  <a:gd name="T45" fmla="*/ 198 h 971"/>
                  <a:gd name="T46" fmla="*/ 85 w 495"/>
                  <a:gd name="T47" fmla="*/ 231 h 971"/>
                  <a:gd name="T48" fmla="*/ 125 w 495"/>
                  <a:gd name="T49" fmla="*/ 260 h 971"/>
                  <a:gd name="T50" fmla="*/ 180 w 495"/>
                  <a:gd name="T51" fmla="*/ 278 h 971"/>
                  <a:gd name="T52" fmla="*/ 245 w 495"/>
                  <a:gd name="T53" fmla="*/ 282 h 971"/>
                  <a:gd name="T54" fmla="*/ 495 w 495"/>
                  <a:gd name="T55" fmla="*/ 285 h 97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95"/>
                  <a:gd name="T85" fmla="*/ 0 h 971"/>
                  <a:gd name="T86" fmla="*/ 495 w 495"/>
                  <a:gd name="T87" fmla="*/ 971 h 971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95" h="971">
                    <a:moveTo>
                      <a:pt x="495" y="285"/>
                    </a:moveTo>
                    <a:lnTo>
                      <a:pt x="495" y="971"/>
                    </a:lnTo>
                    <a:lnTo>
                      <a:pt x="462" y="964"/>
                    </a:lnTo>
                    <a:lnTo>
                      <a:pt x="430" y="953"/>
                    </a:lnTo>
                    <a:lnTo>
                      <a:pt x="401" y="931"/>
                    </a:lnTo>
                    <a:lnTo>
                      <a:pt x="372" y="898"/>
                    </a:lnTo>
                    <a:lnTo>
                      <a:pt x="339" y="855"/>
                    </a:lnTo>
                    <a:lnTo>
                      <a:pt x="306" y="801"/>
                    </a:lnTo>
                    <a:lnTo>
                      <a:pt x="270" y="732"/>
                    </a:lnTo>
                    <a:lnTo>
                      <a:pt x="227" y="648"/>
                    </a:lnTo>
                    <a:lnTo>
                      <a:pt x="183" y="554"/>
                    </a:lnTo>
                    <a:lnTo>
                      <a:pt x="129" y="438"/>
                    </a:lnTo>
                    <a:lnTo>
                      <a:pt x="96" y="369"/>
                    </a:lnTo>
                    <a:lnTo>
                      <a:pt x="29" y="211"/>
                    </a:lnTo>
                    <a:lnTo>
                      <a:pt x="2" y="127"/>
                    </a:lnTo>
                    <a:lnTo>
                      <a:pt x="0" y="60"/>
                    </a:lnTo>
                    <a:lnTo>
                      <a:pt x="15" y="0"/>
                    </a:lnTo>
                    <a:lnTo>
                      <a:pt x="15" y="43"/>
                    </a:lnTo>
                    <a:lnTo>
                      <a:pt x="15" y="72"/>
                    </a:lnTo>
                    <a:lnTo>
                      <a:pt x="15" y="99"/>
                    </a:lnTo>
                    <a:lnTo>
                      <a:pt x="18" y="126"/>
                    </a:lnTo>
                    <a:lnTo>
                      <a:pt x="29" y="162"/>
                    </a:lnTo>
                    <a:lnTo>
                      <a:pt x="53" y="198"/>
                    </a:lnTo>
                    <a:lnTo>
                      <a:pt x="85" y="231"/>
                    </a:lnTo>
                    <a:lnTo>
                      <a:pt x="125" y="260"/>
                    </a:lnTo>
                    <a:lnTo>
                      <a:pt x="180" y="278"/>
                    </a:lnTo>
                    <a:lnTo>
                      <a:pt x="245" y="282"/>
                    </a:lnTo>
                    <a:lnTo>
                      <a:pt x="495" y="285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3" name="AutoShape 17"/>
              <p:cNvSpPr>
                <a:spLocks noChangeArrowheads="1"/>
              </p:cNvSpPr>
              <p:nvPr/>
            </p:nvSpPr>
            <p:spPr bwMode="gray">
              <a:xfrm rot="5400000">
                <a:off x="2589" y="3078"/>
                <a:ext cx="872" cy="403"/>
              </a:xfrm>
              <a:prstGeom prst="triangle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gray">
              <a:xfrm>
                <a:off x="1985" y="3040"/>
                <a:ext cx="1005" cy="489"/>
              </a:xfrm>
              <a:custGeom>
                <a:avLst/>
                <a:gdLst>
                  <a:gd name="T0" fmla="*/ 750 w 750"/>
                  <a:gd name="T1" fmla="*/ 0 h 378"/>
                  <a:gd name="T2" fmla="*/ 0 w 750"/>
                  <a:gd name="T3" fmla="*/ 0 h 378"/>
                  <a:gd name="T4" fmla="*/ 2 w 750"/>
                  <a:gd name="T5" fmla="*/ 194 h 378"/>
                  <a:gd name="T6" fmla="*/ 28 w 750"/>
                  <a:gd name="T7" fmla="*/ 378 h 378"/>
                  <a:gd name="T8" fmla="*/ 750 w 750"/>
                  <a:gd name="T9" fmla="*/ 378 h 378"/>
                  <a:gd name="T10" fmla="*/ 750 w 750"/>
                  <a:gd name="T11" fmla="*/ 0 h 378"/>
                  <a:gd name="T12" fmla="*/ 750 w 750"/>
                  <a:gd name="T13" fmla="*/ 0 h 3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50"/>
                  <a:gd name="T22" fmla="*/ 0 h 378"/>
                  <a:gd name="T23" fmla="*/ 750 w 750"/>
                  <a:gd name="T24" fmla="*/ 378 h 3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50" h="378">
                    <a:moveTo>
                      <a:pt x="750" y="0"/>
                    </a:moveTo>
                    <a:lnTo>
                      <a:pt x="0" y="0"/>
                    </a:lnTo>
                    <a:lnTo>
                      <a:pt x="2" y="194"/>
                    </a:lnTo>
                    <a:lnTo>
                      <a:pt x="28" y="378"/>
                    </a:lnTo>
                    <a:lnTo>
                      <a:pt x="750" y="378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</p:grpSp>
      <p:sp>
        <p:nvSpPr>
          <p:cNvPr id="24" name="Прямоугольник 23"/>
          <p:cNvSpPr/>
          <p:nvPr/>
        </p:nvSpPr>
        <p:spPr>
          <a:xfrm>
            <a:off x="5076056" y="5229200"/>
            <a:ext cx="3456384" cy="40011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Коммуникабельность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555776" y="1412776"/>
            <a:ext cx="4248472" cy="40011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Конкурентоспособность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39552" y="3140968"/>
            <a:ext cx="2448272" cy="40011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Мобильность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27" name="Picture 2" descr="http://mouo.n-om.obr55.ru/files/2020/03/hello_html_4782ca7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988840"/>
            <a:ext cx="1801118" cy="204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958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99792" y="404664"/>
            <a:ext cx="3600400" cy="40011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Мобильность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50825" y="1052513"/>
            <a:ext cx="84248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None/>
            </a:pPr>
            <a:r>
              <a:rPr lang="ru-RU" altLang="ru-RU" sz="2000" b="1" dirty="0" smtClean="0">
                <a:latin typeface="+mn-lt"/>
              </a:rPr>
              <a:t>Способность быстро реагировать на происходящие изменения в социуме, в педагогической науке и практике</a:t>
            </a:r>
            <a:r>
              <a:rPr lang="ru-RU" altLang="ru-RU" sz="2000" dirty="0" smtClean="0">
                <a:latin typeface="+mn-lt"/>
              </a:rPr>
              <a:t>.</a:t>
            </a:r>
            <a:endParaRPr lang="ru-RU" altLang="ru-RU" sz="2000" dirty="0">
              <a:latin typeface="+mn-lt"/>
            </a:endParaRP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755576" y="2276872"/>
            <a:ext cx="7776864" cy="2952750"/>
          </a:xfrm>
        </p:spPr>
        <p:txBody>
          <a:bodyPr/>
          <a:lstStyle/>
          <a:p>
            <a:pPr marL="0" indent="0" eaLnBrk="1" hangingPunct="1">
              <a:buClr>
                <a:schemeClr val="tx1"/>
              </a:buClr>
              <a:buNone/>
            </a:pPr>
            <a:r>
              <a:rPr lang="ru-RU" altLang="ru-RU" sz="2000" b="1" dirty="0" smtClean="0"/>
              <a:t>Быть мобильным – значит</a:t>
            </a:r>
          </a:p>
          <a:p>
            <a:pPr algn="just" eaLnBrk="1" hangingPunct="1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000" dirty="0" smtClean="0">
                <a:solidFill>
                  <a:schemeClr val="tx1"/>
                </a:solidFill>
              </a:rPr>
              <a:t> уметь (при необходимости) быстро изменять свои мысли, эмоции, действия, с целью опережения, предвидения, развития педагогической науки и практики;</a:t>
            </a:r>
          </a:p>
          <a:p>
            <a:pPr algn="just" eaLnBrk="1" hangingPunct="1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000" dirty="0" smtClean="0">
                <a:solidFill>
                  <a:schemeClr val="tx1"/>
                </a:solidFill>
              </a:rPr>
              <a:t>уметь перестраиваться (при необходимости) в педагогической деятельности, чтобы соответствовать быстро развивающимся потребностям общества.</a:t>
            </a:r>
          </a:p>
          <a:p>
            <a:pPr marL="0" indent="0" eaLnBrk="1" hangingPunct="1">
              <a:buFont typeface="Symbol" panose="05050102010706020507" pitchFamily="18" charset="2"/>
              <a:buNone/>
            </a:pPr>
            <a:endParaRPr lang="ru-RU" altLang="ru-RU" dirty="0" smtClean="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10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67744" y="548680"/>
            <a:ext cx="4248472" cy="40011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Конкурентоспособность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1079897"/>
          </a:xfrm>
        </p:spPr>
        <p:txBody>
          <a:bodyPr/>
          <a:lstStyle/>
          <a:p>
            <a:pPr marL="0" indent="0" algn="ctr" eaLnBrk="1" hangingPunct="1">
              <a:buFont typeface="Symbol" panose="05050102010706020507" pitchFamily="18" charset="2"/>
              <a:buNone/>
            </a:pPr>
            <a:r>
              <a:rPr lang="ru-RU" altLang="ru-RU" sz="2000" b="1" dirty="0" smtClean="0"/>
              <a:t>Личностное качество,   потребность и возможность быть выбранным из множества возможных претендентов в качестве наилучшего.</a:t>
            </a:r>
          </a:p>
          <a:p>
            <a:pPr marL="0" indent="0" eaLnBrk="1" hangingPunct="1">
              <a:buFont typeface="Symbol" panose="05050102010706020507" pitchFamily="18" charset="2"/>
              <a:buNone/>
            </a:pPr>
            <a:endParaRPr lang="ru-RU" altLang="ru-RU" b="1" dirty="0" smtClean="0">
              <a:solidFill>
                <a:srgbClr val="990000"/>
              </a:solidFill>
              <a:latin typeface="Tahoma" panose="020B0604030504040204" pitchFamily="34" charset="0"/>
            </a:endParaRPr>
          </a:p>
          <a:p>
            <a:pPr marL="0" indent="0" eaLnBrk="1" hangingPunct="1">
              <a:buFont typeface="Symbol" panose="05050102010706020507" pitchFamily="18" charset="2"/>
              <a:buNone/>
            </a:pPr>
            <a:r>
              <a:rPr lang="ru-RU" altLang="ru-RU" sz="2000" b="1" dirty="0" smtClean="0"/>
              <a:t>Проявляется в развитости:</a:t>
            </a:r>
          </a:p>
          <a:p>
            <a:pPr algn="just" eaLnBrk="1" hangingPunct="1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000" dirty="0" smtClean="0"/>
              <a:t> педагогической интуиции,</a:t>
            </a:r>
          </a:p>
          <a:p>
            <a:pPr algn="just" eaLnBrk="1" hangingPunct="1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000" dirty="0" smtClean="0"/>
              <a:t> стрессоустойчивости, </a:t>
            </a:r>
          </a:p>
          <a:p>
            <a:pPr algn="just" eaLnBrk="1" hangingPunct="1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000" dirty="0" smtClean="0"/>
              <a:t> способности идти на риск, </a:t>
            </a:r>
          </a:p>
          <a:p>
            <a:pPr algn="just" eaLnBrk="1" hangingPunct="1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000" dirty="0" smtClean="0"/>
              <a:t> рефлексивности, </a:t>
            </a:r>
          </a:p>
          <a:p>
            <a:pPr algn="just" eaLnBrk="1" hangingPunct="1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000" dirty="0" smtClean="0"/>
              <a:t>в желании быть первым.</a:t>
            </a:r>
          </a:p>
        </p:txBody>
      </p:sp>
    </p:spTree>
    <p:extLst>
      <p:ext uri="{BB962C8B-B14F-4D97-AF65-F5344CB8AC3E}">
        <p14:creationId xmlns:p14="http://schemas.microsoft.com/office/powerpoint/2010/main" val="12737893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15816" y="548680"/>
            <a:ext cx="3456384" cy="40011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Коммуникабельность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259632" y="1196752"/>
            <a:ext cx="676659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 smtClean="0">
                <a:latin typeface="+mn-lt"/>
              </a:rPr>
              <a:t>ЭТО </a:t>
            </a:r>
            <a:r>
              <a:rPr lang="ru-RU" altLang="ru-RU" sz="2000" b="1" dirty="0">
                <a:latin typeface="+mn-lt"/>
              </a:rPr>
              <a:t>умение общаться со всеми субъектами </a:t>
            </a:r>
          </a:p>
          <a:p>
            <a:pPr algn="ctr" eaLnBrk="1" hangingPunct="1"/>
            <a:r>
              <a:rPr lang="ru-RU" altLang="ru-RU" sz="2000" b="1" dirty="0">
                <a:latin typeface="+mn-lt"/>
              </a:rPr>
              <a:t>педагогического процесса </a:t>
            </a: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539750" y="2492375"/>
            <a:ext cx="806469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000" b="1" dirty="0" smtClean="0">
                <a:latin typeface="+mn-lt"/>
              </a:rPr>
              <a:t>Коммуникабельность </a:t>
            </a:r>
            <a:r>
              <a:rPr lang="ru-RU" altLang="ru-RU" sz="2000" dirty="0" smtClean="0">
                <a:latin typeface="+mn-lt"/>
              </a:rPr>
              <a:t>- </a:t>
            </a:r>
            <a:r>
              <a:rPr lang="ru-RU" altLang="ru-RU" sz="2000" dirty="0">
                <a:latin typeface="+mn-lt"/>
              </a:rPr>
              <a:t>это целенаправленное взаимодействие субъектов профессиональной деятельности по непосредственному или опосредованному созданию продукта этой деятельности и продвижению его по рынку товаров и услуг.</a:t>
            </a:r>
          </a:p>
          <a:p>
            <a:pPr algn="just" eaLnBrk="1" hangingPunct="1"/>
            <a:endParaRPr lang="ru-RU" altLang="ru-RU" sz="2000" b="1" dirty="0">
              <a:latin typeface="+mn-lt"/>
            </a:endParaRPr>
          </a:p>
          <a:p>
            <a:pPr algn="just" eaLnBrk="1" hangingPunct="1"/>
            <a:r>
              <a:rPr lang="ru-RU" altLang="ru-RU" sz="2000" b="1" dirty="0">
                <a:latin typeface="+mn-lt"/>
              </a:rPr>
              <a:t>Продукты педагогической профессиональной деятельности: </a:t>
            </a:r>
            <a:r>
              <a:rPr lang="ru-RU" altLang="ru-RU" sz="2000" dirty="0">
                <a:latin typeface="+mn-lt"/>
              </a:rPr>
              <a:t>программы, концепции, образовательные услуги и др.</a:t>
            </a:r>
          </a:p>
        </p:txBody>
      </p:sp>
    </p:spTree>
    <p:extLst>
      <p:ext uri="{BB962C8B-B14F-4D97-AF65-F5344CB8AC3E}">
        <p14:creationId xmlns:p14="http://schemas.microsoft.com/office/powerpoint/2010/main" val="242418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Прямоугольник 49"/>
          <p:cNvSpPr/>
          <p:nvPr/>
        </p:nvSpPr>
        <p:spPr>
          <a:xfrm>
            <a:off x="179512" y="1340768"/>
            <a:ext cx="428628" cy="414765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700" b="1" dirty="0">
                <a:solidFill>
                  <a:srgbClr val="003760"/>
                </a:solidFill>
                <a:latin typeface="Times New Roman" charset="0"/>
                <a:ea typeface="Times New Roman" charset="0"/>
                <a:cs typeface="Times New Roman" charset="0"/>
              </a:rPr>
              <a:t>Т</a:t>
            </a:r>
          </a:p>
          <a:p>
            <a:pPr algn="ctr"/>
            <a:r>
              <a:rPr lang="ru-RU" sz="2700" b="1" dirty="0">
                <a:solidFill>
                  <a:srgbClr val="003760"/>
                </a:solidFill>
                <a:latin typeface="Times New Roman" charset="0"/>
                <a:ea typeface="Times New Roman" charset="0"/>
                <a:cs typeface="Times New Roman" charset="0"/>
              </a:rPr>
              <a:t>Р</a:t>
            </a:r>
          </a:p>
          <a:p>
            <a:pPr algn="ctr"/>
            <a:r>
              <a:rPr lang="ru-RU" sz="2700" b="1" dirty="0">
                <a:solidFill>
                  <a:srgbClr val="003760"/>
                </a:solidFill>
                <a:latin typeface="Times New Roman" charset="0"/>
                <a:ea typeface="Times New Roman" charset="0"/>
                <a:cs typeface="Times New Roman" charset="0"/>
              </a:rPr>
              <a:t>А</a:t>
            </a:r>
          </a:p>
          <a:p>
            <a:pPr algn="ctr"/>
            <a:r>
              <a:rPr lang="ru-RU" sz="2700" b="1" dirty="0">
                <a:solidFill>
                  <a:srgbClr val="003760"/>
                </a:solidFill>
                <a:latin typeface="Times New Roman" charset="0"/>
                <a:ea typeface="Times New Roman" charset="0"/>
                <a:cs typeface="Times New Roman" charset="0"/>
              </a:rPr>
              <a:t>Д</a:t>
            </a:r>
          </a:p>
          <a:p>
            <a:pPr algn="ctr"/>
            <a:r>
              <a:rPr lang="ru-RU" sz="2700" b="1" dirty="0">
                <a:solidFill>
                  <a:srgbClr val="003760"/>
                </a:solidFill>
                <a:latin typeface="Times New Roman" charset="0"/>
                <a:ea typeface="Times New Roman" charset="0"/>
                <a:cs typeface="Times New Roman" charset="0"/>
              </a:rPr>
              <a:t>И</a:t>
            </a:r>
          </a:p>
          <a:p>
            <a:pPr algn="ctr"/>
            <a:r>
              <a:rPr lang="ru-RU" sz="2700" b="1" dirty="0">
                <a:solidFill>
                  <a:srgbClr val="003760"/>
                </a:solidFill>
                <a:latin typeface="Times New Roman" charset="0"/>
                <a:ea typeface="Times New Roman" charset="0"/>
                <a:cs typeface="Times New Roman" charset="0"/>
              </a:rPr>
              <a:t>Ц</a:t>
            </a:r>
          </a:p>
          <a:p>
            <a:pPr algn="ctr"/>
            <a:r>
              <a:rPr lang="ru-RU" sz="2700" b="1" dirty="0">
                <a:solidFill>
                  <a:srgbClr val="003760"/>
                </a:solidFill>
                <a:latin typeface="Times New Roman" charset="0"/>
                <a:ea typeface="Times New Roman" charset="0"/>
                <a:cs typeface="Times New Roman" charset="0"/>
              </a:rPr>
              <a:t>И</a:t>
            </a:r>
          </a:p>
          <a:p>
            <a:pPr algn="ctr"/>
            <a:r>
              <a:rPr lang="ru-RU" sz="2700" b="1" dirty="0">
                <a:solidFill>
                  <a:srgbClr val="003760"/>
                </a:solidFill>
                <a:latin typeface="Times New Roman" charset="0"/>
                <a:ea typeface="Times New Roman" charset="0"/>
                <a:cs typeface="Times New Roman" charset="0"/>
              </a:rPr>
              <a:t>И</a:t>
            </a:r>
          </a:p>
          <a:p>
            <a:pPr algn="ctr"/>
            <a:endParaRPr lang="ru-RU" sz="2700" b="1" dirty="0">
              <a:solidFill>
                <a:srgbClr val="00376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8532440" y="1268760"/>
            <a:ext cx="428628" cy="412529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700" b="1" dirty="0">
                <a:solidFill>
                  <a:srgbClr val="003760"/>
                </a:solidFill>
                <a:latin typeface="Times New Roman" charset="0"/>
                <a:ea typeface="Times New Roman" charset="0"/>
                <a:cs typeface="Times New Roman" charset="0"/>
              </a:rPr>
              <a:t>И</a:t>
            </a:r>
          </a:p>
          <a:p>
            <a:pPr algn="ctr"/>
            <a:r>
              <a:rPr lang="ru-RU" sz="2700" b="1" dirty="0">
                <a:solidFill>
                  <a:srgbClr val="003760"/>
                </a:solidFill>
                <a:latin typeface="Times New Roman" charset="0"/>
                <a:ea typeface="Times New Roman" charset="0"/>
                <a:cs typeface="Times New Roman" charset="0"/>
              </a:rPr>
              <a:t>Н</a:t>
            </a:r>
          </a:p>
          <a:p>
            <a:pPr algn="ctr"/>
            <a:r>
              <a:rPr lang="ru-RU" sz="2700" b="1" dirty="0">
                <a:solidFill>
                  <a:srgbClr val="003760"/>
                </a:solidFill>
                <a:latin typeface="Times New Roman" charset="0"/>
                <a:ea typeface="Times New Roman" charset="0"/>
                <a:cs typeface="Times New Roman" charset="0"/>
              </a:rPr>
              <a:t>Н</a:t>
            </a:r>
          </a:p>
          <a:p>
            <a:pPr algn="ctr"/>
            <a:r>
              <a:rPr lang="ru-RU" sz="2700" b="1" dirty="0">
                <a:solidFill>
                  <a:srgbClr val="003760"/>
                </a:solidFill>
                <a:latin typeface="Times New Roman" charset="0"/>
                <a:ea typeface="Times New Roman" charset="0"/>
                <a:cs typeface="Times New Roman" charset="0"/>
              </a:rPr>
              <a:t>О</a:t>
            </a:r>
          </a:p>
          <a:p>
            <a:pPr algn="ctr"/>
            <a:r>
              <a:rPr lang="ru-RU" sz="2700" b="1" dirty="0">
                <a:solidFill>
                  <a:srgbClr val="003760"/>
                </a:solidFill>
                <a:latin typeface="Times New Roman" charset="0"/>
                <a:ea typeface="Times New Roman" charset="0"/>
                <a:cs typeface="Times New Roman" charset="0"/>
              </a:rPr>
              <a:t>В</a:t>
            </a:r>
          </a:p>
          <a:p>
            <a:pPr algn="ctr"/>
            <a:r>
              <a:rPr lang="ru-RU" sz="2700" b="1" dirty="0">
                <a:solidFill>
                  <a:srgbClr val="003760"/>
                </a:solidFill>
                <a:latin typeface="Times New Roman" charset="0"/>
                <a:ea typeface="Times New Roman" charset="0"/>
                <a:cs typeface="Times New Roman" charset="0"/>
              </a:rPr>
              <a:t>А</a:t>
            </a:r>
          </a:p>
          <a:p>
            <a:pPr algn="ctr"/>
            <a:r>
              <a:rPr lang="ru-RU" sz="2700" b="1" dirty="0">
                <a:solidFill>
                  <a:srgbClr val="003760"/>
                </a:solidFill>
                <a:latin typeface="Times New Roman" charset="0"/>
                <a:ea typeface="Times New Roman" charset="0"/>
                <a:cs typeface="Times New Roman" charset="0"/>
              </a:rPr>
              <a:t>Ц</a:t>
            </a:r>
          </a:p>
          <a:p>
            <a:pPr algn="ctr"/>
            <a:r>
              <a:rPr lang="ru-RU" sz="2700" b="1" dirty="0">
                <a:solidFill>
                  <a:srgbClr val="003760"/>
                </a:solidFill>
                <a:latin typeface="Times New Roman" charset="0"/>
                <a:ea typeface="Times New Roman" charset="0"/>
                <a:cs typeface="Times New Roman" charset="0"/>
              </a:rPr>
              <a:t>И</a:t>
            </a:r>
          </a:p>
          <a:p>
            <a:pPr algn="ctr"/>
            <a:r>
              <a:rPr lang="ru-RU" sz="2700" b="1" dirty="0">
                <a:solidFill>
                  <a:srgbClr val="003760"/>
                </a:solidFill>
                <a:latin typeface="Times New Roman" charset="0"/>
                <a:ea typeface="Times New Roman" charset="0"/>
                <a:cs typeface="Times New Roman" charset="0"/>
              </a:rPr>
              <a:t>И</a:t>
            </a: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683568" y="1844824"/>
            <a:ext cx="3700652" cy="487442"/>
          </a:xfrm>
          <a:prstGeom prst="roundRect">
            <a:avLst/>
          </a:prstGeom>
          <a:solidFill>
            <a:srgbClr val="0095DB">
              <a:alpha val="40392"/>
            </a:srgbClr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66725">
              <a:lnSpc>
                <a:spcPct val="90000"/>
              </a:lnSpc>
              <a:spcAft>
                <a:spcPct val="35000"/>
              </a:spcAft>
            </a:pPr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Школа – воспитательное пространство</a:t>
            </a: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683568" y="2420888"/>
            <a:ext cx="3700652" cy="610700"/>
          </a:xfrm>
          <a:prstGeom prst="roundRect">
            <a:avLst/>
          </a:prstGeom>
          <a:solidFill>
            <a:srgbClr val="0095DB">
              <a:alpha val="40392"/>
            </a:srgbClr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Школа </a:t>
            </a:r>
            <a:r>
              <a:rPr lang="mr-IN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–</a:t>
            </a:r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источник знаний</a:t>
            </a:r>
          </a:p>
          <a:p>
            <a:pPr algn="ctr"/>
            <a:endParaRPr lang="ru-RU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694687" y="3140968"/>
            <a:ext cx="3700652" cy="483169"/>
          </a:xfrm>
          <a:prstGeom prst="roundRect">
            <a:avLst/>
          </a:prstGeom>
          <a:solidFill>
            <a:srgbClr val="0095DB">
              <a:alpha val="40392"/>
            </a:srgbClr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Воспитание коллективом</a:t>
            </a: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4427984" y="1844824"/>
            <a:ext cx="3940655" cy="485148"/>
          </a:xfrm>
          <a:prstGeom prst="roundRect">
            <a:avLst/>
          </a:prstGeom>
          <a:solidFill>
            <a:srgbClr val="0095DB">
              <a:alpha val="40392"/>
            </a:srgbClr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66725">
              <a:lnSpc>
                <a:spcPct val="90000"/>
              </a:lnSpc>
              <a:spcAft>
                <a:spcPct val="35000"/>
              </a:spcAft>
            </a:pPr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Расширение воспитательного пространства</a:t>
            </a: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4427984" y="2420888"/>
            <a:ext cx="3945215" cy="606049"/>
          </a:xfrm>
          <a:prstGeom prst="roundRect">
            <a:avLst/>
          </a:prstGeom>
          <a:solidFill>
            <a:srgbClr val="0095DB">
              <a:alpha val="40392"/>
            </a:srgbClr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66725">
              <a:lnSpc>
                <a:spcPct val="90000"/>
              </a:lnSpc>
              <a:spcAft>
                <a:spcPct val="35000"/>
              </a:spcAft>
            </a:pPr>
            <a:endParaRPr lang="ru-RU" sz="1200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 defTabSz="466725">
              <a:lnSpc>
                <a:spcPct val="90000"/>
              </a:lnSpc>
              <a:spcAft>
                <a:spcPct val="35000"/>
              </a:spcAft>
            </a:pPr>
            <a:r>
              <a:rPr lang="ru-RU" sz="1500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Школа – организатор освоения знаний, интегратор образовательных </a:t>
            </a:r>
            <a:r>
              <a:rPr lang="ru-RU" sz="1500" b="1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ресурсов</a:t>
            </a:r>
            <a:endParaRPr lang="ru-RU" sz="1500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 defTabSz="466725">
              <a:lnSpc>
                <a:spcPct val="90000"/>
              </a:lnSpc>
              <a:spcAft>
                <a:spcPct val="35000"/>
              </a:spcAft>
            </a:pPr>
            <a:endParaRPr lang="ru-RU" sz="1200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4427984" y="3140968"/>
            <a:ext cx="3947183" cy="500432"/>
          </a:xfrm>
          <a:prstGeom prst="roundRect">
            <a:avLst/>
          </a:prstGeom>
          <a:solidFill>
            <a:srgbClr val="0095DB">
              <a:alpha val="40392"/>
            </a:srgbClr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66725">
              <a:lnSpc>
                <a:spcPct val="90000"/>
              </a:lnSpc>
              <a:spcAft>
                <a:spcPct val="35000"/>
              </a:spcAft>
            </a:pPr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Воспитание в коллективе</a:t>
            </a: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683568" y="4437112"/>
            <a:ext cx="3689804" cy="474531"/>
          </a:xfrm>
          <a:prstGeom prst="roundRect">
            <a:avLst/>
          </a:prstGeom>
          <a:solidFill>
            <a:srgbClr val="0095DB">
              <a:alpha val="40392"/>
            </a:srgbClr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знает прошлое… </a:t>
            </a:r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683568" y="4941168"/>
            <a:ext cx="3689804" cy="594254"/>
          </a:xfrm>
          <a:prstGeom prst="roundRect">
            <a:avLst/>
          </a:prstGeom>
          <a:solidFill>
            <a:srgbClr val="0095DB">
              <a:alpha val="40392"/>
            </a:srgbClr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понимает настоящее… </a:t>
            </a:r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683568" y="5589240"/>
            <a:ext cx="3689804" cy="594254"/>
          </a:xfrm>
          <a:prstGeom prst="roundRect">
            <a:avLst/>
          </a:prstGeom>
          <a:solidFill>
            <a:srgbClr val="0095DB">
              <a:alpha val="40392"/>
            </a:srgbClr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предвидит будущее… </a:t>
            </a: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4427984" y="4437112"/>
            <a:ext cx="3913853" cy="462563"/>
          </a:xfrm>
          <a:prstGeom prst="roundRect">
            <a:avLst/>
          </a:prstGeom>
          <a:solidFill>
            <a:srgbClr val="0095DB">
              <a:alpha val="40392"/>
            </a:srgbClr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…и </a:t>
            </a:r>
            <a:r>
              <a:rPr lang="ru-RU" b="1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несет </a:t>
            </a:r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эти ценности детям</a:t>
            </a: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4427984" y="4941168"/>
            <a:ext cx="3913853" cy="577281"/>
          </a:xfrm>
          <a:prstGeom prst="roundRect">
            <a:avLst/>
          </a:prstGeom>
          <a:solidFill>
            <a:srgbClr val="0095DB">
              <a:alpha val="40392"/>
            </a:srgbClr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…и умеет с ним взаимодействовать</a:t>
            </a:r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4427984" y="5589240"/>
            <a:ext cx="3923751" cy="609752"/>
          </a:xfrm>
          <a:prstGeom prst="roundRect">
            <a:avLst/>
          </a:prstGeom>
          <a:solidFill>
            <a:srgbClr val="0095DB">
              <a:alpha val="40392"/>
            </a:srgbClr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…и умеет проектировать результат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87824" y="1124744"/>
            <a:ext cx="2692474" cy="545465"/>
          </a:xfrm>
          <a:prstGeom prst="roundRect">
            <a:avLst/>
          </a:prstGeom>
          <a:solidFill>
            <a:srgbClr val="009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ШКОЛА</a:t>
            </a:r>
            <a:endParaRPr lang="ru-RU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2411760" y="3717032"/>
            <a:ext cx="4128350" cy="667426"/>
          </a:xfrm>
          <a:prstGeom prst="roundRect">
            <a:avLst/>
          </a:prstGeom>
          <a:solidFill>
            <a:srgbClr val="0095DB"/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66725">
              <a:lnSpc>
                <a:spcPct val="90000"/>
              </a:lnSpc>
              <a:spcAft>
                <a:spcPct val="35000"/>
              </a:spcAft>
            </a:pPr>
            <a:r>
              <a:rPr lang="ru-RU" sz="2400" b="1" dirty="0">
                <a:latin typeface="Times New Roman" charset="0"/>
                <a:ea typeface="Times New Roman" charset="0"/>
                <a:cs typeface="Times New Roman" charset="0"/>
              </a:rPr>
              <a:t>Классный руководитель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83568" y="188640"/>
            <a:ext cx="7992888" cy="707886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Воспитание – идеология, стратегия и тактика профессиональной деятельности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44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776864" cy="40011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Эффективный классный руководитель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1340768"/>
            <a:ext cx="676875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достигает поставленных </a:t>
            </a:r>
            <a:r>
              <a:rPr lang="ru-RU" sz="2000" b="1" dirty="0" smtClean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целей;</a:t>
            </a:r>
            <a:endParaRPr lang="ru-RU" sz="2000" b="1" dirty="0">
              <a:solidFill>
                <a:schemeClr val="tx2"/>
              </a:solidFill>
              <a:latin typeface="+mn-lt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полезен и интересен обучающимся и их </a:t>
            </a:r>
            <a:r>
              <a:rPr lang="ru-RU" sz="2000" b="1" dirty="0" smtClean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семьям;</a:t>
            </a:r>
            <a:endParaRPr lang="ru-RU" sz="2000" b="1" dirty="0">
              <a:solidFill>
                <a:schemeClr val="tx2"/>
              </a:solidFill>
              <a:latin typeface="+mn-lt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создает условия для достижения обучающимися </a:t>
            </a:r>
            <a:r>
              <a:rPr lang="ru-RU" sz="2000" b="1" dirty="0" smtClean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результатов;</a:t>
            </a:r>
            <a:endParaRPr lang="ru-RU" sz="2000" b="1" dirty="0">
              <a:solidFill>
                <a:schemeClr val="tx2"/>
              </a:solidFill>
              <a:latin typeface="+mn-lt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формирует нравственные ценности и </a:t>
            </a:r>
            <a:r>
              <a:rPr lang="ru-RU" sz="2000" b="1" dirty="0" smtClean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идеалы;</a:t>
            </a:r>
            <a:endParaRPr lang="ru-RU" sz="2000" b="1" dirty="0">
              <a:solidFill>
                <a:schemeClr val="tx2"/>
              </a:solidFill>
              <a:latin typeface="+mn-lt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помогает в самоопределении </a:t>
            </a:r>
            <a:r>
              <a:rPr lang="ru-RU" sz="2000" b="1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каждому </a:t>
            </a:r>
            <a:r>
              <a:rPr lang="ru-RU" sz="2000" b="1" smtClean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ребенку.</a:t>
            </a:r>
            <a:endParaRPr lang="ru-RU" sz="2000" b="1" dirty="0" smtClean="0">
              <a:solidFill>
                <a:schemeClr val="tx2"/>
              </a:solidFill>
              <a:latin typeface="+mn-lt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ru-RU" sz="2000" b="1" dirty="0">
              <a:solidFill>
                <a:schemeClr val="tx2"/>
              </a:solidFill>
              <a:latin typeface="+mn-lt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ru-RU" sz="2000" b="1" dirty="0" smtClean="0">
              <a:solidFill>
                <a:schemeClr val="tx2"/>
              </a:solidFill>
              <a:latin typeface="+mn-lt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2000" b="1" dirty="0" smtClean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Обеспечивает достижение обучающимися результатов в обучении, воспитании и развитии.</a:t>
            </a:r>
          </a:p>
          <a:p>
            <a:pPr>
              <a:spcBef>
                <a:spcPts val="0"/>
              </a:spcBef>
            </a:pPr>
            <a:endParaRPr lang="ru-RU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Wingdings" charset="2"/>
              <a:buChar char="ü"/>
            </a:pPr>
            <a:endParaRPr lang="ru-RU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thumbs.dreamstime.com/b/%D0%BA%D0%BD%D0%B8%D0%B3%D0%B8-287798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56992"/>
            <a:ext cx="2232248" cy="3067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87159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395536" y="548680"/>
            <a:ext cx="2664296" cy="1152128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marL="265113" lvl="1" indent="-265113" algn="ctr">
              <a:buSzPct val="80000"/>
            </a:pPr>
            <a:r>
              <a:rPr lang="ru-RU" sz="1400" b="1" dirty="0" smtClean="0">
                <a:solidFill>
                  <a:schemeClr val="tx1"/>
                </a:solidFill>
              </a:rPr>
              <a:t>Модуль:</a:t>
            </a:r>
          </a:p>
          <a:p>
            <a:pPr marL="265113" lvl="1" indent="-265113" algn="ctr">
              <a:buSzPct val="80000"/>
            </a:pPr>
            <a:r>
              <a:rPr lang="ru-RU" sz="1400" b="1" dirty="0" smtClean="0">
                <a:solidFill>
                  <a:schemeClr val="tx1"/>
                </a:solidFill>
              </a:rPr>
              <a:t>«Ключевые общешкольные дела»</a:t>
            </a:r>
          </a:p>
          <a:p>
            <a:pPr marL="265113" lvl="1" indent="-265113" algn="ctr">
              <a:buSzPct val="80000"/>
            </a:pP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6588224" y="476672"/>
            <a:ext cx="2304256" cy="1152128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marL="265113" lvl="1" indent="-265113" algn="ctr">
              <a:buSzPct val="80000"/>
            </a:pPr>
            <a:r>
              <a:rPr lang="ru-RU" sz="1400" b="1" dirty="0" smtClean="0">
                <a:solidFill>
                  <a:schemeClr val="tx1"/>
                </a:solidFill>
              </a:rPr>
              <a:t>Модуль:</a:t>
            </a:r>
          </a:p>
          <a:p>
            <a:pPr marL="265113" lvl="1" indent="-265113" algn="ctr">
              <a:buSzPct val="80000"/>
            </a:pPr>
            <a:r>
              <a:rPr lang="ru-RU" sz="1400" b="1" dirty="0" smtClean="0">
                <a:solidFill>
                  <a:schemeClr val="tx1"/>
                </a:solidFill>
              </a:rPr>
              <a:t>«Классное руководство»</a:t>
            </a:r>
          </a:p>
          <a:p>
            <a:pPr marL="265113" lvl="1" indent="-265113" algn="ctr">
              <a:buSzPct val="80000"/>
            </a:pP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6300192" y="2996952"/>
            <a:ext cx="2376264" cy="1080120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marL="265113" lvl="1" indent="-265113" algn="ctr">
              <a:buSzPct val="80000"/>
            </a:pPr>
            <a:r>
              <a:rPr lang="ru-RU" sz="1400" b="1" dirty="0" smtClean="0">
                <a:solidFill>
                  <a:schemeClr val="tx1"/>
                </a:solidFill>
              </a:rPr>
              <a:t>Модуль:</a:t>
            </a:r>
          </a:p>
          <a:p>
            <a:pPr marL="265113" lvl="1" indent="-265113" algn="ctr">
              <a:buSzPct val="80000"/>
            </a:pPr>
            <a:r>
              <a:rPr lang="ru-RU" sz="1400" b="1" dirty="0" smtClean="0">
                <a:solidFill>
                  <a:schemeClr val="tx1"/>
                </a:solidFill>
              </a:rPr>
              <a:t>«Школьный урок»</a:t>
            </a:r>
          </a:p>
          <a:p>
            <a:pPr marL="265113" lvl="1" indent="-265113" algn="ctr">
              <a:buSzPct val="80000"/>
            </a:pP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395536" y="2852936"/>
            <a:ext cx="2664296" cy="1152128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marL="265113" lvl="1" indent="-265113" algn="ctr">
              <a:buSzPct val="80000"/>
            </a:pPr>
            <a:r>
              <a:rPr lang="ru-RU" sz="1400" b="1" dirty="0" smtClean="0">
                <a:solidFill>
                  <a:schemeClr val="tx1"/>
                </a:solidFill>
              </a:rPr>
              <a:t>Модуль:</a:t>
            </a:r>
          </a:p>
          <a:p>
            <a:pPr marL="265113" lvl="1" indent="-265113" algn="ctr">
              <a:buSzPct val="80000"/>
            </a:pPr>
            <a:r>
              <a:rPr lang="ru-RU" sz="1400" b="1" dirty="0" smtClean="0">
                <a:solidFill>
                  <a:schemeClr val="tx1"/>
                </a:solidFill>
              </a:rPr>
              <a:t>«Курсы внеурочной деятельности»</a:t>
            </a:r>
          </a:p>
          <a:p>
            <a:pPr marL="265113" lvl="1" indent="-265113" algn="ctr">
              <a:buSzPct val="80000"/>
            </a:pP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116632"/>
            <a:ext cx="7956376" cy="40011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Инвариантные модули воспитательной программы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3275856" y="620688"/>
            <a:ext cx="3168352" cy="1152128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marL="265113" lvl="1" indent="-265113" algn="ctr">
              <a:buSzPct val="80000"/>
            </a:pPr>
            <a:r>
              <a:rPr lang="ru-RU" sz="1400" b="1" dirty="0" smtClean="0">
                <a:solidFill>
                  <a:schemeClr val="tx1"/>
                </a:solidFill>
              </a:rPr>
              <a:t>Модуль:</a:t>
            </a:r>
          </a:p>
          <a:p>
            <a:pPr marL="265113" lvl="1" indent="-265113" algn="ctr">
              <a:buSzPct val="80000"/>
            </a:pPr>
            <a:r>
              <a:rPr lang="ru-RU" sz="1400" b="1" dirty="0" smtClean="0">
                <a:solidFill>
                  <a:schemeClr val="tx1"/>
                </a:solidFill>
              </a:rPr>
              <a:t>«Организация предметно-эстетической среды»</a:t>
            </a:r>
          </a:p>
          <a:p>
            <a:pPr marL="265113" lvl="1" indent="-265113" algn="ctr">
              <a:buSzPct val="80000"/>
            </a:pP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3347864" y="2924944"/>
            <a:ext cx="2664296" cy="936104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marL="265113" lvl="1" indent="-265113" algn="ctr">
              <a:buSzPct val="80000"/>
            </a:pPr>
            <a:r>
              <a:rPr lang="ru-RU" sz="1400" b="1" dirty="0" smtClean="0">
                <a:solidFill>
                  <a:schemeClr val="tx1"/>
                </a:solidFill>
              </a:rPr>
              <a:t>Модуль:</a:t>
            </a:r>
          </a:p>
          <a:p>
            <a:pPr marL="265113" lvl="1" indent="-265113" algn="ctr">
              <a:buSzPct val="80000"/>
            </a:pPr>
            <a:r>
              <a:rPr lang="ru-RU" sz="1400" b="1" dirty="0" smtClean="0">
                <a:solidFill>
                  <a:schemeClr val="tx1"/>
                </a:solidFill>
              </a:rPr>
              <a:t>«Работа с родителями»</a:t>
            </a:r>
          </a:p>
          <a:p>
            <a:pPr marL="265113" lvl="1" indent="-265113" algn="ctr">
              <a:buSzPct val="80000"/>
            </a:pP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16" name="Горизонтальный свиток 15"/>
          <p:cNvSpPr/>
          <p:nvPr/>
        </p:nvSpPr>
        <p:spPr>
          <a:xfrm>
            <a:off x="539552" y="5301208"/>
            <a:ext cx="2664296" cy="792088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marL="265113" lvl="1" indent="-265113" algn="ctr">
              <a:buSzPct val="80000"/>
            </a:pPr>
            <a:r>
              <a:rPr lang="ru-RU" sz="1400" b="1" dirty="0" smtClean="0">
                <a:solidFill>
                  <a:schemeClr val="tx1"/>
                </a:solidFill>
              </a:rPr>
              <a:t>Модуль:</a:t>
            </a:r>
          </a:p>
          <a:p>
            <a:pPr marL="265113" lvl="1" indent="-265113" algn="ctr">
              <a:buSzPct val="80000"/>
            </a:pPr>
            <a:r>
              <a:rPr lang="ru-RU" sz="1400" b="1" dirty="0" smtClean="0">
                <a:solidFill>
                  <a:schemeClr val="tx1"/>
                </a:solidFill>
              </a:rPr>
              <a:t>«Волонтерство»</a:t>
            </a:r>
          </a:p>
          <a:p>
            <a:pPr marL="265113" lvl="1" indent="-265113" algn="ctr">
              <a:buSzPct val="80000"/>
            </a:pP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3419872" y="3861048"/>
            <a:ext cx="2664296" cy="792088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marL="265113" lvl="1" indent="-265113" algn="ctr">
              <a:buSzPct val="80000"/>
            </a:pPr>
            <a:r>
              <a:rPr lang="ru-RU" sz="1400" b="1" dirty="0" smtClean="0">
                <a:solidFill>
                  <a:schemeClr val="tx1"/>
                </a:solidFill>
              </a:rPr>
              <a:t>Модуль:</a:t>
            </a:r>
          </a:p>
          <a:p>
            <a:pPr marL="265113" lvl="1" indent="-265113" algn="ctr">
              <a:buSzPct val="80000"/>
            </a:pPr>
            <a:r>
              <a:rPr lang="ru-RU" sz="1400" b="1" dirty="0" smtClean="0">
                <a:solidFill>
                  <a:schemeClr val="tx1"/>
                </a:solidFill>
              </a:rPr>
              <a:t>«Профориентация»</a:t>
            </a:r>
          </a:p>
          <a:p>
            <a:pPr marL="265113" lvl="1" indent="-265113" algn="ctr">
              <a:buSzPct val="80000"/>
            </a:pPr>
            <a:endParaRPr lang="ru-RU" sz="2000" b="1" dirty="0" smtClean="0">
              <a:solidFill>
                <a:schemeClr val="tx1"/>
              </a:solidFill>
            </a:endParaRPr>
          </a:p>
        </p:txBody>
      </p:sp>
      <p:pic>
        <p:nvPicPr>
          <p:cNvPr id="18" name="Объект 4">
            <a:extLst>
              <a:ext uri="{FF2B5EF4-FFF2-40B4-BE49-F238E27FC236}">
                <a16:creationId xmlns:a16="http://schemas.microsoft.com/office/drawing/2014/main" id="{D6FFC28C-63F6-4B50-99B2-30FB16C1D4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BBC2BB"/>
              </a:clrFrom>
              <a:clrTo>
                <a:srgbClr val="BBC2BB">
                  <a:alpha val="0"/>
                </a:srgbClr>
              </a:clrTo>
            </a:clrChange>
          </a:blip>
          <a:srcRect l="3850" t="5192" r="7288" b="3694"/>
          <a:stretch/>
        </p:blipFill>
        <p:spPr>
          <a:xfrm>
            <a:off x="3779912" y="1700808"/>
            <a:ext cx="2016224" cy="130891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28800"/>
            <a:ext cx="1440160" cy="134076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725144"/>
            <a:ext cx="2160240" cy="145927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05064"/>
            <a:ext cx="1919834" cy="1296144"/>
          </a:xfrm>
          <a:prstGeom prst="rect">
            <a:avLst/>
          </a:prstGeom>
        </p:spPr>
      </p:pic>
      <p:pic>
        <p:nvPicPr>
          <p:cNvPr id="21" name="Объект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628800"/>
            <a:ext cx="1793534" cy="141988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72200" y="4293096"/>
            <a:ext cx="2200847" cy="160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28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Горизонтальный свиток 7"/>
          <p:cNvSpPr/>
          <p:nvPr/>
        </p:nvSpPr>
        <p:spPr>
          <a:xfrm>
            <a:off x="107504" y="1124744"/>
            <a:ext cx="8715436" cy="4945752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indent="539750" algn="just"/>
            <a:r>
              <a:rPr lang="ru-RU" alt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Профессиональная </a:t>
            </a:r>
            <a:r>
              <a:rPr lang="ru-RU" alt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мобильность классного руководителя – это его способность быстро реагировать на изменения, происходящие в сфере воспитательных технологий, применение их на практике. </a:t>
            </a:r>
            <a:endParaRPr lang="ru-RU" alt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539750" algn="just"/>
            <a:r>
              <a:rPr lang="ru-RU" alt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Многие исследователи отмечают, что профессиональная мобильность служит важнейшим качеством, определяющим приоритетную роль учителя </a:t>
            </a:r>
            <a:r>
              <a:rPr lang="en-US" alt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XXI</a:t>
            </a:r>
            <a:r>
              <a:rPr lang="ru-RU" alt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 века.</a:t>
            </a:r>
            <a:endParaRPr lang="ru-RU" alt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539750" algn="just"/>
            <a:r>
              <a:rPr lang="ru-RU" alt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Но </a:t>
            </a:r>
            <a:r>
              <a:rPr lang="ru-RU" alt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классный руководитель не может быть «мастером на все руки». </a:t>
            </a:r>
            <a:endParaRPr lang="ru-RU" alt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04664"/>
            <a:ext cx="8784976" cy="40011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Профессиональная мобильность классного руководителя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02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67544" y="476672"/>
            <a:ext cx="818388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400" b="1" dirty="0" smtClean="0">
                <a:solidFill>
                  <a:schemeClr val="tx1"/>
                </a:solidFill>
                <a:cs typeface="Arial"/>
              </a:rPr>
              <a:t>Для организации воспитательного процесса необходимы </a:t>
            </a:r>
            <a:endParaRPr sz="2400" dirty="0">
              <a:solidFill>
                <a:schemeClr val="tx1"/>
              </a:solidFill>
              <a:cs typeface="Arial"/>
            </a:endParaRPr>
          </a:p>
        </p:txBody>
      </p:sp>
      <p:grpSp>
        <p:nvGrpSpPr>
          <p:cNvPr id="6" name="object 11"/>
          <p:cNvGrpSpPr/>
          <p:nvPr/>
        </p:nvGrpSpPr>
        <p:grpSpPr>
          <a:xfrm>
            <a:off x="2843808" y="1844824"/>
            <a:ext cx="867728" cy="945356"/>
            <a:chOff x="473963" y="1386839"/>
            <a:chExt cx="1156970" cy="1260475"/>
          </a:xfrm>
        </p:grpSpPr>
        <p:sp>
          <p:nvSpPr>
            <p:cNvPr id="7" name="object 12"/>
            <p:cNvSpPr/>
            <p:nvPr/>
          </p:nvSpPr>
          <p:spPr>
            <a:xfrm>
              <a:off x="518159" y="1424939"/>
              <a:ext cx="1080770" cy="1187450"/>
            </a:xfrm>
            <a:custGeom>
              <a:avLst/>
              <a:gdLst/>
              <a:ahLst/>
              <a:cxnLst/>
              <a:rect l="l" t="t" r="r" b="b"/>
              <a:pathLst>
                <a:path w="1080770" h="1187450">
                  <a:moveTo>
                    <a:pt x="540258" y="0"/>
                  </a:moveTo>
                  <a:lnTo>
                    <a:pt x="0" y="381888"/>
                  </a:lnTo>
                  <a:lnTo>
                    <a:pt x="0" y="805307"/>
                  </a:lnTo>
                  <a:lnTo>
                    <a:pt x="540258" y="1187196"/>
                  </a:lnTo>
                  <a:lnTo>
                    <a:pt x="1080516" y="805307"/>
                  </a:lnTo>
                  <a:lnTo>
                    <a:pt x="1080516" y="381888"/>
                  </a:lnTo>
                  <a:lnTo>
                    <a:pt x="540258" y="0"/>
                  </a:lnTo>
                  <a:close/>
                </a:path>
              </a:pathLst>
            </a:custGeom>
            <a:solidFill>
              <a:srgbClr val="007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3963" y="1386839"/>
              <a:ext cx="1156716" cy="1260348"/>
            </a:xfrm>
            <a:prstGeom prst="rect">
              <a:avLst/>
            </a:prstGeom>
          </p:spPr>
        </p:pic>
      </p:grpSp>
      <p:sp>
        <p:nvSpPr>
          <p:cNvPr id="9" name="object 14"/>
          <p:cNvSpPr txBox="1"/>
          <p:nvPr/>
        </p:nvSpPr>
        <p:spPr>
          <a:xfrm>
            <a:off x="683568" y="3140968"/>
            <a:ext cx="1036320" cy="702596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 marR="3810" indent="-476" algn="ctr">
              <a:spcBef>
                <a:spcPts val="79"/>
              </a:spcBef>
            </a:pPr>
            <a:r>
              <a:rPr sz="1500" spc="-8" dirty="0">
                <a:latin typeface="Arial"/>
                <a:cs typeface="Arial"/>
              </a:rPr>
              <a:t>Рабочая программа воспитания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0" name="object 24"/>
          <p:cNvSpPr txBox="1"/>
          <p:nvPr/>
        </p:nvSpPr>
        <p:spPr>
          <a:xfrm>
            <a:off x="2483768" y="3356992"/>
            <a:ext cx="1705451" cy="702596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 marR="3810" algn="ctr">
              <a:spcBef>
                <a:spcPts val="79"/>
              </a:spcBef>
            </a:pPr>
            <a:r>
              <a:rPr sz="1500" dirty="0">
                <a:latin typeface="Arial"/>
                <a:cs typeface="Arial"/>
              </a:rPr>
              <a:t>Календарный</a:t>
            </a:r>
            <a:r>
              <a:rPr sz="1500" spc="-68" dirty="0">
                <a:latin typeface="Arial"/>
                <a:cs typeface="Arial"/>
              </a:rPr>
              <a:t> </a:t>
            </a:r>
            <a:r>
              <a:rPr sz="1500" spc="-15" dirty="0">
                <a:latin typeface="Arial"/>
                <a:cs typeface="Arial"/>
              </a:rPr>
              <a:t>план </a:t>
            </a:r>
            <a:r>
              <a:rPr sz="1500" spc="-8" dirty="0">
                <a:latin typeface="Arial"/>
                <a:cs typeface="Arial"/>
              </a:rPr>
              <a:t>воспитательной работы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1" name="object 15"/>
          <p:cNvSpPr txBox="1"/>
          <p:nvPr/>
        </p:nvSpPr>
        <p:spPr>
          <a:xfrm>
            <a:off x="611560" y="4581128"/>
            <a:ext cx="1368152" cy="932948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algn="ctr">
              <a:spcBef>
                <a:spcPts val="75"/>
              </a:spcBef>
            </a:pPr>
            <a:r>
              <a:rPr sz="1500" spc="-15" dirty="0">
                <a:latin typeface="Arial"/>
                <a:cs typeface="Arial"/>
              </a:rPr>
              <a:t>Человеческие </a:t>
            </a:r>
            <a:r>
              <a:rPr sz="1500" spc="-8" dirty="0">
                <a:latin typeface="Arial"/>
                <a:cs typeface="Arial"/>
              </a:rPr>
              <a:t>ресурсы</a:t>
            </a:r>
            <a:endParaRPr sz="1500" dirty="0">
              <a:latin typeface="Arial"/>
              <a:cs typeface="Arial"/>
            </a:endParaRPr>
          </a:p>
          <a:p>
            <a:pPr marL="122396" marR="116681" indent="51435" algn="ctr"/>
            <a:r>
              <a:rPr sz="1500" dirty="0">
                <a:latin typeface="Arial"/>
                <a:cs typeface="Arial"/>
              </a:rPr>
              <a:t>в</a:t>
            </a:r>
            <a:r>
              <a:rPr sz="1500" spc="-19" dirty="0">
                <a:latin typeface="Arial"/>
                <a:cs typeface="Arial"/>
              </a:rPr>
              <a:t> </a:t>
            </a:r>
            <a:r>
              <a:rPr sz="1500" spc="-8" dirty="0">
                <a:latin typeface="Arial"/>
                <a:cs typeface="Arial"/>
              </a:rPr>
              <a:t>области воспитания</a:t>
            </a:r>
            <a:endParaRPr sz="1500" dirty="0">
              <a:latin typeface="Arial"/>
              <a:cs typeface="Arial"/>
            </a:endParaRPr>
          </a:p>
        </p:txBody>
      </p:sp>
      <p:pic>
        <p:nvPicPr>
          <p:cNvPr id="12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520" y="4005064"/>
            <a:ext cx="2207133" cy="331469"/>
          </a:xfrm>
          <a:prstGeom prst="rect">
            <a:avLst/>
          </a:prstGeom>
        </p:spPr>
      </p:pic>
      <p:pic>
        <p:nvPicPr>
          <p:cNvPr id="13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3528" y="2780928"/>
            <a:ext cx="1991109" cy="288032"/>
          </a:xfrm>
          <a:prstGeom prst="rect">
            <a:avLst/>
          </a:prstGeom>
        </p:spPr>
      </p:pic>
      <p:pic>
        <p:nvPicPr>
          <p:cNvPr id="16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11760" y="2996952"/>
            <a:ext cx="1847093" cy="259461"/>
          </a:xfrm>
          <a:prstGeom prst="rect">
            <a:avLst/>
          </a:prstGeom>
        </p:spPr>
      </p:pic>
      <p:grpSp>
        <p:nvGrpSpPr>
          <p:cNvPr id="18" name="object 19"/>
          <p:cNvGrpSpPr/>
          <p:nvPr/>
        </p:nvGrpSpPr>
        <p:grpSpPr>
          <a:xfrm>
            <a:off x="4788024" y="1340768"/>
            <a:ext cx="858679" cy="939641"/>
            <a:chOff x="6562343" y="1391411"/>
            <a:chExt cx="1144905" cy="1252855"/>
          </a:xfrm>
        </p:grpSpPr>
        <p:sp>
          <p:nvSpPr>
            <p:cNvPr id="19" name="object 20"/>
            <p:cNvSpPr/>
            <p:nvPr/>
          </p:nvSpPr>
          <p:spPr>
            <a:xfrm>
              <a:off x="6594347" y="1423415"/>
              <a:ext cx="1080770" cy="1188720"/>
            </a:xfrm>
            <a:custGeom>
              <a:avLst/>
              <a:gdLst/>
              <a:ahLst/>
              <a:cxnLst/>
              <a:rect l="l" t="t" r="r" b="b"/>
              <a:pathLst>
                <a:path w="1080770" h="1188720">
                  <a:moveTo>
                    <a:pt x="540257" y="0"/>
                  </a:moveTo>
                  <a:lnTo>
                    <a:pt x="0" y="381888"/>
                  </a:lnTo>
                  <a:lnTo>
                    <a:pt x="0" y="806831"/>
                  </a:lnTo>
                  <a:lnTo>
                    <a:pt x="540257" y="1188720"/>
                  </a:lnTo>
                  <a:lnTo>
                    <a:pt x="1080516" y="806831"/>
                  </a:lnTo>
                  <a:lnTo>
                    <a:pt x="1080516" y="381888"/>
                  </a:lnTo>
                  <a:lnTo>
                    <a:pt x="540257" y="0"/>
                  </a:lnTo>
                  <a:close/>
                </a:path>
              </a:pathLst>
            </a:custGeom>
            <a:solidFill>
              <a:srgbClr val="007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1"/>
            <p:cNvSpPr/>
            <p:nvPr/>
          </p:nvSpPr>
          <p:spPr>
            <a:xfrm>
              <a:off x="6594347" y="1423415"/>
              <a:ext cx="1080770" cy="1188720"/>
            </a:xfrm>
            <a:custGeom>
              <a:avLst/>
              <a:gdLst/>
              <a:ahLst/>
              <a:cxnLst/>
              <a:rect l="l" t="t" r="r" b="b"/>
              <a:pathLst>
                <a:path w="1080770" h="1188720">
                  <a:moveTo>
                    <a:pt x="540257" y="1188720"/>
                  </a:moveTo>
                  <a:lnTo>
                    <a:pt x="0" y="806831"/>
                  </a:lnTo>
                  <a:lnTo>
                    <a:pt x="0" y="381888"/>
                  </a:lnTo>
                  <a:lnTo>
                    <a:pt x="540257" y="0"/>
                  </a:lnTo>
                  <a:lnTo>
                    <a:pt x="1080516" y="381888"/>
                  </a:lnTo>
                  <a:lnTo>
                    <a:pt x="1080516" y="806831"/>
                  </a:lnTo>
                  <a:lnTo>
                    <a:pt x="540257" y="1188720"/>
                  </a:lnTo>
                  <a:close/>
                </a:path>
              </a:pathLst>
            </a:custGeom>
            <a:ln w="64008">
              <a:solidFill>
                <a:srgbClr val="007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30923" y="1450847"/>
              <a:ext cx="993648" cy="1027176"/>
            </a:xfrm>
            <a:prstGeom prst="rect">
              <a:avLst/>
            </a:prstGeom>
          </p:spPr>
        </p:pic>
      </p:grpSp>
      <p:sp>
        <p:nvSpPr>
          <p:cNvPr id="22" name="object 17"/>
          <p:cNvSpPr txBox="1"/>
          <p:nvPr/>
        </p:nvSpPr>
        <p:spPr>
          <a:xfrm>
            <a:off x="4427984" y="3068960"/>
            <a:ext cx="1699260" cy="1548981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 marR="3810" algn="ctr">
              <a:spcBef>
                <a:spcPts val="79"/>
              </a:spcBef>
            </a:pPr>
            <a:r>
              <a:rPr sz="1500" spc="-8" dirty="0">
                <a:latin typeface="Arial"/>
                <a:cs typeface="Arial"/>
              </a:rPr>
              <a:t>Мотивированность педагогического коллектива</a:t>
            </a:r>
            <a:endParaRPr sz="1500" dirty="0">
              <a:latin typeface="Arial"/>
              <a:cs typeface="Arial"/>
            </a:endParaRPr>
          </a:p>
          <a:p>
            <a:pPr marL="284321" marR="352901" indent="-953" algn="ctr">
              <a:spcBef>
                <a:spcPts val="1245"/>
              </a:spcBef>
            </a:pPr>
            <a:r>
              <a:rPr sz="1500" spc="-8" dirty="0">
                <a:latin typeface="Arial"/>
                <a:cs typeface="Arial"/>
              </a:rPr>
              <a:t>Ресурсы социальной среды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23" name="object 16"/>
          <p:cNvSpPr txBox="1"/>
          <p:nvPr/>
        </p:nvSpPr>
        <p:spPr>
          <a:xfrm>
            <a:off x="2627784" y="4869160"/>
            <a:ext cx="1296144" cy="932948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indent="-476" algn="ctr">
              <a:spcBef>
                <a:spcPts val="75"/>
              </a:spcBef>
            </a:pPr>
            <a:r>
              <a:rPr sz="1500" spc="-8" dirty="0">
                <a:latin typeface="Arial"/>
                <a:cs typeface="Arial"/>
              </a:rPr>
              <a:t>Единое понимание </a:t>
            </a:r>
            <a:r>
              <a:rPr sz="1500" spc="-15" dirty="0">
                <a:latin typeface="Arial"/>
                <a:cs typeface="Arial"/>
              </a:rPr>
              <a:t>целей </a:t>
            </a:r>
            <a:r>
              <a:rPr sz="1500" spc="-8" dirty="0">
                <a:latin typeface="Arial"/>
                <a:cs typeface="Arial"/>
              </a:rPr>
              <a:t>воспитания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24" name="object 18"/>
          <p:cNvSpPr txBox="1"/>
          <p:nvPr/>
        </p:nvSpPr>
        <p:spPr>
          <a:xfrm>
            <a:off x="6732240" y="3140968"/>
            <a:ext cx="1374934" cy="702596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 marR="3810" indent="-476" algn="ctr">
              <a:spcBef>
                <a:spcPts val="79"/>
              </a:spcBef>
            </a:pPr>
            <a:r>
              <a:rPr sz="1500" spc="-8" dirty="0">
                <a:latin typeface="Arial"/>
                <a:cs typeface="Arial"/>
              </a:rPr>
              <a:t>Набор педагогических инструментов</a:t>
            </a:r>
            <a:endParaRPr sz="1500" dirty="0">
              <a:latin typeface="Arial"/>
              <a:cs typeface="Arial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568" y="980728"/>
            <a:ext cx="1149669" cy="162071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0192" y="1196752"/>
            <a:ext cx="2248756" cy="14401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2200" y="4077071"/>
            <a:ext cx="2088232" cy="1502297"/>
          </a:xfrm>
          <a:prstGeom prst="rect">
            <a:avLst/>
          </a:prstGeom>
        </p:spPr>
      </p:pic>
      <p:pic>
        <p:nvPicPr>
          <p:cNvPr id="26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39952" y="2564904"/>
            <a:ext cx="2207133" cy="331469"/>
          </a:xfrm>
          <a:prstGeom prst="rect">
            <a:avLst/>
          </a:prstGeom>
        </p:spPr>
      </p:pic>
      <p:pic>
        <p:nvPicPr>
          <p:cNvPr id="27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72200" y="2780928"/>
            <a:ext cx="2207133" cy="331469"/>
          </a:xfrm>
          <a:prstGeom prst="rect">
            <a:avLst/>
          </a:prstGeom>
        </p:spPr>
      </p:pic>
      <p:pic>
        <p:nvPicPr>
          <p:cNvPr id="28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95736" y="4365104"/>
            <a:ext cx="2207133" cy="331469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8"/>
          <a:srcRect l="74343" t="42464" r="5145"/>
          <a:stretch/>
        </p:blipFill>
        <p:spPr>
          <a:xfrm>
            <a:off x="4427984" y="4653136"/>
            <a:ext cx="1460611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77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/>
          <p:cNvSpPr/>
          <p:nvPr/>
        </p:nvSpPr>
        <p:spPr>
          <a:xfrm>
            <a:off x="248963" y="260648"/>
            <a:ext cx="8892480" cy="430887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Способы мотивации педагогического коллектива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38" name="Горизонтальный свиток 37"/>
          <p:cNvSpPr/>
          <p:nvPr/>
        </p:nvSpPr>
        <p:spPr>
          <a:xfrm>
            <a:off x="323528" y="836712"/>
            <a:ext cx="8429684" cy="928694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r>
              <a:rPr lang="ru-RU" sz="2000" b="1" dirty="0" smtClean="0">
                <a:solidFill>
                  <a:schemeClr val="tx1"/>
                </a:solidFill>
              </a:rPr>
              <a:t>Сделать педагогов сопричастными воспитательной деятельности</a:t>
            </a:r>
          </a:p>
        </p:txBody>
      </p:sp>
      <p:sp>
        <p:nvSpPr>
          <p:cNvPr id="39" name="Горизонтальный свиток 38"/>
          <p:cNvSpPr/>
          <p:nvPr/>
        </p:nvSpPr>
        <p:spPr>
          <a:xfrm>
            <a:off x="395536" y="1772816"/>
            <a:ext cx="8429684" cy="785818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r>
              <a:rPr lang="ru-RU" sz="2000" b="1" dirty="0" smtClean="0">
                <a:solidFill>
                  <a:schemeClr val="tx1"/>
                </a:solidFill>
              </a:rPr>
              <a:t>Через создание общих традиций развивать в Центре атмосферу доверия и уважения</a:t>
            </a:r>
          </a:p>
        </p:txBody>
      </p:sp>
      <p:sp>
        <p:nvSpPr>
          <p:cNvPr id="41" name="Горизонтальный свиток 40"/>
          <p:cNvSpPr/>
          <p:nvPr/>
        </p:nvSpPr>
        <p:spPr>
          <a:xfrm>
            <a:off x="323528" y="2636912"/>
            <a:ext cx="8429684" cy="785818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r>
              <a:rPr lang="ru-RU" sz="2000" b="1" dirty="0" smtClean="0">
                <a:solidFill>
                  <a:schemeClr val="tx1"/>
                </a:solidFill>
              </a:rPr>
              <a:t>Организовывать методические мероприятия, позволяющие научиться чему-то новому</a:t>
            </a:r>
          </a:p>
        </p:txBody>
      </p:sp>
      <p:sp>
        <p:nvSpPr>
          <p:cNvPr id="42" name="Горизонтальный свиток 41"/>
          <p:cNvSpPr/>
          <p:nvPr/>
        </p:nvSpPr>
        <p:spPr>
          <a:xfrm>
            <a:off x="395536" y="3573016"/>
            <a:ext cx="8429684" cy="785818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r>
              <a:rPr lang="ru-RU" sz="2000" b="1" dirty="0" smtClean="0">
                <a:solidFill>
                  <a:schemeClr val="tx1"/>
                </a:solidFill>
              </a:rPr>
              <a:t>Транслировать позитивный опыт работы педагогов</a:t>
            </a:r>
          </a:p>
        </p:txBody>
      </p:sp>
      <p:sp>
        <p:nvSpPr>
          <p:cNvPr id="43" name="Горизонтальный свиток 42"/>
          <p:cNvSpPr/>
          <p:nvPr/>
        </p:nvSpPr>
        <p:spPr>
          <a:xfrm>
            <a:off x="395536" y="4437112"/>
            <a:ext cx="8429684" cy="785818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r>
              <a:rPr lang="ru-RU" sz="2000" b="1" dirty="0" smtClean="0">
                <a:solidFill>
                  <a:schemeClr val="tx1"/>
                </a:solidFill>
              </a:rPr>
              <a:t>Хвалить, ободрять, награждать за заслуги и достижения </a:t>
            </a:r>
          </a:p>
        </p:txBody>
      </p:sp>
      <p:sp>
        <p:nvSpPr>
          <p:cNvPr id="46" name="Горизонтальный свиток 45"/>
          <p:cNvSpPr/>
          <p:nvPr/>
        </p:nvSpPr>
        <p:spPr>
          <a:xfrm>
            <a:off x="467544" y="5301208"/>
            <a:ext cx="8429684" cy="785818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r>
              <a:rPr lang="ru-RU" sz="2000" b="1" dirty="0" smtClean="0">
                <a:solidFill>
                  <a:schemeClr val="tx1"/>
                </a:solidFill>
              </a:rPr>
              <a:t>Ставить задачи, решая которые педагог сможет продемонстрировать свои способности</a:t>
            </a:r>
          </a:p>
        </p:txBody>
      </p:sp>
    </p:spTree>
    <p:extLst>
      <p:ext uri="{BB962C8B-B14F-4D97-AF65-F5344CB8AC3E}">
        <p14:creationId xmlns:p14="http://schemas.microsoft.com/office/powerpoint/2010/main" val="356946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1" grpId="0" animBg="1"/>
      <p:bldP spid="42" grpId="0" animBg="1"/>
      <p:bldP spid="43" grpId="0" animBg="1"/>
      <p:bldP spid="4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Горизонтальный свиток 37"/>
          <p:cNvSpPr/>
          <p:nvPr/>
        </p:nvSpPr>
        <p:spPr>
          <a:xfrm>
            <a:off x="467544" y="1124744"/>
            <a:ext cx="2736304" cy="928694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r>
              <a:rPr lang="ru-RU" sz="2000" b="1" dirty="0" smtClean="0">
                <a:solidFill>
                  <a:schemeClr val="tx1"/>
                </a:solidFill>
              </a:rPr>
              <a:t>АКТИВНОСТЬ</a:t>
            </a:r>
          </a:p>
        </p:txBody>
      </p:sp>
      <p:sp>
        <p:nvSpPr>
          <p:cNvPr id="39" name="Горизонтальный свиток 38"/>
          <p:cNvSpPr/>
          <p:nvPr/>
        </p:nvSpPr>
        <p:spPr>
          <a:xfrm>
            <a:off x="467544" y="2132856"/>
            <a:ext cx="3312368" cy="785818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r>
              <a:rPr lang="ru-RU" sz="2000" b="1" dirty="0" smtClean="0">
                <a:solidFill>
                  <a:schemeClr val="tx1"/>
                </a:solidFill>
              </a:rPr>
              <a:t>АДАПТИВНОСТЬ</a:t>
            </a:r>
          </a:p>
        </p:txBody>
      </p:sp>
      <p:sp>
        <p:nvSpPr>
          <p:cNvPr id="41" name="Горизонтальный свиток 40"/>
          <p:cNvSpPr/>
          <p:nvPr/>
        </p:nvSpPr>
        <p:spPr>
          <a:xfrm>
            <a:off x="395536" y="2996952"/>
            <a:ext cx="3960440" cy="785818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r>
              <a:rPr lang="ru-RU" sz="2000" b="1" dirty="0" smtClean="0">
                <a:solidFill>
                  <a:schemeClr val="tx1"/>
                </a:solidFill>
              </a:rPr>
              <a:t>ОТКРЫТОСТЬ</a:t>
            </a:r>
          </a:p>
        </p:txBody>
      </p:sp>
      <p:sp>
        <p:nvSpPr>
          <p:cNvPr id="42" name="Горизонтальный свиток 41"/>
          <p:cNvSpPr/>
          <p:nvPr/>
        </p:nvSpPr>
        <p:spPr>
          <a:xfrm>
            <a:off x="395536" y="3789040"/>
            <a:ext cx="4392488" cy="785818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r>
              <a:rPr lang="ru-RU" sz="2000" b="1" dirty="0" smtClean="0">
                <a:solidFill>
                  <a:schemeClr val="tx1"/>
                </a:solidFill>
              </a:rPr>
              <a:t>КОММУНИКАТИВНОСТЬ</a:t>
            </a:r>
          </a:p>
        </p:txBody>
      </p:sp>
      <p:sp>
        <p:nvSpPr>
          <p:cNvPr id="43" name="Горизонтальный свиток 42"/>
          <p:cNvSpPr/>
          <p:nvPr/>
        </p:nvSpPr>
        <p:spPr>
          <a:xfrm>
            <a:off x="467544" y="4653136"/>
            <a:ext cx="5400600" cy="785818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r>
              <a:rPr lang="ru-RU" sz="2000" b="1" dirty="0" smtClean="0">
                <a:solidFill>
                  <a:schemeClr val="tx1"/>
                </a:solidFill>
              </a:rPr>
              <a:t>КРЕАТИВНОСТЬ</a:t>
            </a:r>
          </a:p>
        </p:txBody>
      </p:sp>
      <p:sp>
        <p:nvSpPr>
          <p:cNvPr id="46" name="Горизонтальный свиток 45"/>
          <p:cNvSpPr/>
          <p:nvPr/>
        </p:nvSpPr>
        <p:spPr>
          <a:xfrm>
            <a:off x="467544" y="5517232"/>
            <a:ext cx="6480720" cy="785818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65113" lvl="1" indent="-265113" algn="ctr">
              <a:buSzPct val="80000"/>
            </a:pPr>
            <a:r>
              <a:rPr lang="ru-RU" sz="2000" b="1" dirty="0" smtClean="0">
                <a:solidFill>
                  <a:schemeClr val="tx1"/>
                </a:solidFill>
              </a:rPr>
              <a:t>КОМПЕТЕНТНОСТЬ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0"/>
            <a:ext cx="8892480" cy="769441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Требования, характеризующие профессионально мобильного педагога</a:t>
            </a:r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836712"/>
            <a:ext cx="3300412" cy="393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7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1" grpId="0" animBg="1"/>
      <p:bldP spid="42" grpId="0" animBg="1"/>
      <p:bldP spid="43" grpId="0" animBg="1"/>
      <p:bldP spid="4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7082A-D7F7-4552-8DB1-F63B3FE29C12}" type="slidenum">
              <a:rPr lang="ru-RU"/>
              <a:pPr>
                <a:defRPr/>
              </a:pPr>
              <a:t>32</a:t>
            </a:fld>
            <a:endParaRPr lang="ru-RU"/>
          </a:p>
        </p:txBody>
      </p:sp>
      <p:sp>
        <p:nvSpPr>
          <p:cNvPr id="7" name="Горизонтальный свиток 6"/>
          <p:cNvSpPr/>
          <p:nvPr/>
        </p:nvSpPr>
        <p:spPr>
          <a:xfrm rot="19959246">
            <a:off x="256706" y="2186084"/>
            <a:ext cx="8391876" cy="1264789"/>
          </a:xfrm>
          <a:prstGeom prst="horizontalScroll">
            <a:avLst/>
          </a:prstGeom>
          <a:gradFill flip="none" rotWithShape="1">
            <a:gsLst>
              <a:gs pos="0">
                <a:srgbClr val="9966FF">
                  <a:tint val="66000"/>
                  <a:satMod val="160000"/>
                </a:srgbClr>
              </a:gs>
              <a:gs pos="50000">
                <a:srgbClr val="9966FF">
                  <a:tint val="44500"/>
                  <a:satMod val="160000"/>
                </a:srgbClr>
              </a:gs>
              <a:gs pos="100000">
                <a:srgbClr val="9966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r>
              <a:rPr lang="ru-RU" sz="4800" b="1" dirty="0" smtClean="0">
                <a:solidFill>
                  <a:schemeClr val="tx1"/>
                </a:solidFill>
              </a:rPr>
              <a:t>Спасибо за внимание!</a:t>
            </a:r>
          </a:p>
          <a:p>
            <a:pPr lvl="0"/>
            <a:endParaRPr lang="ru-RU" sz="16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204864"/>
            <a:ext cx="5519584" cy="3096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</a:rPr>
              <a:t>Правильное воспитание – это наша счастливая старость, плохое воспитание – это наше будущее горе, это наши слезы, это наша вина перед другими людьми.</a:t>
            </a:r>
            <a:br>
              <a:rPr lang="ru-RU" sz="2400" dirty="0" smtClean="0"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</a:rPr>
            </a:br>
            <a:r>
              <a:rPr lang="ru-RU" sz="2400" dirty="0">
                <a:solidFill>
                  <a:schemeClr val="tx1"/>
                </a:solidFill>
                <a:effectLst/>
              </a:rPr>
              <a:t/>
            </a:r>
            <a:br>
              <a:rPr lang="ru-RU" sz="2400" dirty="0">
                <a:solidFill>
                  <a:schemeClr val="tx1"/>
                </a:solidFill>
                <a:effectLst/>
              </a:rPr>
            </a:br>
            <a:r>
              <a:rPr lang="ru-RU" sz="2200" b="0" i="1" dirty="0" smtClean="0">
                <a:solidFill>
                  <a:schemeClr val="tx1"/>
                </a:solidFill>
                <a:effectLst/>
              </a:rPr>
              <a:t>Антон Семенович </a:t>
            </a:r>
            <a:r>
              <a:rPr lang="ru-RU" sz="2200" b="0" i="1" dirty="0">
                <a:solidFill>
                  <a:schemeClr val="tx1"/>
                </a:solidFill>
                <a:effectLst/>
              </a:rPr>
              <a:t>М</a:t>
            </a:r>
            <a:r>
              <a:rPr lang="ru-RU" sz="2200" b="0" i="1" dirty="0" smtClean="0">
                <a:solidFill>
                  <a:schemeClr val="tx1"/>
                </a:solidFill>
                <a:effectLst/>
              </a:rPr>
              <a:t>акаренко</a:t>
            </a:r>
            <a:endParaRPr lang="ru-RU" sz="2200" b="0" i="1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340768"/>
            <a:ext cx="2060627" cy="26397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404664"/>
            <a:ext cx="1353429" cy="155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24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67544" y="764704"/>
            <a:ext cx="81838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chemeClr val="tx1"/>
                </a:solidFill>
                <a:cs typeface="Arial"/>
              </a:rPr>
              <a:t>Три</a:t>
            </a:r>
            <a:r>
              <a:rPr sz="2400" b="1" spc="-110" dirty="0">
                <a:solidFill>
                  <a:schemeClr val="tx1"/>
                </a:solidFill>
                <a:cs typeface="Arial"/>
              </a:rPr>
              <a:t> </a:t>
            </a:r>
            <a:r>
              <a:rPr sz="2400" b="1" dirty="0">
                <a:solidFill>
                  <a:schemeClr val="tx1"/>
                </a:solidFill>
                <a:cs typeface="Arial"/>
              </a:rPr>
              <a:t>«кита»</a:t>
            </a:r>
            <a:r>
              <a:rPr sz="2400" b="1" spc="-90" dirty="0">
                <a:solidFill>
                  <a:schemeClr val="tx1"/>
                </a:solidFill>
                <a:cs typeface="Arial"/>
              </a:rPr>
              <a:t> </a:t>
            </a:r>
            <a:r>
              <a:rPr sz="2400" b="1" spc="-25" dirty="0">
                <a:solidFill>
                  <a:schemeClr val="tx1"/>
                </a:solidFill>
                <a:cs typeface="Arial"/>
              </a:rPr>
              <a:t>результативного</a:t>
            </a:r>
            <a:r>
              <a:rPr sz="2400" b="1" spc="-120" dirty="0">
                <a:solidFill>
                  <a:schemeClr val="tx1"/>
                </a:solidFill>
                <a:cs typeface="Arial"/>
              </a:rPr>
              <a:t> </a:t>
            </a:r>
            <a:r>
              <a:rPr sz="2400" b="1" spc="-10" dirty="0">
                <a:solidFill>
                  <a:schemeClr val="tx1"/>
                </a:solidFill>
                <a:cs typeface="Arial"/>
              </a:rPr>
              <a:t>воспитания</a:t>
            </a:r>
            <a:endParaRPr sz="2400" dirty="0">
              <a:solidFill>
                <a:schemeClr val="tx1"/>
              </a:solidFill>
              <a:cs typeface="Arial"/>
            </a:endParaRPr>
          </a:p>
        </p:txBody>
      </p:sp>
      <p:pic>
        <p:nvPicPr>
          <p:cNvPr id="8" name="object 6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2057400"/>
            <a:ext cx="8136904" cy="360384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827584" y="3284984"/>
            <a:ext cx="213614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000" b="1" spc="-1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/>
              </a:rPr>
              <a:t>интересная</a:t>
            </a:r>
            <a:endParaRPr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2000" b="1" spc="-1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/>
              </a:rPr>
              <a:t>деятельность</a:t>
            </a:r>
            <a:endParaRPr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/>
            </a:endParaRPr>
          </a:p>
        </p:txBody>
      </p:sp>
      <p:sp>
        <p:nvSpPr>
          <p:cNvPr id="10" name="object 8"/>
          <p:cNvSpPr txBox="1"/>
          <p:nvPr/>
        </p:nvSpPr>
        <p:spPr>
          <a:xfrm>
            <a:off x="2987824" y="3789040"/>
            <a:ext cx="3168352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74370" marR="5080" indent="-662305">
              <a:lnSpc>
                <a:spcPct val="100000"/>
              </a:lnSpc>
              <a:spcBef>
                <a:spcPts val="100"/>
              </a:spcBef>
            </a:pPr>
            <a:r>
              <a:rPr sz="2000" b="1" spc="-1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</a:rPr>
              <a:t>доброжелательные отношения</a:t>
            </a:r>
            <a:endParaRPr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/>
            </a:endParaRPr>
          </a:p>
        </p:txBody>
      </p:sp>
      <p:sp>
        <p:nvSpPr>
          <p:cNvPr id="11" name="object 7"/>
          <p:cNvSpPr txBox="1"/>
          <p:nvPr/>
        </p:nvSpPr>
        <p:spPr>
          <a:xfrm>
            <a:off x="5724128" y="3068960"/>
            <a:ext cx="2724785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000" b="1" spc="-1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</a:rPr>
              <a:t>ценностно-</a:t>
            </a:r>
            <a:endParaRPr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/>
            </a:endParaRPr>
          </a:p>
          <a:p>
            <a:pPr marL="12700" marR="5080" algn="ctr">
              <a:lnSpc>
                <a:spcPct val="100000"/>
              </a:lnSpc>
            </a:pPr>
            <a:r>
              <a:rPr sz="2000" b="1" spc="-1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</a:rPr>
              <a:t>ориентированное общение</a:t>
            </a:r>
            <a:endParaRPr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529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3"/>
          <p:cNvSpPr>
            <a:spLocks noChangeArrowheads="1"/>
          </p:cNvSpPr>
          <p:nvPr/>
        </p:nvSpPr>
        <p:spPr bwMode="auto">
          <a:xfrm>
            <a:off x="467544" y="836712"/>
            <a:ext cx="820891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400" b="1" dirty="0">
                <a:latin typeface="+mj-lt"/>
              </a:rPr>
              <a:t>Меняется время.</a:t>
            </a:r>
            <a:br>
              <a:rPr lang="ru-RU" altLang="ru-RU" sz="2400" b="1" dirty="0">
                <a:latin typeface="+mj-lt"/>
              </a:rPr>
            </a:br>
            <a:r>
              <a:rPr lang="ru-RU" altLang="ru-RU" sz="2400" b="1" dirty="0">
                <a:latin typeface="+mj-lt"/>
              </a:rPr>
              <a:t>Становятся иными требования к школе, ученикам и педагогам.</a:t>
            </a:r>
            <a:br>
              <a:rPr lang="ru-RU" altLang="ru-RU" sz="2400" b="1" dirty="0">
                <a:latin typeface="+mj-lt"/>
              </a:rPr>
            </a:br>
            <a:r>
              <a:rPr lang="ru-RU" altLang="ru-RU" sz="2400" b="1" dirty="0">
                <a:latin typeface="+mj-lt"/>
              </a:rPr>
              <a:t>Однако значимость </a:t>
            </a:r>
            <a:r>
              <a:rPr lang="ru-RU" altLang="ru-RU" sz="2400" b="1" dirty="0" smtClean="0">
                <a:latin typeface="+mj-lt"/>
              </a:rPr>
              <a:t>классного руководителя </a:t>
            </a:r>
            <a:r>
              <a:rPr lang="ru-RU" altLang="ru-RU" sz="2400" b="1" dirty="0">
                <a:latin typeface="+mj-lt"/>
              </a:rPr>
              <a:t>не </a:t>
            </a:r>
            <a:r>
              <a:rPr lang="ru-RU" altLang="ru-RU" sz="2400" b="1" dirty="0" smtClean="0">
                <a:latin typeface="+mj-lt"/>
              </a:rPr>
              <a:t>снижается…</a:t>
            </a:r>
            <a:endParaRPr lang="ru-RU" altLang="ru-RU" sz="2400" dirty="0"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7" b="2401"/>
          <a:stretch/>
        </p:blipFill>
        <p:spPr>
          <a:xfrm>
            <a:off x="2987824" y="2564904"/>
            <a:ext cx="3722271" cy="330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_s38940"/>
          <p:cNvSpPr>
            <a:spLocks noChangeShapeType="1"/>
          </p:cNvSpPr>
          <p:nvPr/>
        </p:nvSpPr>
        <p:spPr bwMode="auto">
          <a:xfrm flipV="1">
            <a:off x="6012160" y="2564904"/>
            <a:ext cx="1008112" cy="7920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ru-RU"/>
          </a:p>
        </p:txBody>
      </p:sp>
      <p:grpSp>
        <p:nvGrpSpPr>
          <p:cNvPr id="4" name="Diagram 18"/>
          <p:cNvGrpSpPr>
            <a:grpSpLocks noGrp="1" noChangeAspect="1"/>
          </p:cNvGrpSpPr>
          <p:nvPr/>
        </p:nvGrpSpPr>
        <p:grpSpPr bwMode="auto">
          <a:xfrm>
            <a:off x="467544" y="1340768"/>
            <a:ext cx="8289115" cy="4537247"/>
            <a:chOff x="1617" y="645"/>
            <a:chExt cx="2513" cy="2597"/>
          </a:xfrm>
        </p:grpSpPr>
        <p:sp>
          <p:nvSpPr>
            <p:cNvPr id="5" name="_s38941"/>
            <p:cNvSpPr>
              <a:spLocks noChangeShapeType="1"/>
            </p:cNvSpPr>
            <p:nvPr/>
          </p:nvSpPr>
          <p:spPr bwMode="auto">
            <a:xfrm flipH="1">
              <a:off x="2259" y="2252"/>
              <a:ext cx="231" cy="34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6" name="_s38936"/>
            <p:cNvSpPr>
              <a:spLocks noChangeArrowheads="1"/>
            </p:cNvSpPr>
            <p:nvPr/>
          </p:nvSpPr>
          <p:spPr bwMode="auto">
            <a:xfrm>
              <a:off x="1617" y="2299"/>
              <a:ext cx="699" cy="875"/>
            </a:xfrm>
            <a:prstGeom prst="ellipse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rgbClr val="00CC99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endParaRPr lang="ru-RU" sz="1600" b="1" i="1" dirty="0">
                <a:latin typeface="Arial Black" pitchFamily="34" charset="0"/>
                <a:cs typeface="Arial" charset="0"/>
              </a:endParaRPr>
            </a:p>
          </p:txBody>
        </p:sp>
        <p:sp>
          <p:nvSpPr>
            <p:cNvPr id="7" name="_s38940"/>
            <p:cNvSpPr>
              <a:spLocks noChangeShapeType="1"/>
            </p:cNvSpPr>
            <p:nvPr/>
          </p:nvSpPr>
          <p:spPr bwMode="auto">
            <a:xfrm>
              <a:off x="3298" y="2294"/>
              <a:ext cx="313" cy="2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8" name="_s38938"/>
            <p:cNvSpPr>
              <a:spLocks noChangeArrowheads="1"/>
            </p:cNvSpPr>
            <p:nvPr/>
          </p:nvSpPr>
          <p:spPr bwMode="auto">
            <a:xfrm>
              <a:off x="3441" y="2376"/>
              <a:ext cx="689" cy="866"/>
            </a:xfrm>
            <a:prstGeom prst="ellipse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endParaRPr lang="ru-RU" sz="1600" b="1" i="1" dirty="0">
                <a:latin typeface="Arial Black" pitchFamily="34" charset="0"/>
                <a:cs typeface="Arial" charset="0"/>
              </a:endParaRPr>
            </a:p>
          </p:txBody>
        </p:sp>
        <p:sp>
          <p:nvSpPr>
            <p:cNvPr id="9" name="_s38939"/>
            <p:cNvSpPr>
              <a:spLocks noChangeShapeType="1"/>
            </p:cNvSpPr>
            <p:nvPr/>
          </p:nvSpPr>
          <p:spPr bwMode="auto">
            <a:xfrm flipH="1" flipV="1">
              <a:off x="2206" y="1593"/>
              <a:ext cx="284" cy="3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0" name="_s38934"/>
            <p:cNvSpPr>
              <a:spLocks noChangeArrowheads="1"/>
            </p:cNvSpPr>
            <p:nvPr/>
          </p:nvSpPr>
          <p:spPr bwMode="auto">
            <a:xfrm>
              <a:off x="1629" y="686"/>
              <a:ext cx="708" cy="957"/>
            </a:xfrm>
            <a:prstGeom prst="ellipse">
              <a:avLst/>
            </a:prstGeom>
            <a:gradFill flip="none" rotWithShape="1">
              <a:gsLst>
                <a:gs pos="0">
                  <a:srgbClr val="FFE89F">
                    <a:shade val="30000"/>
                    <a:satMod val="115000"/>
                  </a:srgbClr>
                </a:gs>
                <a:gs pos="50000">
                  <a:srgbClr val="FFE89F">
                    <a:shade val="67500"/>
                    <a:satMod val="115000"/>
                  </a:srgbClr>
                </a:gs>
                <a:gs pos="100000">
                  <a:srgbClr val="FFE89F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 w="12700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endParaRPr lang="ru-RU" sz="1600" b="1" i="1" dirty="0">
                <a:latin typeface="Arial Black" pitchFamily="34" charset="0"/>
                <a:cs typeface="Arial" charset="0"/>
              </a:endParaRPr>
            </a:p>
          </p:txBody>
        </p:sp>
        <p:sp>
          <p:nvSpPr>
            <p:cNvPr id="11" name="_s38932"/>
            <p:cNvSpPr>
              <a:spLocks noChangeArrowheads="1"/>
            </p:cNvSpPr>
            <p:nvPr/>
          </p:nvSpPr>
          <p:spPr bwMode="auto">
            <a:xfrm>
              <a:off x="3451" y="645"/>
              <a:ext cx="676" cy="875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tint val="66000"/>
                    <a:satMod val="160000"/>
                  </a:srgbClr>
                </a:gs>
                <a:gs pos="50000">
                  <a:srgbClr val="7030A0">
                    <a:tint val="44500"/>
                    <a:satMod val="160000"/>
                  </a:srgbClr>
                </a:gs>
                <a:gs pos="100000">
                  <a:srgbClr val="7030A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12700">
              <a:solidFill>
                <a:srgbClr val="9966FF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endParaRPr lang="ru-RU" sz="2100" b="1" dirty="0">
                <a:latin typeface="Arial Black" pitchFamily="34" charset="0"/>
                <a:cs typeface="Arial" charset="0"/>
              </a:endParaRP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1403648" y="548680"/>
            <a:ext cx="6715172" cy="430887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Функции классного руководителя</a:t>
            </a:r>
            <a:endParaRPr lang="ru-RU" sz="2200" b="1" dirty="0">
              <a:solidFill>
                <a:schemeClr val="tx1"/>
              </a:solidFill>
            </a:endParaRPr>
          </a:p>
        </p:txBody>
      </p:sp>
      <p:pic>
        <p:nvPicPr>
          <p:cNvPr id="13" name="Picture 8" descr="http://newsvo.ru/sites/default/files/7e7a349337a0b5d930019b6309ee381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636912"/>
            <a:ext cx="2624089" cy="206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844824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Arial" charset="0"/>
              </a:rPr>
              <a:t>Организационно-</a:t>
            </a:r>
          </a:p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Arial" charset="0"/>
              </a:rPr>
              <a:t>координирующие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4509120"/>
            <a:ext cx="2213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Аналитико-</a:t>
            </a:r>
          </a:p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прогностические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732240" y="1916832"/>
            <a:ext cx="2089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Коммуникативные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804248" y="4869160"/>
            <a:ext cx="1536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Контрольные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853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3648" y="548680"/>
            <a:ext cx="6715172" cy="430887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Организационно-координирующие</a:t>
            </a:r>
            <a:endParaRPr lang="ru-RU" sz="2200" b="1" dirty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Rot="1" noChangeArrowheads="1"/>
          </p:cNvSpPr>
          <p:nvPr/>
        </p:nvSpPr>
        <p:spPr bwMode="auto">
          <a:xfrm>
            <a:off x="1691680" y="1628800"/>
            <a:ext cx="676875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ED3742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623888" indent="-444500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200" b="1" dirty="0" smtClean="0"/>
              <a:t>обеспечение связи с семьей;</a:t>
            </a:r>
          </a:p>
          <a:p>
            <a:pPr marL="623888" indent="-444500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200" b="1" dirty="0" smtClean="0"/>
              <a:t>установление контактов с родителями (законными представителями);</a:t>
            </a:r>
          </a:p>
          <a:p>
            <a:pPr marL="623888" indent="-444500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200" b="1" dirty="0" smtClean="0"/>
              <a:t>проведение консультаций, бесед с родителями обучающихся;</a:t>
            </a:r>
          </a:p>
          <a:p>
            <a:pPr marL="623888" indent="-444500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200" b="1" dirty="0" smtClean="0"/>
              <a:t>организация воспитательной работы с обучающимися через проведение «малых педсоветов»;</a:t>
            </a:r>
            <a:endParaRPr lang="ru-RU" altLang="ru-RU" sz="2200" dirty="0" smtClean="0"/>
          </a:p>
          <a:p>
            <a:pPr marL="623888" indent="-444500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200" b="1" dirty="0" smtClean="0"/>
              <a:t>ведение документации.</a:t>
            </a:r>
          </a:p>
        </p:txBody>
      </p:sp>
      <p:pic>
        <p:nvPicPr>
          <p:cNvPr id="7" name="Picture 2" descr="https://im0-tub-ru.yandex.net/i?id=911ddda0e10ad89358a3d06236c4ee27-sr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365104"/>
            <a:ext cx="1997143" cy="21196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187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3648" y="548680"/>
            <a:ext cx="6715172" cy="430887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Аналитико-прогностические</a:t>
            </a:r>
            <a:endParaRPr lang="ru-RU" sz="2200" b="1" dirty="0">
              <a:solidFill>
                <a:schemeClr val="tx1"/>
              </a:solidFill>
            </a:endParaRPr>
          </a:p>
        </p:txBody>
      </p:sp>
      <p:pic>
        <p:nvPicPr>
          <p:cNvPr id="3" name="Picture 2" descr="https://im0-tub-ru.yandex.net/i?id=911ddda0e10ad89358a3d06236c4ee27-sr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861048"/>
            <a:ext cx="1997143" cy="2119609"/>
          </a:xfrm>
          <a:prstGeom prst="rect">
            <a:avLst/>
          </a:prstGeom>
          <a:noFill/>
        </p:spPr>
      </p:pic>
      <p:sp>
        <p:nvSpPr>
          <p:cNvPr id="4" name="Rectangle 3"/>
          <p:cNvSpPr txBox="1">
            <a:spLocks noRot="1" noChangeArrowheads="1"/>
          </p:cNvSpPr>
          <p:nvPr/>
        </p:nvSpPr>
        <p:spPr bwMode="auto">
          <a:xfrm>
            <a:off x="2555776" y="1628800"/>
            <a:ext cx="590465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ED3742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ru-RU" altLang="ru-RU" dirty="0" smtClean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400" b="1" dirty="0" smtClean="0"/>
              <a:t>изучение индивидуальных особенностей обучающихся и динамики их развития;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altLang="ru-RU" sz="2400" b="1" dirty="0" smtClean="0"/>
              <a:t>определение состояния и перспектив развития коллектива класса.</a:t>
            </a:r>
          </a:p>
        </p:txBody>
      </p:sp>
    </p:spTree>
    <p:extLst>
      <p:ext uri="{BB962C8B-B14F-4D97-AF65-F5344CB8AC3E}">
        <p14:creationId xmlns:p14="http://schemas.microsoft.com/office/powerpoint/2010/main" val="408060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3784</TotalTime>
  <Words>1321</Words>
  <Application>Microsoft Office PowerPoint</Application>
  <PresentationFormat>Экран (4:3)</PresentationFormat>
  <Paragraphs>235</Paragraphs>
  <Slides>32</Slides>
  <Notes>6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4" baseType="lpstr">
      <vt:lpstr>Arial</vt:lpstr>
      <vt:lpstr>Arial Black</vt:lpstr>
      <vt:lpstr>Calibri</vt:lpstr>
      <vt:lpstr>Symbol</vt:lpstr>
      <vt:lpstr>Tahoma</vt:lpstr>
      <vt:lpstr>Times New Roman</vt:lpstr>
      <vt:lpstr>Trebuchet MS</vt:lpstr>
      <vt:lpstr>Verdana</vt:lpstr>
      <vt:lpstr>Wingdings</vt:lpstr>
      <vt:lpstr>Wingdings 2</vt:lpstr>
      <vt:lpstr>Аспект</vt:lpstr>
      <vt:lpstr>CorelDRAW</vt:lpstr>
      <vt:lpstr>Презентация PowerPoint</vt:lpstr>
      <vt:lpstr>Понятие о воспитании</vt:lpstr>
      <vt:lpstr>Для организации воспитательного процесса необходимы </vt:lpstr>
      <vt:lpstr>Правильное воспитание – это наша счастливая старость, плохое воспитание – это наше будущее горе, это наши слезы, это наша вина перед другими людьми.   Антон Семенович Макаренко</vt:lpstr>
      <vt:lpstr>Три «кита» результативного воспитания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Лариса</cp:lastModifiedBy>
  <cp:revision>378</cp:revision>
  <cp:lastPrinted>2022-10-29T08:56:12Z</cp:lastPrinted>
  <dcterms:created xsi:type="dcterms:W3CDTF">2009-10-01T11:08:53Z</dcterms:created>
  <dcterms:modified xsi:type="dcterms:W3CDTF">2022-10-30T14:14:36Z</dcterms:modified>
</cp:coreProperties>
</file>