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4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A200-680C-45C5-9EFC-0C3241F6C5D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0AEED-D531-4365-8DA5-B14E578154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595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A200-680C-45C5-9EFC-0C3241F6C5D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0AEED-D531-4365-8DA5-B14E578154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806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A200-680C-45C5-9EFC-0C3241F6C5D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0AEED-D531-4365-8DA5-B14E578154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143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A200-680C-45C5-9EFC-0C3241F6C5D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0AEED-D531-4365-8DA5-B14E578154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669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A200-680C-45C5-9EFC-0C3241F6C5D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0AEED-D531-4365-8DA5-B14E578154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061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A200-680C-45C5-9EFC-0C3241F6C5D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0AEED-D531-4365-8DA5-B14E578154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265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A200-680C-45C5-9EFC-0C3241F6C5D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0AEED-D531-4365-8DA5-B14E578154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123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A200-680C-45C5-9EFC-0C3241F6C5D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0AEED-D531-4365-8DA5-B14E578154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50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A200-680C-45C5-9EFC-0C3241F6C5D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0AEED-D531-4365-8DA5-B14E578154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684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A200-680C-45C5-9EFC-0C3241F6C5D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0AEED-D531-4365-8DA5-B14E578154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378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A200-680C-45C5-9EFC-0C3241F6C5D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0AEED-D531-4365-8DA5-B14E578154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775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1000"/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9A200-680C-45C5-9EFC-0C3241F6C5D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0AEED-D531-4365-8DA5-B14E578154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828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52880" y="0"/>
            <a:ext cx="965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pc="300" dirty="0" smtClean="0">
                <a:solidFill>
                  <a:srgbClr val="C00000"/>
                </a:solidFill>
              </a:rPr>
              <a:t>КАК ДЕЙСТВУЮТ</a:t>
            </a:r>
          </a:p>
          <a:p>
            <a:pPr algn="ctr"/>
            <a:r>
              <a:rPr lang="ru-RU" sz="3600" b="1" spc="300" dirty="0" smtClean="0">
                <a:solidFill>
                  <a:srgbClr val="C00000"/>
                </a:solidFill>
              </a:rPr>
              <a:t> ОРГАНЫ ЧУВСТВ </a:t>
            </a:r>
          </a:p>
          <a:p>
            <a:pPr algn="ctr"/>
            <a:r>
              <a:rPr lang="ru-RU" sz="3600" b="1" spc="300" dirty="0" smtClean="0">
                <a:solidFill>
                  <a:srgbClr val="C00000"/>
                </a:solidFill>
              </a:rPr>
              <a:t>И </a:t>
            </a:r>
          </a:p>
          <a:p>
            <a:pPr algn="ctr"/>
            <a:r>
              <a:rPr lang="ru-RU" sz="3600" b="1" spc="300" dirty="0" smtClean="0">
                <a:solidFill>
                  <a:srgbClr val="C00000"/>
                </a:solidFill>
              </a:rPr>
              <a:t>АНАЛИЗАТОРЫ</a:t>
            </a:r>
            <a:endParaRPr lang="ru-RU" sz="3600" b="1" spc="300" dirty="0">
              <a:solidFill>
                <a:srgbClr val="C00000"/>
              </a:solidFill>
            </a:endParaRPr>
          </a:p>
        </p:txBody>
      </p:sp>
      <p:pic>
        <p:nvPicPr>
          <p:cNvPr id="7170" name="Picture 2" descr="Органы чувств - 3D-сцены - Цифровое образование и обучение Мozai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258" y="2308324"/>
            <a:ext cx="6460982" cy="35387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52880" y="6261676"/>
            <a:ext cx="965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Поздеева Е.А., учитель географии и биологии </a:t>
            </a:r>
          </a:p>
          <a:p>
            <a:pPr algn="ctr"/>
            <a:r>
              <a:rPr lang="ru-RU" sz="1600" dirty="0" smtClean="0"/>
              <a:t>МБОУ «СОШ № 26 с углублённым изучением отдельных предметов», г. Ижевск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73852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3621" y="341438"/>
            <a:ext cx="10699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0" u="none" strike="noStrike" dirty="0" smtClean="0">
                <a:solidFill>
                  <a:srgbClr val="C00000"/>
                </a:solidFill>
                <a:effectLst/>
                <a:latin typeface="Museo Sans Cyrl"/>
              </a:rPr>
              <a:t> ПРИСПОСОБИТЕЛЬНАЯ СПОСОБНОСТЬ АНАЛИЗАТОРОВ</a:t>
            </a:r>
            <a:endParaRPr lang="ru-RU" sz="2800" b="1" i="0" u="none" strike="noStrike" dirty="0">
              <a:solidFill>
                <a:srgbClr val="C00000"/>
              </a:solidFill>
              <a:effectLst/>
              <a:latin typeface="Museo Sans Cyr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94934" y="1093627"/>
            <a:ext cx="980992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Museo Sans Cyrl"/>
              </a:rPr>
              <a:t>Анализаторы приспосабливаются к разной силе раздражителя.</a:t>
            </a:r>
          </a:p>
          <a:p>
            <a:pPr algn="just"/>
            <a:endParaRPr lang="ru-RU" sz="2400" dirty="0">
              <a:solidFill>
                <a:srgbClr val="333333"/>
              </a:solidFill>
              <a:latin typeface="Museo Sans Cyrl"/>
            </a:endParaRPr>
          </a:p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Museo Sans Cyrl"/>
              </a:rPr>
              <a:t>Например, при выключенном свете мы на какой-то время слепнем, но через несколько минут привыкаем и начинаем снова видеть. То есть наши анализаторы адаптировались.</a:t>
            </a:r>
          </a:p>
          <a:p>
            <a:pPr algn="just"/>
            <a:endParaRPr lang="ru-RU" sz="2400" b="0" i="0" dirty="0" smtClean="0">
              <a:solidFill>
                <a:srgbClr val="333333"/>
              </a:solidFill>
              <a:effectLst/>
              <a:latin typeface="Museo Sans Cyrl"/>
            </a:endParaRPr>
          </a:p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Museo Sans Cyrl"/>
              </a:rPr>
              <a:t>Рецепторы способны реагировать на раздражение, только если его сила изменяется. Если же этого не происходит, то анализаторы адаптируются. Так, мы не чувствуем веса одежды, через несколько минут перестаем ощущать запах.</a:t>
            </a:r>
          </a:p>
          <a:p>
            <a:pPr algn="just"/>
            <a:endParaRPr lang="ru-RU" sz="2400" b="0" i="0" dirty="0" smtClean="0">
              <a:solidFill>
                <a:srgbClr val="333333"/>
              </a:solidFill>
              <a:effectLst/>
              <a:latin typeface="Museo Sans Cyrl"/>
            </a:endParaRPr>
          </a:p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Museo Sans Cyrl"/>
              </a:rPr>
              <a:t>В случае если один анализатор перестает работать, другие начинают работать активнее. Так, люди с плохим зрением хорошо различают запахи и звуки.</a:t>
            </a:r>
          </a:p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Museo Sans Cyrl"/>
              </a:rPr>
              <a:t> </a:t>
            </a:r>
            <a:endParaRPr lang="ru-RU" sz="2400" b="0" i="0" dirty="0">
              <a:solidFill>
                <a:srgbClr val="333333"/>
              </a:solidFill>
              <a:effectLst/>
              <a:latin typeface="Museo Sans Cyrl"/>
            </a:endParaRPr>
          </a:p>
        </p:txBody>
      </p:sp>
    </p:spTree>
    <p:extLst>
      <p:ext uri="{BB962C8B-B14F-4D97-AF65-F5344CB8AC3E}">
        <p14:creationId xmlns:p14="http://schemas.microsoft.com/office/powerpoint/2010/main" val="273115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atic-interneturok.cdnvideo.ru/content/static_image/361997/content_009d6d50eb0fd739bd0855ba39dd6e6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23" y="1194567"/>
            <a:ext cx="6081207" cy="395278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140540" y="1194567"/>
            <a:ext cx="41713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0" i="0" dirty="0" smtClean="0">
                <a:solidFill>
                  <a:srgbClr val="333333"/>
                </a:solidFill>
                <a:effectLst/>
                <a:latin typeface="Museo Sans Cyrl"/>
              </a:rPr>
              <a:t>В сложном мире нам помогают ориентироваться наши чувства: </a:t>
            </a:r>
            <a:r>
              <a:rPr lang="ru-RU" sz="2800" b="1" i="0" spc="300" dirty="0" smtClean="0">
                <a:solidFill>
                  <a:srgbClr val="C00000"/>
                </a:solidFill>
                <a:effectLst/>
                <a:latin typeface="Museo Sans Cyrl"/>
              </a:rPr>
              <a:t>ЗРЕНИЕ, СЛУХ, ОСЯЗАНИЕ, ОБОНЯНИЕ, ВКУС.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Museo Sans Cyrl"/>
              </a:rPr>
              <a:t> У человека также выделяют шестое чувство – </a:t>
            </a:r>
            <a:r>
              <a:rPr lang="ru-RU" sz="2800" b="1" i="0" dirty="0" smtClean="0">
                <a:solidFill>
                  <a:srgbClr val="333333"/>
                </a:solidFill>
                <a:effectLst/>
                <a:latin typeface="Museo Sans Cyrl"/>
              </a:rPr>
              <a:t>чувство равновесия.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9734" y="5595772"/>
            <a:ext cx="113563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0" i="0" dirty="0" smtClean="0">
                <a:solidFill>
                  <a:srgbClr val="333333"/>
                </a:solidFill>
                <a:effectLst/>
                <a:latin typeface="Museo Sans Cyrl"/>
              </a:rPr>
              <a:t>Это те чувства, которые воспринимают внешнюю информацию, но также сигналы посылаются и от внутренних органов. Например, мышечное чувство. Человек с закрытыми глазами знает, в каком положении находятся его конечности и все тело. Восточные медики насчитывают у человека около 40 чувств.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788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Интересные факты о 5 органах чувств - презентация онлай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51" y="231913"/>
            <a:ext cx="384500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Интересные факты о 5 органах чувств - online presenta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570" y="231913"/>
            <a:ext cx="384500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Интересные факты о 5 органах чувств - online presentati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51" y="3618000"/>
            <a:ext cx="384500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Интересные факты о 5 органах чувств - online presentati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570" y="3699280"/>
            <a:ext cx="384500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222777" y="2511748"/>
            <a:ext cx="32651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pc="300" dirty="0" smtClean="0">
                <a:solidFill>
                  <a:srgbClr val="C00000"/>
                </a:solidFill>
              </a:rPr>
              <a:t>Интересные факты</a:t>
            </a:r>
            <a:endParaRPr lang="ru-RU" sz="3600" b="1" spc="3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91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-interneturok.cdnvideo.ru/content/static_image/361998/content_86176ddf50d9a6fbef5a897285ea626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91" y="783598"/>
            <a:ext cx="6792494" cy="441512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438490" y="655650"/>
            <a:ext cx="3657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0" i="0" dirty="0" smtClean="0">
                <a:solidFill>
                  <a:srgbClr val="333333"/>
                </a:solidFill>
                <a:effectLst/>
                <a:latin typeface="Museo Sans Cyrl"/>
              </a:rPr>
              <a:t>В органах чувств информация из внешнего мира (свет, звук, запахи) преобразуется в нервные импульсы. Для этого есть рецепторы.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0067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676" y="993173"/>
            <a:ext cx="8578921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0" i="0" u="none" strike="noStrike" dirty="0" smtClean="0">
                <a:solidFill>
                  <a:srgbClr val="1062D8"/>
                </a:solidFill>
                <a:effectLst/>
                <a:latin typeface="Museo Sans Cyrl"/>
              </a:rPr>
              <a:t> </a:t>
            </a:r>
            <a:r>
              <a:rPr lang="ru-RU" sz="3200" b="1" i="0" dirty="0" smtClean="0">
                <a:solidFill>
                  <a:srgbClr val="333333"/>
                </a:solidFill>
                <a:effectLst/>
                <a:latin typeface="Museo Sans Cyrl"/>
              </a:rPr>
              <a:t>Рецепторы</a:t>
            </a:r>
            <a:r>
              <a:rPr lang="ru-RU" sz="3200" b="0" i="0" dirty="0" smtClean="0">
                <a:solidFill>
                  <a:srgbClr val="333333"/>
                </a:solidFill>
                <a:effectLst/>
                <a:latin typeface="Museo Sans Cyrl"/>
              </a:rPr>
              <a:t> – это нервные окончания, преобразующие сигналы в нервные импульсы. </a:t>
            </a:r>
          </a:p>
          <a:p>
            <a:endParaRPr lang="ru-RU" sz="3200" dirty="0">
              <a:solidFill>
                <a:srgbClr val="333333"/>
              </a:solidFill>
              <a:latin typeface="Museo Sans Cyrl"/>
            </a:endParaRPr>
          </a:p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Museo Sans Cyrl"/>
              </a:rPr>
              <a:t>И.П. Павлов называл рецепторы «щупальцами мозга». Рецепторы позволяют нам ориентироваться в окружающем мире.</a:t>
            </a:r>
          </a:p>
          <a:p>
            <a:pPr algn="just"/>
            <a:endParaRPr lang="ru-RU" sz="2400" dirty="0">
              <a:solidFill>
                <a:srgbClr val="333333"/>
              </a:solidFill>
              <a:latin typeface="Museo Sans Cyrl"/>
            </a:endParaRPr>
          </a:p>
          <a:p>
            <a:pPr algn="just"/>
            <a:endParaRPr lang="ru-RU" sz="2400" b="0" i="0" dirty="0" smtClean="0">
              <a:solidFill>
                <a:srgbClr val="333333"/>
              </a:solidFill>
              <a:effectLst/>
              <a:latin typeface="Museo Sans Cyrl"/>
            </a:endParaRPr>
          </a:p>
          <a:p>
            <a:pPr algn="just"/>
            <a:r>
              <a:rPr lang="ru-RU" sz="2400" b="1" i="0" dirty="0" smtClean="0">
                <a:solidFill>
                  <a:srgbClr val="333333"/>
                </a:solidFill>
                <a:effectLst/>
                <a:latin typeface="Museo Sans Cyrl"/>
              </a:rPr>
              <a:t>Орган чувств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Museo Sans Cyrl"/>
              </a:rPr>
              <a:t> включает также в себя вспомогательные части. Которые помогают улавливать, фиксировать сигналы, а также защищают рецептор.</a:t>
            </a:r>
          </a:p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Museo Sans Cyrl"/>
              </a:rPr>
              <a:t>От рецепторов по проводящим путям сигналы поступают в КБП головного мозга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Museo Sans Cyrl"/>
              </a:rPr>
              <a:t>.</a:t>
            </a:r>
            <a:endParaRPr lang="ru-RU" b="0" i="0" dirty="0">
              <a:solidFill>
                <a:srgbClr val="333333"/>
              </a:solidFill>
              <a:effectLst/>
              <a:latin typeface="Museo Sans Cyr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36342" y="120990"/>
            <a:ext cx="699670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0" u="none" strike="noStrike" spc="300" dirty="0" smtClean="0">
                <a:solidFill>
                  <a:srgbClr val="C00000"/>
                </a:solidFill>
                <a:effectLst/>
                <a:latin typeface="Museo Sans Cyrl"/>
              </a:rPr>
              <a:t>Рецепторы</a:t>
            </a:r>
          </a:p>
        </p:txBody>
      </p:sp>
      <p:pic>
        <p:nvPicPr>
          <p:cNvPr id="3074" name="Picture 2" descr="Павлов, Иван Петрович — Википед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208" y="1867560"/>
            <a:ext cx="2299812" cy="32400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183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05678" y="1051915"/>
            <a:ext cx="107541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Museo Sans Cyrl"/>
              </a:rPr>
              <a:t>Структуру, состоящую из воспринимающей части (рецептора), проводниковой части (нерва) и анализирующей части (КБП) Павлов назвал </a:t>
            </a:r>
            <a:r>
              <a:rPr lang="ru-RU" sz="2400" b="1" i="0" spc="300" dirty="0" smtClean="0">
                <a:solidFill>
                  <a:srgbClr val="C00000"/>
                </a:solidFill>
                <a:effectLst/>
                <a:latin typeface="Museo Sans Cyrl"/>
              </a:rPr>
              <a:t>АНАЛИЗАТОРОМ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Museo Sans Cyrl"/>
              </a:rPr>
              <a:t>. </a:t>
            </a:r>
          </a:p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Museo Sans Cyrl"/>
              </a:rPr>
              <a:t>Именно он и разработал учение об анализаторах.</a:t>
            </a:r>
          </a:p>
          <a:p>
            <a:pPr algn="just"/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70475" y="282474"/>
            <a:ext cx="507061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0" u="none" strike="noStrike" spc="300" dirty="0" smtClean="0">
                <a:solidFill>
                  <a:srgbClr val="C00000"/>
                </a:solidFill>
                <a:effectLst/>
                <a:latin typeface="Museo Sans Cyrl"/>
              </a:rPr>
              <a:t>АНАЛИЗАТОРЫ</a:t>
            </a:r>
          </a:p>
        </p:txBody>
      </p:sp>
      <p:pic>
        <p:nvPicPr>
          <p:cNvPr id="4101" name="Picture 5" descr="https://static-interneturok.cdnvideo.ru/content/static_image/361999/content_47b352e42778c169d20842f27c8965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31" y="2851347"/>
            <a:ext cx="4971384" cy="323140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93094" y="3040191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Museo Sans Cyrl"/>
              </a:rPr>
              <a:t>При нарушении любого звена анализатора его работа разлаживается. Человек может потерять зрение не только, если у него проблемы с глазами, но также и если у него произошло нарушение в зрительном нерве или в КБП.</a:t>
            </a:r>
          </a:p>
        </p:txBody>
      </p:sp>
    </p:spTree>
    <p:extLst>
      <p:ext uri="{BB962C8B-B14F-4D97-AF65-F5344CB8AC3E}">
        <p14:creationId xmlns:p14="http://schemas.microsoft.com/office/powerpoint/2010/main" val="202254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8433" y="2339874"/>
            <a:ext cx="3188742" cy="14465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i="0" u="none" strike="noStrike" spc="300" dirty="0" smtClean="0">
                <a:solidFill>
                  <a:srgbClr val="C00000"/>
                </a:solidFill>
                <a:effectLst/>
                <a:latin typeface="Museo Sans Cyrl"/>
              </a:rPr>
              <a:t>ОРГАН ЧУВСТВ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38426" y="4719790"/>
            <a:ext cx="4934716" cy="14465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i="0" u="none" strike="noStrike" spc="300" dirty="0" smtClean="0">
                <a:solidFill>
                  <a:srgbClr val="C00000"/>
                </a:solidFill>
                <a:effectLst/>
                <a:latin typeface="Museo Sans Cyrl"/>
              </a:rPr>
              <a:t>ПРОВОДЯЩИЙ ПУТЬ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416849" y="2028449"/>
            <a:ext cx="3440533" cy="23083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i="0" u="none" strike="noStrike" spc="300" dirty="0" smtClean="0">
                <a:solidFill>
                  <a:srgbClr val="C00000"/>
                </a:solidFill>
                <a:effectLst/>
                <a:latin typeface="Museo Sans Cyrl"/>
              </a:rPr>
              <a:t>ЦЕНТР </a:t>
            </a:r>
            <a:r>
              <a:rPr lang="ru-RU" sz="3600" b="1" i="0" u="none" strike="noStrike" spc="300" smtClean="0">
                <a:solidFill>
                  <a:srgbClr val="C00000"/>
                </a:solidFill>
                <a:effectLst/>
                <a:latin typeface="Museo Sans Cyrl"/>
              </a:rPr>
              <a:t>В КОРЕ </a:t>
            </a:r>
            <a:r>
              <a:rPr lang="ru-RU" sz="3600" b="1" i="0" u="none" strike="noStrike" spc="300" dirty="0" smtClean="0">
                <a:solidFill>
                  <a:srgbClr val="C00000"/>
                </a:solidFill>
                <a:effectLst/>
                <a:latin typeface="Museo Sans Cyrl"/>
              </a:rPr>
              <a:t>ГОЛОВНОГО МОЗГА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4581939" y="2713383"/>
            <a:ext cx="3309730" cy="655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6236804" y="3369366"/>
            <a:ext cx="0" cy="967407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3470475" y="282474"/>
            <a:ext cx="507061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0" u="none" strike="noStrike" spc="300" dirty="0" smtClean="0">
                <a:solidFill>
                  <a:srgbClr val="C00000"/>
                </a:solidFill>
                <a:effectLst/>
                <a:latin typeface="Museo Sans Cyrl"/>
              </a:rPr>
              <a:t>АНАЛИЗАТОРЫ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53998" y="3900316"/>
            <a:ext cx="2840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Museo Sans Cyrl"/>
              </a:rPr>
              <a:t>Воспринимающая часть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688128" y="4535124"/>
            <a:ext cx="2666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Museo Sans Cyrl"/>
              </a:rPr>
              <a:t>Анализирующая часть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750661" y="2501062"/>
            <a:ext cx="795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Museo Sans Cyrl"/>
              </a:rPr>
              <a:t>Нерв 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9026618" y="1579652"/>
            <a:ext cx="2328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Museo Sans Cyrl"/>
              </a:rPr>
              <a:t>Центральный отдел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97584" y="1761388"/>
            <a:ext cx="2706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Museo Sans Cyrl"/>
              </a:rPr>
              <a:t>Периферический отдел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49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80654" y="321984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>
                <a:solidFill>
                  <a:srgbClr val="333333"/>
                </a:solidFill>
                <a:latin typeface="Museo Sans Cyrl"/>
              </a:rPr>
              <a:t>Нервные пути некоторых анализаторов направляются в строго определенные участки КБП.</a:t>
            </a:r>
          </a:p>
          <a:p>
            <a:pPr algn="just"/>
            <a:r>
              <a:rPr lang="ru-RU" sz="2400" dirty="0">
                <a:solidFill>
                  <a:srgbClr val="333333"/>
                </a:solidFill>
                <a:latin typeface="Museo Sans Cyrl"/>
              </a:rPr>
              <a:t>Так информация от слухового рецептора сначала по слуховому нерву направляется сначала в продолговатый мозг, оттуда – в промежуточный, и уже потом поступает в  слуховую зону КБП.</a:t>
            </a:r>
          </a:p>
        </p:txBody>
      </p:sp>
      <p:pic>
        <p:nvPicPr>
          <p:cNvPr id="5124" name="Picture 4" descr="https://static-interneturok.cdnvideo.ru/content/konspekt_image/42552/e0f76bd0_f6c5_0130_d9bc_22000a1d011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531" y="3488633"/>
            <a:ext cx="5017466" cy="306150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5531" y="4603887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0" i="0" dirty="0" smtClean="0">
                <a:solidFill>
                  <a:srgbClr val="333333"/>
                </a:solidFill>
                <a:effectLst/>
                <a:latin typeface="Museo Sans Cyrl"/>
              </a:rPr>
              <a:t>В КБП есть зоны, отвечающие за каждое из наших чувств.</a:t>
            </a:r>
            <a:endParaRPr lang="ru-RU" sz="2400" dirty="0"/>
          </a:p>
        </p:txBody>
      </p:sp>
      <p:pic>
        <p:nvPicPr>
          <p:cNvPr id="5126" name="Picture 6" descr="Анатомия органа слух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57" y="626164"/>
            <a:ext cx="5668566" cy="232575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213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Чем представлена периферический,проводниковый и центральный отделы  зрительного анализатора? - Школьные Знания.co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13"/>
          <a:stretch/>
        </p:blipFill>
        <p:spPr bwMode="auto">
          <a:xfrm>
            <a:off x="972937" y="458437"/>
            <a:ext cx="10393154" cy="603223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7492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356</Words>
  <Application>Microsoft Office PowerPoint</Application>
  <PresentationFormat>Широкоэкранный</PresentationFormat>
  <Paragraphs>44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Museo Sans Cyrl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Катерина</dc:creator>
  <cp:lastModifiedBy>Катерина</cp:lastModifiedBy>
  <cp:revision>12</cp:revision>
  <dcterms:created xsi:type="dcterms:W3CDTF">2021-11-14T06:57:21Z</dcterms:created>
  <dcterms:modified xsi:type="dcterms:W3CDTF">2022-11-17T19:17:51Z</dcterms:modified>
</cp:coreProperties>
</file>