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theme/theme2.xml" ContentType="application/vnd.openxmlformats-officedocument.them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324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tableStyles" Target="tableStyles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/>
          <a:p>
            <a:r>
              <a:rPr lang="en-US" smtClean="0"/>
              <a:t>*</a:t>
            </a:r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/>
          <a:p>
            <a:r>
              <a:rPr lang="en-US" smtClean="0"/>
              <a:t>#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0E5E66E-E99B-4549-ABC4-4D1D5026BF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4A6C010-6733-40EB-957D-4E0D21640F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B27920F-1749-4BF2-8950-6C945FCE09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1D4418F-9279-4F8F-A98D-8541D95E1A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5511879-74C4-4BA6-8AA8-B4A4F525F6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3A20144-1487-4751-A95E-12A5DBF40E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20480A5-A440-4DF5-AE4B-F3D7D54E6D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41D2C52-A51F-46BA-A89D-E11ECF8F67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B350ECF-2A7C-4E64-B361-EF34C34F7C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7F2A2AD-A72D-48F1-8056-F7BC2E360F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EditPoints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 noEditPoints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8" name="Footer Placeholder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4" name="Footer Placeholder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3" name="Footer Placeholder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EditPoints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/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D7FF2-845F-41B9-944F-35B90659B7D6}" type="datetimeFigureOut">
              <a:rPr lang="en-US" smtClean="0"/>
              <a:t>11/2/2022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jpeg"/><Relationship Id="rId3" Type="http://schemas.openxmlformats.org/officeDocument/2006/relationships/image" Target="../media/image14.jpe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612440" y="1335345"/>
            <a:ext cx="10967120" cy="3529180"/>
          </a:xfrm>
        </p:spPr>
        <p:txBody>
          <a:bodyPr/>
          <a:lstStyle/>
          <a:p>
            <a:r>
              <a:rPr lang="ru-RU" sz="7200"/>
              <a:t>Начало Великой Французской революции (1789-1799)</a:t>
            </a:r>
            <a:endParaRPr lang="en-US" sz="7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. поле 3"/>
          <p:cNvSpPr txBox="1"/>
          <p:nvPr/>
        </p:nvSpPr>
        <p:spPr>
          <a:xfrm>
            <a:off x="1233196" y="1725943"/>
            <a:ext cx="9725608" cy="2778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>
                <a:solidFill>
                  <a:schemeClr val="bg1"/>
                </a:solidFill>
                <a:highlight>
                  <a:srgbClr val="000000"/>
                </a:highlight>
              </a:rPr>
              <a:t>Спасибо за внимание!</a:t>
            </a:r>
            <a:endParaRPr lang="en-US" sz="8800">
              <a:solidFill>
                <a:schemeClr val="bg1"/>
              </a:solidFill>
              <a:highlight>
                <a:srgbClr val="0000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Причины революции: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38200" y="2217511"/>
            <a:ext cx="10515600" cy="3959452"/>
          </a:xfrm>
        </p:spPr>
        <p:txBody>
          <a:bodyPr/>
          <a:lstStyle/>
          <a:p>
            <a:r>
              <a:rPr lang="ru-RU"/>
              <a:t>рост безработицы;</a:t>
            </a:r>
          </a:p>
          <a:p>
            <a:r>
              <a:rPr lang="ru-RU"/>
              <a:t>нехватка земли для крестьян;</a:t>
            </a:r>
          </a:p>
          <a:p>
            <a:r>
              <a:rPr lang="ru-RU"/>
              <a:t>сохранение сословного неравенства;</a:t>
            </a:r>
          </a:p>
          <a:p>
            <a:r>
              <a:rPr lang="ru-RU"/>
              <a:t>несоответствие реального положения дел в праве с идеями Просвещения;</a:t>
            </a:r>
          </a:p>
          <a:p>
            <a:r>
              <a:rPr lang="ru-RU"/>
              <a:t>финансовый кризис </a:t>
            </a:r>
          </a:p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490974" y="4875518"/>
            <a:ext cx="3469146" cy="1420714"/>
          </a:xfrm>
        </p:spPr>
        <p:txBody>
          <a:bodyPr/>
          <a:lstStyle/>
          <a:p>
            <a:pPr marL="0" indent="0">
              <a:buNone/>
            </a:pPr>
            <a:r>
              <a:rPr sz="2400"/>
              <a:t>После нас — хоть потоп!</a:t>
            </a:r>
          </a:p>
          <a:p>
            <a:pPr marL="0" indent="0">
              <a:buNone/>
            </a:pPr>
            <a:r>
              <a:rPr lang="ru-RU" sz="2400"/>
              <a:t>М</a:t>
            </a:r>
            <a:r>
              <a:rPr sz="2400"/>
              <a:t>аркиза де Помпадур</a:t>
            </a:r>
            <a:r>
              <a:rPr lang="ru-RU" sz="2400"/>
              <a:t> (1721-1764)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90974" y="212982"/>
            <a:ext cx="3389976" cy="4344820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94844" y="3371763"/>
            <a:ext cx="3886462" cy="2700604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194844" y="315213"/>
            <a:ext cx="3886463" cy="2700604"/>
          </a:xfrm>
          <a:prstGeom prst="rect">
            <a:avLst/>
          </a:prstGeom>
        </p:spPr>
      </p:pic>
      <p:sp>
        <p:nvSpPr>
          <p:cNvPr id="7" name="Текст. поле 6"/>
          <p:cNvSpPr txBox="1"/>
          <p:nvPr/>
        </p:nvSpPr>
        <p:spPr>
          <a:xfrm>
            <a:off x="146957" y="4625061"/>
            <a:ext cx="3886462" cy="1921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Если у них нет хлеба, пусть едят пирожные!</a:t>
            </a:r>
            <a:endParaRPr lang="ru-RU" sz="2400"/>
          </a:p>
          <a:p>
            <a:endParaRPr lang="ru-RU" sz="2400"/>
          </a:p>
          <a:p>
            <a:r>
              <a:rPr lang="ru-RU" sz="2400"/>
              <a:t>Мария-Антуанетта (1755-1793)</a:t>
            </a:r>
            <a:endParaRPr lang="ru-RU"/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95200" y="212982"/>
            <a:ext cx="3389976" cy="43448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865523"/>
          </a:xfrm>
        </p:spPr>
        <p:txBody>
          <a:bodyPr/>
          <a:lstStyle/>
          <a:p>
            <a:pPr algn="ctr"/>
            <a:r>
              <a:rPr lang="ru-RU"/>
              <a:t>Созыв Генеральных штатов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002893" y="2617916"/>
            <a:ext cx="3972812" cy="4087241"/>
          </a:xfrm>
        </p:spPr>
        <p:txBody>
          <a:bodyPr/>
          <a:lstStyle/>
          <a:p>
            <a:pPr marL="0" indent="0">
              <a:buNone/>
            </a:pPr>
            <a:r>
              <a:rPr lang="ru-RU" sz="3200" b="1"/>
              <a:t>Генеральные штаты</a:t>
            </a:r>
            <a:r>
              <a:rPr lang="ru-RU"/>
              <a:t> - высшее совещательное учреждение сословного представительства страны в 1302—1789 годах.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35034" y="1690688"/>
            <a:ext cx="7558799" cy="41911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38200" y="1229277"/>
            <a:ext cx="10515600" cy="4947686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/>
              <a:t>Генеральные штаты</a:t>
            </a:r>
          </a:p>
          <a:p>
            <a:pPr marL="0" indent="0" algn="ctr">
              <a:buNone/>
            </a:pPr>
            <a:endParaRPr lang="ru-RU" sz="4000"/>
          </a:p>
          <a:p>
            <a:pPr marL="0" indent="0" algn="ctr">
              <a:buNone/>
            </a:pPr>
            <a:endParaRPr lang="ru-RU" sz="4000"/>
          </a:p>
          <a:p>
            <a:pPr marL="0" indent="0" algn="ctr">
              <a:buNone/>
            </a:pPr>
            <a:r>
              <a:rPr lang="ru-RU" sz="4000"/>
              <a:t>Национальное собрание</a:t>
            </a:r>
          </a:p>
          <a:p>
            <a:pPr marL="0" indent="0" algn="ctr">
              <a:buNone/>
            </a:pPr>
            <a:endParaRPr lang="ru-RU" sz="4000"/>
          </a:p>
          <a:p>
            <a:pPr marL="0" indent="0" algn="ctr">
              <a:buNone/>
            </a:pPr>
            <a:endParaRPr lang="ru-RU" sz="4000"/>
          </a:p>
          <a:p>
            <a:pPr marL="0" indent="0" algn="ctr">
              <a:buNone/>
            </a:pPr>
            <a:r>
              <a:rPr lang="ru-RU" sz="4000"/>
              <a:t>Учредительное собрание</a:t>
            </a:r>
            <a:endParaRPr lang="ru-RU"/>
          </a:p>
          <a:p>
            <a:pPr marL="0" indent="0">
              <a:buNone/>
            </a:pPr>
            <a:r>
              <a:rPr lang="ru-RU"/>
              <a:t> 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5942652" y="2091477"/>
            <a:ext cx="306693" cy="9371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Стрелка вниз 3"/>
          <p:cNvSpPr/>
          <p:nvPr/>
        </p:nvSpPr>
        <p:spPr>
          <a:xfrm>
            <a:off x="5942654" y="4180198"/>
            <a:ext cx="306693" cy="9371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Штурм Бастилии 14 июля 1789 г.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68906" y="1991850"/>
            <a:ext cx="5747029" cy="4331094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00538" y="1991849"/>
            <a:ext cx="5747029" cy="433109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>
                <a:latin typeface="Calibri" panose="020F0502020204030204"/>
                <a:ea typeface="Calibri" panose="020F0502020204030204"/>
                <a:cs typeface="Calibri" panose="020F0502020204030204"/>
              </a:rPr>
              <a:t>Декларация прав человека и гражданина 26 августа 1789 г.</a:t>
            </a:r>
            <a:endParaRPr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5396001" y="2507166"/>
            <a:ext cx="6383761" cy="4232068"/>
          </a:xfrm>
        </p:spPr>
        <p:txBody>
          <a:bodyPr/>
          <a:lstStyle/>
          <a:p>
            <a:pPr marL="0" indent="0">
              <a:buNone/>
            </a:pPr>
            <a:r>
              <a:rPr lang="ru-RU" sz="3200"/>
              <a:t>Основные положения Декларации:</a:t>
            </a:r>
          </a:p>
          <a:p>
            <a:pPr>
              <a:buFont typeface="Arial" pitchFamily="34" charset="0" panose="020B0604020202020204"/>
              <a:buChar char="•"/>
            </a:pPr>
            <a:r>
              <a:rPr lang="ru-RU" sz="3200"/>
              <a:t>принцип разделения властей;</a:t>
            </a:r>
          </a:p>
          <a:p>
            <a:pPr>
              <a:buFont typeface="Arial" pitchFamily="34" charset="0" panose="020B0604020202020204"/>
              <a:buChar char="•"/>
            </a:pPr>
            <a:r>
              <a:rPr lang="ru-RU" sz="3200"/>
              <a:t>неприкосновенность личности;</a:t>
            </a:r>
          </a:p>
          <a:p>
            <a:pPr>
              <a:buFont typeface="Arial" pitchFamily="34" charset="0" panose="020B0604020202020204"/>
              <a:buChar char="•"/>
            </a:pPr>
            <a:r>
              <a:rPr lang="ru-RU" sz="3200"/>
              <a:t>свобода слова, совести и печати;</a:t>
            </a:r>
          </a:p>
          <a:p>
            <a:pPr>
              <a:buFont typeface="Arial" pitchFamily="34" charset="0" panose="020B0604020202020204"/>
              <a:buChar char="•"/>
            </a:pPr>
            <a:r>
              <a:rPr lang="ru-RU" sz="3200"/>
              <a:t>собственность священное и неприкосновенное право человека</a:t>
            </a:r>
            <a:br>
              <a:rPr lang="ru-RU" sz="2400"/>
            </a:br>
          </a:p>
          <a:p>
            <a:pPr>
              <a:buFont typeface="Arial" pitchFamily="34" charset="0" panose="020B0604020202020204"/>
              <a:buChar char="•"/>
            </a:pPr>
            <a:endParaRPr lang="ru-RU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81552" y="1798067"/>
            <a:ext cx="3898356" cy="494116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010351"/>
          </a:xfrm>
        </p:spPr>
        <p:txBody>
          <a:bodyPr/>
          <a:lstStyle/>
          <a:p>
            <a:pPr algn="ctr"/>
            <a:r>
              <a:rPr lang="ru-RU"/>
              <a:t>Поход на Версаль 5-6 октября 1789 г.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77539" y="1560141"/>
            <a:ext cx="8740377" cy="4861834"/>
          </a:xfrm>
          <a:prstGeom prst="rect">
            <a:avLst/>
          </a:prstGeom>
        </p:spPr>
      </p:pic>
      <p:sp>
        <p:nvSpPr>
          <p:cNvPr id="5" name="Текст. поле 4"/>
          <p:cNvSpPr txBox="1"/>
          <p:nvPr/>
        </p:nvSpPr>
        <p:spPr>
          <a:xfrm>
            <a:off x="9100694" y="3761764"/>
            <a:ext cx="2992309" cy="4585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/>
              <a:t>«Хлеба! На Версаль!»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06237" y="1265122"/>
            <a:ext cx="3497179" cy="4682580"/>
          </a:xfrm>
          <a:prstGeom prst="rect">
            <a:avLst/>
          </a:prstGeom>
        </p:spPr>
      </p:pic>
      <p:sp>
        <p:nvSpPr>
          <p:cNvPr id="5" name="Текст. поле 4"/>
          <p:cNvSpPr txBox="1"/>
          <p:nvPr/>
        </p:nvSpPr>
        <p:spPr>
          <a:xfrm>
            <a:off x="749705" y="434482"/>
            <a:ext cx="2410242" cy="4585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/>
              <a:t>Якобинский клуб</a:t>
            </a:r>
            <a:endParaRPr lang="en-US" sz="2400"/>
          </a:p>
        </p:txBody>
      </p:sp>
      <p:sp>
        <p:nvSpPr>
          <p:cNvPr id="6" name="Текст. поле 5"/>
          <p:cNvSpPr txBox="1"/>
          <p:nvPr/>
        </p:nvSpPr>
        <p:spPr>
          <a:xfrm>
            <a:off x="373077" y="6133863"/>
            <a:ext cx="3163498" cy="366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Жорж Жак Дантон (1759-1794)</a:t>
            </a:r>
            <a:endParaRPr lang="en-US"/>
          </a:p>
        </p:txBody>
      </p:sp>
      <p:sp>
        <p:nvSpPr>
          <p:cNvPr id="7" name="Текст. поле 6"/>
          <p:cNvSpPr txBox="1"/>
          <p:nvPr/>
        </p:nvSpPr>
        <p:spPr>
          <a:xfrm>
            <a:off x="4744814" y="434482"/>
            <a:ext cx="2598509" cy="4585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/>
              <a:t>Клуб Кордельеров</a:t>
            </a:r>
            <a:endParaRPr lang="en-US" sz="2400"/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95478" y="1265122"/>
            <a:ext cx="3497180" cy="4682580"/>
          </a:xfrm>
          <a:prstGeom prst="rect">
            <a:avLst/>
          </a:prstGeom>
        </p:spPr>
      </p:pic>
      <p:sp>
        <p:nvSpPr>
          <p:cNvPr id="9" name="Текст. поле 8"/>
          <p:cNvSpPr txBox="1"/>
          <p:nvPr/>
        </p:nvSpPr>
        <p:spPr>
          <a:xfrm>
            <a:off x="4587865" y="6133863"/>
            <a:ext cx="3016270" cy="366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Жан-Поль Марат (1743-1793)</a:t>
            </a:r>
            <a:endParaRPr lang="en-US"/>
          </a:p>
        </p:txBody>
      </p:sp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84722" y="1265122"/>
            <a:ext cx="3497179" cy="4682580"/>
          </a:xfrm>
          <a:prstGeom prst="rect">
            <a:avLst/>
          </a:prstGeom>
        </p:spPr>
      </p:pic>
      <p:sp>
        <p:nvSpPr>
          <p:cNvPr id="11" name="Текст. поле 10"/>
          <p:cNvSpPr txBox="1"/>
          <p:nvPr/>
        </p:nvSpPr>
        <p:spPr>
          <a:xfrm>
            <a:off x="8928190" y="434482"/>
            <a:ext cx="2410242" cy="4585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/>
              <a:t>Якобинский клуб</a:t>
            </a:r>
            <a:endParaRPr lang="en-US" sz="2400"/>
          </a:p>
        </p:txBody>
      </p:sp>
      <p:sp>
        <p:nvSpPr>
          <p:cNvPr id="12" name="Текст. поле 11"/>
          <p:cNvSpPr txBox="1"/>
          <p:nvPr/>
        </p:nvSpPr>
        <p:spPr>
          <a:xfrm>
            <a:off x="8222224" y="6133863"/>
            <a:ext cx="3822174" cy="366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Максимильен</a:t>
            </a:r>
            <a:r>
              <a:rPr lang="ru-RU"/>
              <a:t> Робеспьер (1758-1794)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fault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Mobile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Александр Долгов</cp:lastModifiedBy>
  <cp:revision>1</cp:revision>
  <dcterms:created xsi:type="dcterms:W3CDTF">2017-06-21T13:57:27Z</dcterms:created>
  <dcterms:modified xsi:type="dcterms:W3CDTF">2022-11-02T07:25:31Z</dcterms:modified>
</cp:coreProperties>
</file>