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1"/>
  </p:sldMasterIdLst>
  <p:notesMasterIdLst>
    <p:notesMasterId r:id="rId39"/>
  </p:notesMasterIdLst>
  <p:sldIdLst>
    <p:sldId id="309" r:id="rId2"/>
    <p:sldId id="258" r:id="rId3"/>
    <p:sldId id="257" r:id="rId4"/>
    <p:sldId id="280" r:id="rId5"/>
    <p:sldId id="259" r:id="rId6"/>
    <p:sldId id="260" r:id="rId7"/>
    <p:sldId id="281" r:id="rId8"/>
    <p:sldId id="282" r:id="rId9"/>
    <p:sldId id="304" r:id="rId10"/>
    <p:sldId id="283" r:id="rId11"/>
    <p:sldId id="267" r:id="rId12"/>
    <p:sldId id="264" r:id="rId13"/>
    <p:sldId id="265" r:id="rId14"/>
    <p:sldId id="261" r:id="rId15"/>
    <p:sldId id="268" r:id="rId16"/>
    <p:sldId id="269" r:id="rId17"/>
    <p:sldId id="270" r:id="rId18"/>
    <p:sldId id="271" r:id="rId19"/>
    <p:sldId id="266" r:id="rId20"/>
    <p:sldId id="286" r:id="rId21"/>
    <p:sldId id="272" r:id="rId22"/>
    <p:sldId id="287" r:id="rId23"/>
    <p:sldId id="288" r:id="rId24"/>
    <p:sldId id="278" r:id="rId25"/>
    <p:sldId id="289" r:id="rId26"/>
    <p:sldId id="290" r:id="rId27"/>
    <p:sldId id="295" r:id="rId28"/>
    <p:sldId id="291" r:id="rId29"/>
    <p:sldId id="296" r:id="rId30"/>
    <p:sldId id="292" r:id="rId31"/>
    <p:sldId id="297" r:id="rId32"/>
    <p:sldId id="293" r:id="rId33"/>
    <p:sldId id="298" r:id="rId34"/>
    <p:sldId id="294" r:id="rId35"/>
    <p:sldId id="299" r:id="rId36"/>
    <p:sldId id="276" r:id="rId37"/>
    <p:sldId id="308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FF0066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5223C-358C-4F95-88C5-BFED12920434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B09B22-E56F-4FBB-8FD9-13739320EA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000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E54AF1-D5DF-48A1-9E94-44464899484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9749403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1085EA-7A77-4EC9-B4B8-F61F8032C7F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7560622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0B5ECE-EC30-4750-B36D-FFB5729F628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035931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BE838B-9F0F-4160-8FBE-2BEBBFE194E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9252918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2231A6-4BF2-415F-A429-1F3FDDB7EDB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807326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900312-0CF3-4DDA-BDB7-56FF89D9767D}" type="datetimeFigureOut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81FD6A-9A57-4335-9108-DCBB54518A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796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526D2C-756A-4A32-A5CC-72CBF826683C}" type="datetimeFigureOut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A90C50-9097-4C53-87E8-F59F2A810C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3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526D2C-756A-4A32-A5CC-72CBF826683C}" type="datetimeFigureOut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A90C50-9097-4C53-87E8-F59F2A810C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74462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526D2C-756A-4A32-A5CC-72CBF826683C}" type="datetimeFigureOut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A90C50-9097-4C53-87E8-F59F2A810C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628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526D2C-756A-4A32-A5CC-72CBF826683C}" type="datetimeFigureOut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A90C50-9097-4C53-87E8-F59F2A810C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701630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526D2C-756A-4A32-A5CC-72CBF826683C}" type="datetimeFigureOut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A90C50-9097-4C53-87E8-F59F2A810C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7432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3A0439-3326-40F6-9A61-7EE95AFE56BE}" type="datetimeFigureOut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6B1613-937D-48EE-8686-1719B67B83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6656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15ECDF-5848-4825-A272-54FF980CAE10}" type="datetimeFigureOut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76C9DB-713E-44DD-A1D3-4642025230A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97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781BD7-3251-4193-AEFF-A899E095C43C}" type="datetimeFigureOut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503A8-9569-4CE9-B5F0-A8009803108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851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D367E0-DCB1-4078-8143-1A0979426A60}" type="datetimeFigureOut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EDE2FE-2346-4F77-BB76-7FC10A61AE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243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99345D-A274-4D26-AC2E-465557D75D8B}" type="datetimeFigureOut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3768D4-E40A-46E8-A60C-AAA39729BD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427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93493D-1CA6-481E-A238-7D7C13C4C7BE}" type="datetimeFigureOut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AF511E-948B-48C0-A1EC-065F11A35A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395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FE0636-B946-4DF9-83AC-DB8FC11BE447}" type="datetimeFigureOut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5B5016-3738-4AC1-95C9-160159AA1A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373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150D2C-E3A2-4FA7-9382-4BA98769FC3B}" type="datetimeFigureOut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9BB1F7-D794-469D-B412-F45244A6BD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834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7A4353-2F12-4AA3-87C1-B8CE674B390B}" type="datetimeFigureOut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D71D07-E7D3-4292-A06A-76A8182546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444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2AAA19-FCDA-4ED9-9BEC-AE4A586D5973}" type="datetimeFigureOut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CEED3F-690E-4F2D-A7A8-2646C748016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99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4526D2C-756A-4A32-A5CC-72CBF826683C}" type="datetimeFigureOut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EFA90C50-9097-4C53-87E8-F59F2A810C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59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  <p:sldLayoutId id="2147483788" r:id="rId13"/>
    <p:sldLayoutId id="2147483789" r:id="rId14"/>
    <p:sldLayoutId id="2147483790" r:id="rId15"/>
    <p:sldLayoutId id="214748379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Users\User\Desktop\&#1086;&#1090;&#1082;&#1088;&#1099;&#1090;&#1099;&#1081;%20&#1091;&#1088;&#1086;&#1082;\&#1088;&#1072;&#1076;&#1091;&#1075;&#1072;%20&#1086;&#1087;&#1099;&#1090;&#1099;.wmv" TargetMode="External"/><Relationship Id="rId1" Type="http://schemas.microsoft.com/office/2007/relationships/media" Target="file:///C:\Users\User\Desktop\&#1086;&#1090;&#1082;&#1088;&#1099;&#1090;&#1099;&#1081;%20&#1091;&#1088;&#1086;&#1082;\&#1088;&#1072;&#1076;&#1091;&#1075;&#1072;%20&#1086;&#1087;&#1099;&#1090;&#1099;.wmv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vse-sekrety.ru/uploads/posts/2013-12/1386047036_0_6f6f2_35d93792_xl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36.gif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Users\User\Desktop\&#1086;&#1090;&#1082;&#1088;&#1099;&#1090;&#1099;&#1081;%20&#1091;&#1088;&#1086;&#1082;\&#1072;&#1093;%20&#1080;%20&#1086;&#1093;%20&#1088;&#1072;&#1076;&#1091;&#1075;&#1072;.wmv" TargetMode="External"/><Relationship Id="rId1" Type="http://schemas.microsoft.com/office/2007/relationships/media" Target="file:///C:\Users\User\Desktop\&#1086;&#1090;&#1082;&#1088;&#1099;&#1090;&#1099;&#1081;%20&#1091;&#1088;&#1086;&#1082;\&#1072;&#1093;%20&#1080;%20&#1086;&#1093;%20&#1088;&#1072;&#1076;&#1091;&#1075;&#1072;.wmv" TargetMode="Externa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052736"/>
            <a:ext cx="5826719" cy="1646302"/>
          </a:xfrm>
        </p:spPr>
        <p:txBody>
          <a:bodyPr/>
          <a:lstStyle/>
          <a:p>
            <a:pPr algn="ctr"/>
            <a:r>
              <a:rPr lang="ru-RU" dirty="0" smtClean="0"/>
              <a:t>Почему радуга разноцветная?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149080"/>
            <a:ext cx="7488832" cy="1096899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Открытый урок по окружающему миру</a:t>
            </a:r>
          </a:p>
          <a:p>
            <a:pPr algn="ctr"/>
            <a:r>
              <a:rPr lang="ru-RU" sz="2800" dirty="0" smtClean="0"/>
              <a:t> в 1 классе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1197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Видеоролик </a:t>
            </a:r>
            <a:endParaRPr lang="ru-RU" dirty="0"/>
          </a:p>
        </p:txBody>
      </p:sp>
      <p:pic>
        <p:nvPicPr>
          <p:cNvPr id="3" name="радуга опыты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1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500" y="2143125"/>
            <a:ext cx="8286750" cy="14462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600" dirty="0" err="1">
                <a:ln w="381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  <a:cs typeface="+mn-cs"/>
              </a:rPr>
              <a:t>Ф</a:t>
            </a:r>
            <a:r>
              <a:rPr lang="ru-RU" sz="8800" b="1" spc="600" dirty="0" err="1">
                <a:ln w="38100"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  <a:cs typeface="+mn-cs"/>
              </a:rPr>
              <a:t>и</a:t>
            </a:r>
            <a:r>
              <a:rPr lang="ru-RU" sz="8800" b="1" spc="600" dirty="0" err="1">
                <a:ln w="3810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  <a:cs typeface="+mn-cs"/>
              </a:rPr>
              <a:t>з</a:t>
            </a:r>
            <a:r>
              <a:rPr lang="ru-RU" sz="8800" b="1" spc="600" dirty="0" err="1">
                <a:ln w="38100"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  <a:cs typeface="+mn-cs"/>
              </a:rPr>
              <a:t>м</a:t>
            </a:r>
            <a:r>
              <a:rPr lang="ru-RU" sz="8800" b="1" spc="600" dirty="0" err="1">
                <a:ln w="38100"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  <a:cs typeface="+mn-cs"/>
              </a:rPr>
              <a:t>и</a:t>
            </a:r>
            <a:r>
              <a:rPr lang="ru-RU" sz="8800" b="1" spc="600" dirty="0" err="1">
                <a:ln w="38100"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  <a:cs typeface="+mn-cs"/>
              </a:rPr>
              <a:t>н</a:t>
            </a:r>
            <a:r>
              <a:rPr lang="ru-RU" sz="8800" b="1" spc="600" dirty="0" err="1">
                <a:ln w="381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  <a:cs typeface="+mn-cs"/>
              </a:rPr>
              <a:t>у</a:t>
            </a:r>
            <a:r>
              <a:rPr lang="ru-RU" sz="8800" b="1" spc="600" dirty="0" err="1">
                <a:ln w="38100"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  <a:cs typeface="+mn-cs"/>
              </a:rPr>
              <a:t>т</a:t>
            </a:r>
            <a:r>
              <a:rPr lang="ru-RU" sz="8800" b="1" spc="600" dirty="0" err="1">
                <a:ln w="3810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  <a:cs typeface="+mn-cs"/>
              </a:rPr>
              <a:t>к</a:t>
            </a:r>
            <a:r>
              <a:rPr lang="ru-RU" sz="8800" b="1" spc="600" dirty="0" err="1">
                <a:ln w="38100"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  <a:cs typeface="+mn-cs"/>
              </a:rPr>
              <a:t>а</a:t>
            </a:r>
            <a:r>
              <a:rPr lang="ru-RU" sz="8800" b="1" spc="600" dirty="0">
                <a:ln w="38100"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  <a:cs typeface="+mn-cs"/>
              </a:rPr>
              <a:t>.</a:t>
            </a:r>
            <a:r>
              <a:rPr lang="ru-RU" sz="8800" b="1" spc="600" dirty="0">
                <a:ln w="38100"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  <a:cs typeface="+mn-cs"/>
              </a:rPr>
              <a:t> </a:t>
            </a:r>
            <a:endParaRPr lang="ru-RU" sz="8800" dirty="0">
              <a:latin typeface="+mn-lt"/>
              <a:cs typeface="+mn-cs"/>
            </a:endParaRPr>
          </a:p>
        </p:txBody>
      </p:sp>
      <p:pic>
        <p:nvPicPr>
          <p:cNvPr id="3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688" y="3429000"/>
            <a:ext cx="2000250" cy="3040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Картинка 224 из 16641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25" y="4286250"/>
            <a:ext cx="4357688" cy="2128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4643438"/>
            <a:ext cx="2286000" cy="2047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Выноска-облако 2"/>
          <p:cNvSpPr/>
          <p:nvPr/>
        </p:nvSpPr>
        <p:spPr>
          <a:xfrm>
            <a:off x="142875" y="928688"/>
            <a:ext cx="6286500" cy="1357312"/>
          </a:xfrm>
          <a:prstGeom prst="cloudCallout">
            <a:avLst>
              <a:gd name="adj1" fmla="val -8862"/>
              <a:gd name="adj2" fmla="val 239654"/>
            </a:avLst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Все цвета в радуге идут в четкой последовательности и никогда                    не меняются местами.</a:t>
            </a:r>
          </a:p>
        </p:txBody>
      </p:sp>
      <p:pic>
        <p:nvPicPr>
          <p:cNvPr id="4" name="Picture 4" descr="Картинка 287 из 35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5" y="2652713"/>
            <a:ext cx="3714750" cy="3641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116632"/>
            <a:ext cx="9144000" cy="6584550"/>
          </a:xfrm>
          <a:prstGeom prst="roundRect">
            <a:avLst/>
          </a:prstGeom>
          <a:gradFill flip="none" rotWithShape="1">
            <a:gsLst>
              <a:gs pos="16000">
                <a:srgbClr val="FFFF00">
                  <a:alpha val="0"/>
                </a:srgbClr>
              </a:gs>
              <a:gs pos="82087">
                <a:schemeClr val="bg1"/>
              </a:gs>
              <a:gs pos="64000">
                <a:srgbClr val="F2F780">
                  <a:alpha val="80000"/>
                </a:srgbClr>
              </a:gs>
              <a:gs pos="23000">
                <a:srgbClr val="FFFF00">
                  <a:alpha val="0"/>
                </a:srgbClr>
              </a:gs>
              <a:gs pos="95000">
                <a:schemeClr val="accent1">
                  <a:tint val="15000"/>
                  <a:satMod val="350000"/>
                  <a:alpha val="44000"/>
                </a:schemeClr>
              </a:gs>
            </a:gsLst>
            <a:lin ang="18900000" scaled="1"/>
            <a:tileRect/>
          </a:gra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427" name="Picture 5" descr="фазан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033713"/>
            <a:ext cx="26447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145693" y="260648"/>
            <a:ext cx="36407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lang="ru-RU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АЖДЫЙ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779912" y="260648"/>
            <a:ext cx="35243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ХОТНИК</a:t>
            </a:r>
            <a:endParaRPr lang="ru-RU" sz="54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27584" y="1196752"/>
            <a:ext cx="33794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</a:t>
            </a:r>
            <a:r>
              <a:rPr lang="ru-RU" sz="5400" b="1" spc="50" dirty="0" smtClean="0">
                <a:ln w="11430">
                  <a:solidFill>
                    <a:srgbClr val="FFC000"/>
                  </a:solidFill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ЕЛАЕТ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283968" y="1196752"/>
            <a:ext cx="29361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ru-RU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НАТЬ</a:t>
            </a:r>
            <a:r>
              <a:rPr lang="ru-RU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619672" y="2204864"/>
            <a:ext cx="15347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</a:t>
            </a:r>
            <a:r>
              <a:rPr lang="ru-RU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</a:t>
            </a:r>
            <a:endParaRPr lang="ru-RU" sz="5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35896" y="2204864"/>
            <a:ext cx="28296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ИДИТ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195736" y="3284984"/>
            <a:ext cx="27258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</a:t>
            </a:r>
            <a:r>
              <a:rPr lang="ru-RU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АЗАН</a:t>
            </a:r>
            <a:endParaRPr lang="ru-RU" sz="5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075" y="4303167"/>
            <a:ext cx="7194245" cy="2244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404664"/>
            <a:ext cx="5220072" cy="3214710"/>
          </a:xfrm>
          <a:prstGeom prst="rect">
            <a:avLst/>
          </a:prstGeom>
        </p:spPr>
        <p:txBody>
          <a:bodyPr rtlCol="0">
            <a:normAutofit/>
            <a:scene3d>
              <a:camera prst="isometricOffAxis1Right"/>
              <a:lightRig rig="freezing" dir="t">
                <a:rot lat="0" lon="0" rev="5640000"/>
              </a:lightRig>
            </a:scene3d>
            <a:sp3d extrusionH="57150" prstMaterial="flat">
              <a:bevelT w="38100" h="38100" prst="angle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Двойная 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радуга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 descr="Почему появляется радуг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88640"/>
            <a:ext cx="404369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http://anouslesamies.a.n.pic.centerblog.net/vlf5vsb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65358"/>
            <a:ext cx="4248472" cy="3186354"/>
          </a:xfrm>
          <a:prstGeom prst="rect">
            <a:avLst/>
          </a:prstGeom>
          <a:noFill/>
        </p:spPr>
      </p:pic>
      <p:pic>
        <p:nvPicPr>
          <p:cNvPr id="31748" name="Picture 4" descr="http://aaa.clearwisdom.net/emh/article_images/2012-5-17-rainbaw-flower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789040"/>
            <a:ext cx="3982794" cy="2335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404664"/>
            <a:ext cx="6156176" cy="3214710"/>
          </a:xfrm>
          <a:prstGeom prst="rect">
            <a:avLst/>
          </a:prstGeom>
        </p:spPr>
        <p:txBody>
          <a:bodyPr rtlCol="0">
            <a:normAutofit/>
            <a:scene3d>
              <a:camera prst="isometricOffAxis1Right"/>
              <a:lightRig rig="freezing" dir="t">
                <a:rot lat="0" lon="0" rev="5640000"/>
              </a:lightRig>
            </a:scene3d>
            <a:sp3d extrusionH="57150" prstMaterial="flat">
              <a:bevelT w="38100" h="38100" prst="angle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Перевёрнутая 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радуга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 descr="Почему появляется радуг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268760"/>
            <a:ext cx="4475738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 descr="http://images.china.cn/attachement/jpg/site1003/20120907/0019b91eca1611b3dfc20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635388"/>
            <a:ext cx="3888432" cy="2916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404664"/>
            <a:ext cx="5508104" cy="3214710"/>
          </a:xfrm>
          <a:prstGeom prst="rect">
            <a:avLst/>
          </a:prstGeom>
        </p:spPr>
        <p:txBody>
          <a:bodyPr rtlCol="0">
            <a:normAutofit/>
            <a:scene3d>
              <a:camera prst="isometricOffAxis1Right"/>
              <a:lightRig rig="freezing" dir="t">
                <a:rot lat="0" lon="0" rev="5640000"/>
              </a:lightRig>
            </a:scene3d>
            <a:sp3d extrusionH="57150" prstMaterial="flat">
              <a:bevelT w="38100" h="38100" prst="angle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Туманная 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радуга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 descr="Почему появляется радуг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284984"/>
            <a:ext cx="3888431" cy="3264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2" descr="http://fuza.ru/uploads/posts/2014-01/1389694501_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988840"/>
            <a:ext cx="4716016" cy="31440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404664"/>
            <a:ext cx="5508104" cy="3214710"/>
          </a:xfrm>
          <a:prstGeom prst="rect">
            <a:avLst/>
          </a:prstGeom>
        </p:spPr>
        <p:txBody>
          <a:bodyPr rtlCol="0">
            <a:normAutofit/>
            <a:scene3d>
              <a:camera prst="isometricOffAxis1Right"/>
              <a:lightRig rig="freezing" dir="t">
                <a:rot lat="0" lon="0" rev="5640000"/>
              </a:lightRig>
            </a:scene3d>
            <a:sp3d extrusionH="57150" prstMaterial="flat">
              <a:bevelT w="38100" h="38100" prst="angle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Лунная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радуга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 descr="Почему появляется радуг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908720"/>
            <a:ext cx="4302011" cy="2613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http://s.qguys.com/original/1/2/9/7412661_12926133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861048"/>
            <a:ext cx="3997113" cy="2734866"/>
          </a:xfrm>
          <a:prstGeom prst="rect">
            <a:avLst/>
          </a:prstGeom>
          <a:noFill/>
        </p:spPr>
      </p:pic>
      <p:pic>
        <p:nvPicPr>
          <p:cNvPr id="34820" name="Picture 4" descr="http://cdn.allfun.md/2013/07/15/13/51e3d4e55ea9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221088"/>
            <a:ext cx="4222948" cy="21621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404664"/>
            <a:ext cx="5508104" cy="3214710"/>
          </a:xfrm>
          <a:prstGeom prst="rect">
            <a:avLst/>
          </a:prstGeom>
        </p:spPr>
        <p:txBody>
          <a:bodyPr rtlCol="0">
            <a:normAutofit/>
            <a:scene3d>
              <a:camera prst="isometricOffAxis1Right"/>
              <a:lightRig rig="freezing" dir="t">
                <a:rot lat="0" lon="0" rev="5640000"/>
              </a:lightRig>
            </a:scene3d>
            <a:sp3d extrusionH="57150" prstMaterial="flat">
              <a:bevelT w="38100" h="38100" prst="angle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Зимняя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радуга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 descr="Почему появляется радуга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628800"/>
            <a:ext cx="421196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 descr="http://s4.pikabu.ru/post_img/big/2014/10/07/3/1412650645_146184023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19" y="3501008"/>
            <a:ext cx="4412025" cy="3033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mtdata.ru/u29/photoCF04/20610019250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572500" cy="55626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39552" y="404664"/>
            <a:ext cx="3960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РАДУГА  С ВЫСОТЫ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67544" y="188640"/>
            <a:ext cx="8352928" cy="6408712"/>
          </a:xfrm>
          <a:prstGeom prst="roundRect">
            <a:avLst/>
          </a:prstGeom>
          <a:gradFill flip="none" rotWithShape="1">
            <a:gsLst>
              <a:gs pos="16000">
                <a:srgbClr val="FFFF00">
                  <a:alpha val="0"/>
                </a:srgbClr>
              </a:gs>
              <a:gs pos="82087">
                <a:schemeClr val="bg1"/>
              </a:gs>
              <a:gs pos="64000">
                <a:srgbClr val="F2F780">
                  <a:alpha val="80000"/>
                </a:srgbClr>
              </a:gs>
              <a:gs pos="23000">
                <a:srgbClr val="FFFF00">
                  <a:alpha val="0"/>
                </a:srgbClr>
              </a:gs>
              <a:gs pos="95000">
                <a:schemeClr val="accent1">
                  <a:tint val="15000"/>
                  <a:satMod val="350000"/>
                  <a:alpha val="44000"/>
                </a:schemeClr>
              </a:gs>
            </a:gsLst>
            <a:lin ang="18900000" scaled="1"/>
            <a:tileRect/>
          </a:gra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400" y="92075"/>
            <a:ext cx="8728075" cy="660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/>
          </a:blip>
          <a:srcRect l="-2923" t="64309"/>
          <a:stretch/>
        </p:blipFill>
        <p:spPr>
          <a:xfrm flipH="1">
            <a:off x="142440" y="4697689"/>
            <a:ext cx="9353786" cy="216031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extLst/>
          </a:blip>
          <a:srcRect l="-2923" t="-1051" b="34256"/>
          <a:stretch/>
        </p:blipFill>
        <p:spPr>
          <a:xfrm flipH="1">
            <a:off x="304672" y="102325"/>
            <a:ext cx="8865736" cy="473733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6200" y="188913"/>
            <a:ext cx="5443538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025" y="-387350"/>
            <a:ext cx="2535238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3214688"/>
            <a:ext cx="2000250" cy="3040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Пользователь\Desktop\008.jpg"/>
          <p:cNvPicPr>
            <a:picLocks noChangeAspect="1" noChangeArrowheads="1"/>
          </p:cNvPicPr>
          <p:nvPr/>
        </p:nvPicPr>
        <p:blipFill rotWithShape="1">
          <a:blip r:embed="rId2" cstate="print"/>
          <a:srcRect t="31707" b="6344"/>
          <a:stretch/>
        </p:blipFill>
        <p:spPr bwMode="auto">
          <a:xfrm>
            <a:off x="890749" y="3284984"/>
            <a:ext cx="7410549" cy="344307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6613" y="-25673"/>
            <a:ext cx="9118822" cy="3334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Приметы, связанные с радугой.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Радуга в небе – к перемене погоды. </a:t>
            </a:r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Вечерняя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радуга предвещает хорошую погоду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утренняя радуга – дождливую погоду. </a:t>
            </a:r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Высокая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крутая радуга – к ветру,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низкая и пологая радуга – к дождю.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43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224" y="1124744"/>
            <a:ext cx="2000250" cy="3040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868" name="Picture 4" descr="http://img-fotki.yandex.ru/get/5014/39663434.4bf/0_94250_db085da1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412776"/>
            <a:ext cx="5715000" cy="5715000"/>
          </a:xfrm>
          <a:prstGeom prst="rect">
            <a:avLst/>
          </a:prstGeom>
          <a:noFill/>
        </p:spPr>
      </p:pic>
      <p:pic>
        <p:nvPicPr>
          <p:cNvPr id="6" name="Picture 2" descr="http://www.playcast.ru/uploads/2014/05/22/868078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81349"/>
            <a:ext cx="9144000" cy="3676651"/>
          </a:xfrm>
          <a:prstGeom prst="rect">
            <a:avLst/>
          </a:prstGeom>
          <a:noFill/>
        </p:spPr>
      </p:pic>
      <p:pic>
        <p:nvPicPr>
          <p:cNvPr id="36870" name="Picture 6" descr="http://content.foto.mail.ru/mail/skoros.t.b/_animated/i-80837.gif?from=http://content.foto.mail.ru/mail/skoros.t.b/_animated/i-8083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457084">
            <a:off x="1551626" y="1526288"/>
            <a:ext cx="4104456" cy="2088232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620688"/>
            <a:ext cx="3400509" cy="3046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Пользователь\Desktop\img_user_file_54ad36d0dd42b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2805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Пользователь\Desktop\img_user_file_54ad36d0dd42b_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652"/>
            <a:ext cx="9144000" cy="70723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89067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get.pxhere.com/photo/water-light-photography-wave-purple-glass-line-green-reflection-color-blue-colorful-bubble-circle-close-up-rainbow-eye-sphere-organ-soap-bubble-shape-mirroring-iridescent-macro-photography-meteorological-phenomenon-atmosphere-of-earth-computer-wallpaper-liquid-bubble-fractal-art-11659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" y="0"/>
            <a:ext cx="91450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2333534/ecd243f0-77c3-4004-9e27-a0aef96a7be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"/>
            <a:ext cx="57606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64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484784"/>
            <a:ext cx="6858000" cy="30966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255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Что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нужно, кроме дождя, чтобы появилась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радуга?</a:t>
            </a:r>
          </a:p>
          <a:p>
            <a:pPr marL="1343025">
              <a:lnSpc>
                <a:spcPts val="255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32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Ветер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43025"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32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Солнце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43025"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32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Жара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43025"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32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Туман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60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484784"/>
            <a:ext cx="6858000" cy="30966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255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Что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нужно, кроме дождя, чтобы появилась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радуга?</a:t>
            </a:r>
          </a:p>
          <a:p>
            <a:pPr marL="1343025">
              <a:lnSpc>
                <a:spcPts val="255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32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Ветер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43025"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Солнце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43025"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32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Жара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43025"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32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Туман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26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484784"/>
            <a:ext cx="6858000" cy="35394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Где должно находиться солнце, чтобы можно было разглядеть радугу?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85838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Перед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лицом</a:t>
            </a:r>
          </a:p>
          <a:p>
            <a:pPr marL="985838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2.Слева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85838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3.Справа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85838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За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спиной</a:t>
            </a:r>
          </a:p>
        </p:txBody>
      </p:sp>
    </p:spTree>
    <p:extLst>
      <p:ext uri="{BB962C8B-B14F-4D97-AF65-F5344CB8AC3E}">
        <p14:creationId xmlns:p14="http://schemas.microsoft.com/office/powerpoint/2010/main" val="219061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484784"/>
            <a:ext cx="6858000" cy="35394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Где должно находиться солнце, чтобы можно было разглядеть радугу?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85838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Перед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лицом</a:t>
            </a:r>
          </a:p>
          <a:p>
            <a:pPr marL="985838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2.Слева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85838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3.Справа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85838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За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спиной</a:t>
            </a:r>
          </a:p>
        </p:txBody>
      </p:sp>
    </p:spTree>
    <p:extLst>
      <p:ext uri="{BB962C8B-B14F-4D97-AF65-F5344CB8AC3E}">
        <p14:creationId xmlns:p14="http://schemas.microsoft.com/office/powerpoint/2010/main" val="370852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07504" y="1556792"/>
            <a:ext cx="6012160" cy="3214710"/>
          </a:xfrm>
          <a:prstGeom prst="rect">
            <a:avLst/>
          </a:prstGeom>
        </p:spPr>
        <p:txBody>
          <a:bodyPr rtlCol="0">
            <a:normAutofit fontScale="92500"/>
            <a:scene3d>
              <a:camera prst="isometricOffAxis1Right"/>
              <a:lightRig rig="freezing" dir="t">
                <a:rot lat="0" lon="0" rev="5640000"/>
              </a:lightRig>
            </a:scene3d>
            <a:sp3d extrusionH="57150" prstMaterial="flat">
              <a:bevelT w="38100" h="38100" prst="angle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Почему радуга разноцветная?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4" descr="Картинка 261 из 16641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3060452"/>
            <a:ext cx="3525981" cy="3792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627784" y="476672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Тема урока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484784"/>
            <a:ext cx="6858000" cy="30469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Как можно разглядеть не полукруг радуги, а весь круг?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0113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1.При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сильном ветре</a:t>
            </a:r>
          </a:p>
          <a:p>
            <a:pPr marL="900113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2.При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пасмурной погоде</a:t>
            </a:r>
          </a:p>
          <a:p>
            <a:pPr marL="900113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3.Высоко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небе</a:t>
            </a:r>
          </a:p>
          <a:p>
            <a:pPr marL="900113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4.Забравшись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гору</a:t>
            </a:r>
          </a:p>
        </p:txBody>
      </p:sp>
    </p:spTree>
    <p:extLst>
      <p:ext uri="{BB962C8B-B14F-4D97-AF65-F5344CB8AC3E}">
        <p14:creationId xmlns:p14="http://schemas.microsoft.com/office/powerpoint/2010/main" val="273734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484784"/>
            <a:ext cx="6858000" cy="30469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Как можно разглядеть не полукруг радуги, а весь круг?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0113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1.При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сильном ветре</a:t>
            </a:r>
          </a:p>
          <a:p>
            <a:pPr marL="900113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2.При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пасмурной погоде</a:t>
            </a:r>
          </a:p>
          <a:p>
            <a:pPr marL="900113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3.Высоко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небе</a:t>
            </a:r>
          </a:p>
          <a:p>
            <a:pPr marL="900113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4.Забравшись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гору</a:t>
            </a:r>
          </a:p>
        </p:txBody>
      </p:sp>
    </p:spTree>
    <p:extLst>
      <p:ext uri="{BB962C8B-B14F-4D97-AF65-F5344CB8AC3E}">
        <p14:creationId xmlns:p14="http://schemas.microsoft.com/office/powerpoint/2010/main" val="343958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916832"/>
            <a:ext cx="6858000" cy="25545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Лучи какого цвета самые длинные?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43025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1.Фиолетовый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43025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2.Зеленый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43025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3.Желтый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43025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4.Красный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3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916832"/>
            <a:ext cx="6858000" cy="25545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Лучи какого цвета самые длинные?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43025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1.Фиолетовый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43025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2.Зеленый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43025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3.Желтый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43025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4.Красный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77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484784"/>
            <a:ext cx="6858000" cy="35394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Сколько основных цветов радуги способен различать человеческий глаз?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0225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1.     3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0225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2.     5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0225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3.     7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0225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4.     10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71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484784"/>
            <a:ext cx="6858000" cy="35394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Сколько основных цветов радуги способен различать человеческий глаз?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0225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1.     3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0225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2.     5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0225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3.     7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0225"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4.     10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70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img1.liveinternet.ru/images/attach/c/11/115/710/115710363_179913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838492"/>
            <a:ext cx="6480720" cy="4777217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05" y="332656"/>
            <a:ext cx="4633362" cy="27495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79512" y="4005064"/>
            <a:ext cx="1301929" cy="1301929"/>
            <a:chOff x="1297" y="1706489"/>
            <a:chExt cx="1301929" cy="1301929"/>
          </a:xfrm>
          <a:solidFill>
            <a:srgbClr val="CCECFF"/>
          </a:solidFill>
          <a:scene3d>
            <a:camera prst="orthographicFront"/>
            <a:lightRig rig="flat" dir="t"/>
          </a:scene3d>
        </p:grpSpPr>
        <p:sp>
          <p:nvSpPr>
            <p:cNvPr id="3" name="Овал 2"/>
            <p:cNvSpPr/>
            <p:nvPr/>
          </p:nvSpPr>
          <p:spPr>
            <a:xfrm>
              <a:off x="1297" y="1706489"/>
              <a:ext cx="1301929" cy="1301929"/>
            </a:xfrm>
            <a:prstGeom prst="ellipse">
              <a:avLst/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4" name="Овал 4"/>
            <p:cNvSpPr/>
            <p:nvPr/>
          </p:nvSpPr>
          <p:spPr>
            <a:xfrm>
              <a:off x="191960" y="1897152"/>
              <a:ext cx="920603" cy="92060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71650" tIns="69850" rIns="71650" bIns="69850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500" b="1" kern="120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М</a:t>
              </a:r>
              <a:endParaRPr lang="ru-RU" sz="55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115616" y="3068960"/>
            <a:ext cx="1301929" cy="1301929"/>
            <a:chOff x="1297" y="1706489"/>
            <a:chExt cx="1301929" cy="1301929"/>
          </a:xfrm>
          <a:solidFill>
            <a:srgbClr val="CCECFF"/>
          </a:solidFill>
          <a:scene3d>
            <a:camera prst="orthographicFront"/>
            <a:lightRig rig="flat" dir="t"/>
          </a:scene3d>
        </p:grpSpPr>
        <p:sp>
          <p:nvSpPr>
            <p:cNvPr id="6" name="Овал 5"/>
            <p:cNvSpPr/>
            <p:nvPr/>
          </p:nvSpPr>
          <p:spPr>
            <a:xfrm>
              <a:off x="1297" y="1706489"/>
              <a:ext cx="1301929" cy="1301929"/>
            </a:xfrm>
            <a:prstGeom prst="ellipse">
              <a:avLst/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7" name="Овал 4"/>
            <p:cNvSpPr/>
            <p:nvPr/>
          </p:nvSpPr>
          <p:spPr>
            <a:xfrm>
              <a:off x="191960" y="1897152"/>
              <a:ext cx="920603" cy="92060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71650" tIns="69850" rIns="71650" bIns="69850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500" b="1" dirty="0" smtClean="0">
                  <a:solidFill>
                    <a:schemeClr val="accent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О</a:t>
              </a:r>
              <a:endParaRPr lang="ru-RU" sz="5500" b="1" kern="120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195736" y="2348880"/>
            <a:ext cx="1301929" cy="1301929"/>
            <a:chOff x="1297" y="1706489"/>
            <a:chExt cx="1301929" cy="1301929"/>
          </a:xfrm>
          <a:solidFill>
            <a:srgbClr val="CCECFF"/>
          </a:solidFill>
          <a:scene3d>
            <a:camera prst="orthographicFront"/>
            <a:lightRig rig="flat" dir="t"/>
          </a:scene3d>
        </p:grpSpPr>
        <p:sp>
          <p:nvSpPr>
            <p:cNvPr id="9" name="Овал 8"/>
            <p:cNvSpPr/>
            <p:nvPr/>
          </p:nvSpPr>
          <p:spPr>
            <a:xfrm>
              <a:off x="1297" y="1706489"/>
              <a:ext cx="1301929" cy="1301929"/>
            </a:xfrm>
            <a:prstGeom prst="ellipse">
              <a:avLst/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0" name="Овал 4"/>
            <p:cNvSpPr/>
            <p:nvPr/>
          </p:nvSpPr>
          <p:spPr>
            <a:xfrm>
              <a:off x="191960" y="1897152"/>
              <a:ext cx="920603" cy="92060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71650" tIns="69850" rIns="71650" bIns="69850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5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Л</a:t>
              </a:r>
              <a:endParaRPr lang="ru-RU" sz="5500" b="1" kern="1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491880" y="2060848"/>
            <a:ext cx="1301929" cy="1301929"/>
            <a:chOff x="1297" y="1706489"/>
            <a:chExt cx="1301929" cy="1301929"/>
          </a:xfrm>
          <a:solidFill>
            <a:srgbClr val="CCECFF"/>
          </a:solidFill>
          <a:scene3d>
            <a:camera prst="orthographicFront"/>
            <a:lightRig rig="flat" dir="t"/>
          </a:scene3d>
        </p:grpSpPr>
        <p:sp>
          <p:nvSpPr>
            <p:cNvPr id="12" name="Овал 11"/>
            <p:cNvSpPr/>
            <p:nvPr/>
          </p:nvSpPr>
          <p:spPr>
            <a:xfrm>
              <a:off x="1297" y="1706489"/>
              <a:ext cx="1301929" cy="1301929"/>
            </a:xfrm>
            <a:prstGeom prst="ellipse">
              <a:avLst/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3" name="Овал 4"/>
            <p:cNvSpPr/>
            <p:nvPr/>
          </p:nvSpPr>
          <p:spPr>
            <a:xfrm>
              <a:off x="191960" y="1897152"/>
              <a:ext cx="920603" cy="92060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71650" tIns="69850" rIns="71650" bIns="69850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500" b="1" dirty="0" smtClean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О</a:t>
              </a:r>
              <a:endParaRPr lang="ru-RU" sz="5500" b="1" kern="1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788024" y="2132856"/>
            <a:ext cx="1301929" cy="1301929"/>
            <a:chOff x="1297" y="1706489"/>
            <a:chExt cx="1301929" cy="1301929"/>
          </a:xfrm>
          <a:solidFill>
            <a:srgbClr val="CCECFF"/>
          </a:solidFill>
          <a:scene3d>
            <a:camera prst="orthographicFront"/>
            <a:lightRig rig="flat" dir="t"/>
          </a:scene3d>
        </p:grpSpPr>
        <p:sp>
          <p:nvSpPr>
            <p:cNvPr id="15" name="Овал 14"/>
            <p:cNvSpPr/>
            <p:nvPr/>
          </p:nvSpPr>
          <p:spPr>
            <a:xfrm>
              <a:off x="1297" y="1706489"/>
              <a:ext cx="1301929" cy="1301929"/>
            </a:xfrm>
            <a:prstGeom prst="ellipse">
              <a:avLst/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6" name="Овал 4"/>
            <p:cNvSpPr/>
            <p:nvPr/>
          </p:nvSpPr>
          <p:spPr>
            <a:xfrm>
              <a:off x="191960" y="1897152"/>
              <a:ext cx="920603" cy="92060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71650" tIns="69850" rIns="71650" bIns="69850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500" b="1" dirty="0" smtClean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Д</a:t>
              </a:r>
              <a:endParaRPr lang="ru-RU" sz="5500" b="1" kern="12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084168" y="2492896"/>
            <a:ext cx="1301929" cy="1301929"/>
            <a:chOff x="1297" y="1706489"/>
            <a:chExt cx="1301929" cy="1301929"/>
          </a:xfrm>
          <a:solidFill>
            <a:srgbClr val="CCECFF"/>
          </a:solidFill>
          <a:scene3d>
            <a:camera prst="orthographicFront"/>
            <a:lightRig rig="flat" dir="t"/>
          </a:scene3d>
        </p:grpSpPr>
        <p:sp>
          <p:nvSpPr>
            <p:cNvPr id="18" name="Овал 17"/>
            <p:cNvSpPr/>
            <p:nvPr/>
          </p:nvSpPr>
          <p:spPr>
            <a:xfrm>
              <a:off x="1297" y="1706489"/>
              <a:ext cx="1301929" cy="1301929"/>
            </a:xfrm>
            <a:prstGeom prst="ellipse">
              <a:avLst/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9" name="Овал 4"/>
            <p:cNvSpPr/>
            <p:nvPr/>
          </p:nvSpPr>
          <p:spPr>
            <a:xfrm>
              <a:off x="191960" y="1897152"/>
              <a:ext cx="920603" cy="92060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71650" tIns="69850" rIns="71650" bIns="69850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5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Ц</a:t>
              </a:r>
              <a:endParaRPr lang="ru-RU" sz="5500" b="1" kern="1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7236296" y="3140968"/>
            <a:ext cx="1301929" cy="1301929"/>
            <a:chOff x="1297" y="1706489"/>
            <a:chExt cx="1301929" cy="1301929"/>
          </a:xfrm>
          <a:solidFill>
            <a:srgbClr val="CCECFF"/>
          </a:solidFill>
          <a:scene3d>
            <a:camera prst="orthographicFront"/>
            <a:lightRig rig="flat" dir="t"/>
          </a:scene3d>
        </p:grpSpPr>
        <p:sp>
          <p:nvSpPr>
            <p:cNvPr id="21" name="Овал 20"/>
            <p:cNvSpPr/>
            <p:nvPr/>
          </p:nvSpPr>
          <p:spPr>
            <a:xfrm>
              <a:off x="1297" y="1706489"/>
              <a:ext cx="1301929" cy="1301929"/>
            </a:xfrm>
            <a:prstGeom prst="ellipse">
              <a:avLst/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22" name="Овал 4"/>
            <p:cNvSpPr/>
            <p:nvPr/>
          </p:nvSpPr>
          <p:spPr>
            <a:xfrm>
              <a:off x="191960" y="1897152"/>
              <a:ext cx="920603" cy="92060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71650" tIns="69850" rIns="71650" bIns="69850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500" b="1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Ы</a:t>
              </a:r>
              <a:endParaRPr lang="ru-RU" sz="5500" b="1" kern="1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7842071" y="4293096"/>
            <a:ext cx="1301929" cy="1301929"/>
            <a:chOff x="1297" y="1706489"/>
            <a:chExt cx="1301929" cy="1301929"/>
          </a:xfrm>
          <a:solidFill>
            <a:srgbClr val="CCECFF"/>
          </a:solidFill>
          <a:scene3d>
            <a:camera prst="orthographicFront"/>
            <a:lightRig rig="flat" dir="t"/>
          </a:scene3d>
        </p:grpSpPr>
        <p:sp>
          <p:nvSpPr>
            <p:cNvPr id="24" name="Овал 23"/>
            <p:cNvSpPr/>
            <p:nvPr/>
          </p:nvSpPr>
          <p:spPr>
            <a:xfrm>
              <a:off x="1297" y="1706489"/>
              <a:ext cx="1301929" cy="1301929"/>
            </a:xfrm>
            <a:prstGeom prst="ellipse">
              <a:avLst/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25" name="Овал 4"/>
            <p:cNvSpPr/>
            <p:nvPr/>
          </p:nvSpPr>
          <p:spPr>
            <a:xfrm>
              <a:off x="191960" y="1897152"/>
              <a:ext cx="920603" cy="92060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71650" tIns="69850" rIns="71650" bIns="69850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55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!</a:t>
              </a:r>
              <a:endParaRPr lang="ru-RU" sz="55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pic>
        <p:nvPicPr>
          <p:cNvPr id="26" name="Рисунок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8152" y="4107438"/>
            <a:ext cx="3816427" cy="208501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6498" y="-704271"/>
            <a:ext cx="4023709" cy="4035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23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348880"/>
            <a:ext cx="7632848" cy="2990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появляется радуга?</a:t>
            </a:r>
            <a:endParaRPr lang="ru-RU" sz="44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появляется радуга?</a:t>
            </a:r>
            <a:endParaRPr lang="ru-RU" sz="44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радуга разноцветная?</a:t>
            </a:r>
            <a:endParaRPr lang="ru-RU" sz="44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Сколько цветов в радуге?</a:t>
            </a:r>
            <a:endParaRPr lang="ru-RU" sz="4400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620688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Цели урока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44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052736"/>
            <a:ext cx="864095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РАДУГА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1502" y="3284984"/>
            <a:ext cx="270939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96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рАД</a:t>
            </a:r>
            <a:endParaRPr lang="ru-RU" sz="9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3284984"/>
            <a:ext cx="335220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ДУГА</a:t>
            </a:r>
            <a:endParaRPr lang="ru-RU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crosti.ru/patterns/00/02/d0/2a642167c8/pic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262" y="722313"/>
            <a:ext cx="8534400" cy="602932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69851" y="17760"/>
            <a:ext cx="77298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Райская дуга - радуга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90269" y="3244334"/>
            <a:ext cx="11634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мультик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ах и ох радуга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468544" cy="710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88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528834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i="1" dirty="0"/>
              <a:t>Солнце светит и смеётся</a:t>
            </a:r>
            <a:endParaRPr lang="ru-RU" sz="2400" dirty="0"/>
          </a:p>
          <a:p>
            <a:pPr algn="ctr"/>
            <a:r>
              <a:rPr lang="ru-RU" sz="2400" i="1" dirty="0"/>
              <a:t>А на Землю дождик льётся.</a:t>
            </a:r>
            <a:endParaRPr lang="ru-RU" sz="2400" dirty="0"/>
          </a:p>
          <a:p>
            <a:pPr algn="ctr"/>
            <a:r>
              <a:rPr lang="ru-RU" sz="2400" i="1" dirty="0"/>
              <a:t>И выходит на луга</a:t>
            </a:r>
            <a:endParaRPr lang="ru-RU" sz="2400" dirty="0"/>
          </a:p>
          <a:p>
            <a:pPr algn="ctr"/>
            <a:r>
              <a:rPr lang="ru-RU" sz="2400" i="1" dirty="0" smtClean="0"/>
              <a:t>Разноцветная </a:t>
            </a:r>
            <a:r>
              <a:rPr lang="ru-RU" sz="2400" i="1" dirty="0"/>
              <a:t>дуга.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0"/>
            <a:ext cx="8700392" cy="5102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85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34318" y="232451"/>
            <a:ext cx="8352928" cy="6408712"/>
          </a:xfrm>
          <a:prstGeom prst="roundRect">
            <a:avLst/>
          </a:prstGeom>
          <a:gradFill flip="none" rotWithShape="1">
            <a:gsLst>
              <a:gs pos="16000">
                <a:srgbClr val="FFFF00">
                  <a:alpha val="0"/>
                </a:srgbClr>
              </a:gs>
              <a:gs pos="82087">
                <a:schemeClr val="bg1"/>
              </a:gs>
              <a:gs pos="64000">
                <a:srgbClr val="F2F780">
                  <a:alpha val="80000"/>
                </a:srgbClr>
              </a:gs>
              <a:gs pos="23000">
                <a:srgbClr val="FFFF00">
                  <a:alpha val="0"/>
                </a:srgbClr>
              </a:gs>
              <a:gs pos="95000">
                <a:schemeClr val="accent1">
                  <a:tint val="15000"/>
                  <a:satMod val="350000"/>
                  <a:alpha val="44000"/>
                </a:schemeClr>
              </a:gs>
            </a:gsLst>
            <a:lin ang="18900000" scaled="1"/>
            <a:tileRect/>
          </a:gra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rcRect l="-1808" t="20108" r="75903" b="51787"/>
          <a:stretch>
            <a:fillRect/>
          </a:stretch>
        </p:blipFill>
        <p:spPr bwMode="auto">
          <a:xfrm>
            <a:off x="2895600" y="3392488"/>
            <a:ext cx="955675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387"/>
          <p:cNvGrpSpPr>
            <a:grpSpLocks/>
          </p:cNvGrpSpPr>
          <p:nvPr/>
        </p:nvGrpSpPr>
        <p:grpSpPr bwMode="auto">
          <a:xfrm>
            <a:off x="-112713" y="525463"/>
            <a:ext cx="9285288" cy="7124700"/>
            <a:chOff x="-836391" y="302553"/>
            <a:chExt cx="9285264" cy="7124638"/>
          </a:xfrm>
        </p:grpSpPr>
        <p:sp>
          <p:nvSpPr>
            <p:cNvPr id="17" name="Полилиния 16"/>
            <p:cNvSpPr/>
            <p:nvPr/>
          </p:nvSpPr>
          <p:spPr>
            <a:xfrm rot="1219034">
              <a:off x="208762" y="2054135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олилиния 17"/>
            <p:cNvSpPr/>
            <p:nvPr/>
          </p:nvSpPr>
          <p:spPr>
            <a:xfrm rot="1635534">
              <a:off x="184862" y="2709745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олилиния 18"/>
            <p:cNvSpPr/>
            <p:nvPr/>
          </p:nvSpPr>
          <p:spPr>
            <a:xfrm rot="2120141">
              <a:off x="-7745" y="3397179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0" name="Полилиния 19"/>
            <p:cNvSpPr/>
            <p:nvPr/>
          </p:nvSpPr>
          <p:spPr>
            <a:xfrm rot="2683881">
              <a:off x="-836391" y="3656663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" name="Полилиния 20"/>
            <p:cNvSpPr/>
            <p:nvPr/>
          </p:nvSpPr>
          <p:spPr>
            <a:xfrm rot="3406944">
              <a:off x="-1350748" y="3554015"/>
              <a:ext cx="7124638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rcRect l="-1808" t="20108" r="75903" b="51787"/>
          <a:stretch>
            <a:fillRect/>
          </a:stretch>
        </p:blipFill>
        <p:spPr bwMode="auto">
          <a:xfrm>
            <a:off x="5013325" y="2451100"/>
            <a:ext cx="1138238" cy="130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rcRect l="-1808" t="20108" r="75903" b="51787"/>
          <a:stretch>
            <a:fillRect/>
          </a:stretch>
        </p:blipFill>
        <p:spPr bwMode="auto">
          <a:xfrm>
            <a:off x="3851275" y="3706813"/>
            <a:ext cx="1052513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rcRect r="50000"/>
          <a:stretch>
            <a:fillRect/>
          </a:stretch>
        </p:blipFill>
        <p:spPr bwMode="auto">
          <a:xfrm>
            <a:off x="4386263" y="1184275"/>
            <a:ext cx="4899025" cy="567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 13"/>
          <p:cNvSpPr/>
          <p:nvPr/>
        </p:nvSpPr>
        <p:spPr>
          <a:xfrm>
            <a:off x="205862" y="49164"/>
            <a:ext cx="1629834" cy="150762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2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93374" y="224514"/>
            <a:ext cx="1226298" cy="1169437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46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216</TotalTime>
  <Words>298</Words>
  <Application>Microsoft Office PowerPoint</Application>
  <PresentationFormat>Экран (4:3)</PresentationFormat>
  <Paragraphs>104</Paragraphs>
  <Slides>37</Slides>
  <Notes>5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4" baseType="lpstr">
      <vt:lpstr>Arial</vt:lpstr>
      <vt:lpstr>Calibri</vt:lpstr>
      <vt:lpstr>Karmen</vt:lpstr>
      <vt:lpstr>Times New Roman</vt:lpstr>
      <vt:lpstr>Trebuchet MS</vt:lpstr>
      <vt:lpstr>Wingdings 3</vt:lpstr>
      <vt:lpstr>Грань</vt:lpstr>
      <vt:lpstr>Почему радуга разноцветная?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49</cp:revision>
  <dcterms:created xsi:type="dcterms:W3CDTF">2015-10-18T11:19:56Z</dcterms:created>
  <dcterms:modified xsi:type="dcterms:W3CDTF">2022-11-17T19:30:44Z</dcterms:modified>
</cp:coreProperties>
</file>