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23"/>
  </p:notesMasterIdLst>
  <p:sldIdLst>
    <p:sldId id="256" r:id="rId2"/>
    <p:sldId id="259" r:id="rId3"/>
    <p:sldId id="260" r:id="rId4"/>
    <p:sldId id="261" r:id="rId5"/>
    <p:sldId id="265" r:id="rId6"/>
    <p:sldId id="262" r:id="rId7"/>
    <p:sldId id="263" r:id="rId8"/>
    <p:sldId id="264" r:id="rId9"/>
    <p:sldId id="278" r:id="rId10"/>
    <p:sldId id="266" r:id="rId11"/>
    <p:sldId id="267" r:id="rId12"/>
    <p:sldId id="269" r:id="rId13"/>
    <p:sldId id="268" r:id="rId14"/>
    <p:sldId id="270" r:id="rId15"/>
    <p:sldId id="274" r:id="rId16"/>
    <p:sldId id="271" r:id="rId17"/>
    <p:sldId id="275" r:id="rId18"/>
    <p:sldId id="272" r:id="rId19"/>
    <p:sldId id="276" r:id="rId20"/>
    <p:sldId id="273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00F8"/>
    <a:srgbClr val="2900F4"/>
    <a:srgbClr val="FFA333"/>
    <a:srgbClr val="09DB18"/>
    <a:srgbClr val="0000FF"/>
    <a:srgbClr val="D00000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AF0AA6D-6283-4391-AF06-3AF4C4151A0B}" type="datetimeFigureOut">
              <a:rPr lang="ru-RU"/>
              <a:pPr>
                <a:defRPr/>
              </a:pPr>
              <a:t>25.09.2022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43E9FCB-B79F-48EB-8A2D-1661AD7C0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F5C189-21A4-4743-A536-4A0784443AB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1077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219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1710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091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0478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0964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724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524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3760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66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8322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39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008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79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817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575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878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402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8D9E6-08EC-487B-922C-92A66BEF501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859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charset="0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charset="0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79384-41E3-42E6-AC9F-B18A76BEB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CA956-37C9-48BE-AACA-E77BB5489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602A9-2175-4329-BBFD-60019E253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D5524-CB89-4449-87AC-0BF336D8F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D7605-D9D2-4459-B2EF-6CA249B1D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69809-12B4-4424-833B-4CFD658CD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1B0A0-FE70-4738-81A4-5BEF36350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562DA-74EF-42FA-B407-2A2A2A2A7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918E2-AA22-4C4D-9FF7-E58A531D7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3B8B3-0E83-405D-B4A9-6254D08FA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7FDA1-1477-4E2D-B0CE-250929060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776F9-EDAF-406D-B2F7-FC6596C2A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65980-51FA-499B-8531-E41DA7786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106FC7B6-083E-4A73-AE72-168A84680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6023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6024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charset="0"/>
            </a:endParaRPr>
          </a:p>
        </p:txBody>
      </p:sp>
      <p:sp>
        <p:nvSpPr>
          <p:cNvPr id="86025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charset="0"/>
            </a:endParaRPr>
          </a:p>
        </p:txBody>
      </p:sp>
      <p:sp>
        <p:nvSpPr>
          <p:cNvPr id="86026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720" y="1628800"/>
            <a:ext cx="6477000" cy="1752600"/>
          </a:xfrm>
        </p:spPr>
        <p:txBody>
          <a:bodyPr/>
          <a:lstStyle/>
          <a:p>
            <a:pPr eaLnBrk="1" hangingPunct="1"/>
            <a:r>
              <a:rPr lang="en-US" sz="9600" b="1" dirty="0"/>
              <a:t>Git</a:t>
            </a:r>
            <a:r>
              <a:rPr lang="ru-RU" sz="9600" b="1" dirty="0"/>
              <a:t>: </a:t>
            </a:r>
            <a:br>
              <a:rPr lang="en-US" sz="9600" b="1" dirty="0"/>
            </a:br>
            <a:r>
              <a:rPr lang="uk-UA" sz="7000" b="1" dirty="0"/>
              <a:t>система</a:t>
            </a:r>
            <a:br>
              <a:rPr lang="uk-UA" sz="7000" b="1" dirty="0"/>
            </a:br>
            <a:r>
              <a:rPr lang="uk-UA" sz="7000" b="1" dirty="0"/>
              <a:t>контроля</a:t>
            </a:r>
            <a:br>
              <a:rPr lang="uk-UA" sz="7000" b="1" dirty="0"/>
            </a:br>
            <a:r>
              <a:rPr lang="uk-UA" sz="7000" b="1" dirty="0" err="1"/>
              <a:t>версий</a:t>
            </a:r>
            <a:endParaRPr lang="ru-RU" sz="70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8382B4-E1D8-4F99-8955-D54CF8A195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5301208"/>
            <a:ext cx="3366034" cy="140689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8230912" cy="660772"/>
          </a:xfrm>
        </p:spPr>
        <p:txBody>
          <a:bodyPr/>
          <a:lstStyle/>
          <a:p>
            <a:pPr eaLnBrk="1" hangingPunct="1"/>
            <a:r>
              <a:rPr lang="uk-UA" sz="4400" b="1" dirty="0" err="1">
                <a:solidFill>
                  <a:srgbClr val="002060"/>
                </a:solidFill>
              </a:rPr>
              <a:t>Создание</a:t>
            </a:r>
            <a:r>
              <a:rPr lang="uk-UA" sz="4400" b="1" dirty="0">
                <a:solidFill>
                  <a:srgbClr val="002060"/>
                </a:solidFill>
              </a:rPr>
              <a:t> </a:t>
            </a:r>
            <a:r>
              <a:rPr lang="en-US" sz="4400" b="1" dirty="0">
                <a:solidFill>
                  <a:srgbClr val="002060"/>
                </a:solidFill>
              </a:rPr>
              <a:t>Git – </a:t>
            </a:r>
            <a:r>
              <a:rPr lang="uk-UA" sz="4400" b="1" dirty="0" err="1">
                <a:solidFill>
                  <a:srgbClr val="002060"/>
                </a:solidFill>
              </a:rPr>
              <a:t>репозитория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204343" y="922553"/>
            <a:ext cx="8616129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создания </a:t>
            </a:r>
            <a:r>
              <a:rPr lang="en-US" sz="22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Git-</a:t>
            </a:r>
            <a:r>
              <a:rPr lang="ru-RU" sz="22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репозитория 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существует два основных подхода.  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Первый подход 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импорт в </a:t>
            </a:r>
            <a:r>
              <a:rPr lang="ru-RU" sz="22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уже существующего проекта или каталога.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Второй подход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клонирование уже существующего репозитория с сервера.</a:t>
            </a:r>
          </a:p>
        </p:txBody>
      </p:sp>
    </p:spTree>
    <p:extLst>
      <p:ext uri="{BB962C8B-B14F-4D97-AF65-F5344CB8AC3E}">
        <p14:creationId xmlns:p14="http://schemas.microsoft.com/office/powerpoint/2010/main" val="1910651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03932"/>
            <a:ext cx="8230912" cy="660772"/>
          </a:xfrm>
        </p:spPr>
        <p:txBody>
          <a:bodyPr/>
          <a:lstStyle/>
          <a:p>
            <a:pPr eaLnBrk="1" hangingPunct="1"/>
            <a:r>
              <a:rPr lang="ru-RU" sz="3000" b="1" dirty="0">
                <a:solidFill>
                  <a:srgbClr val="002060"/>
                </a:solidFill>
              </a:rPr>
              <a:t>Создание репозитория в существующем каталоге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35497" y="980728"/>
            <a:ext cx="892899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вы собираетесь начать использовать </a:t>
            </a:r>
            <a:r>
              <a:rPr lang="ru-RU" sz="20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для </a:t>
            </a:r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существующего проекта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необходимо перейти в проектный каталог и в командной строке ввести </a:t>
            </a:r>
            <a:r>
              <a:rPr lang="ru-RU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EE0946-3E86-4D97-BD91-F29563C683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0693"/>
          <a:stretch/>
        </p:blipFill>
        <p:spPr>
          <a:xfrm>
            <a:off x="190203" y="1999881"/>
            <a:ext cx="4372322" cy="13716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F4522C7-6BD9-4526-95E6-2F785C6785A0}"/>
              </a:ext>
            </a:extLst>
          </p:cNvPr>
          <p:cNvSpPr txBox="1"/>
          <p:nvPr/>
        </p:nvSpPr>
        <p:spPr>
          <a:xfrm>
            <a:off x="7668344" y="2209097"/>
            <a:ext cx="13479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Существу-</a:t>
            </a:r>
            <a:r>
              <a:rPr lang="ru-RU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ющий</a:t>
            </a:r>
            <a:endParaRPr lang="ru-RU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</a:t>
            </a:r>
            <a:endParaRPr lang="ru-UA" sz="20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0A7EE0B-41A4-4F10-9835-67A83C3F09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7231" y="2064970"/>
            <a:ext cx="2894087" cy="1174087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D3E81BD-F752-4126-A94D-B42FEDF378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5656" y="4040047"/>
            <a:ext cx="5819775" cy="23431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7C71EF8-5A21-4FDD-B077-46816EA6CC6A}"/>
              </a:ext>
            </a:extLst>
          </p:cNvPr>
          <p:cNvSpPr txBox="1"/>
          <p:nvPr/>
        </p:nvSpPr>
        <p:spPr>
          <a:xfrm>
            <a:off x="190203" y="3589913"/>
            <a:ext cx="80283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Создание репозитория </a:t>
            </a:r>
            <a:r>
              <a:rPr lang="ru-RU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 существующем проекте</a:t>
            </a:r>
            <a:endParaRPr lang="ru-UA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250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03932"/>
            <a:ext cx="8230912" cy="660772"/>
          </a:xfrm>
        </p:spPr>
        <p:txBody>
          <a:bodyPr/>
          <a:lstStyle/>
          <a:p>
            <a:pPr eaLnBrk="1" hangingPunct="1"/>
            <a:r>
              <a:rPr lang="ru-RU" sz="3000" b="1" dirty="0">
                <a:solidFill>
                  <a:srgbClr val="002060"/>
                </a:solidFill>
              </a:rPr>
              <a:t>Создание репозитория в существующем каталоге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35497" y="980728"/>
            <a:ext cx="9108503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Команда </a:t>
            </a:r>
            <a:r>
              <a:rPr lang="ru-RU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создает в текущем каталоге новый подкаталог с именем </a:t>
            </a:r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содержащий все необходимые файлы репозитория - </a:t>
            </a:r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основу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Git-</a:t>
            </a:r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репозитория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ctr">
              <a:spcAft>
                <a:spcPts val="600"/>
              </a:spcAft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03399D-84CE-4EDA-B4A6-C0F7FD723B53}"/>
              </a:ext>
            </a:extLst>
          </p:cNvPr>
          <p:cNvSpPr txBox="1"/>
          <p:nvPr/>
        </p:nvSpPr>
        <p:spPr>
          <a:xfrm>
            <a:off x="479959" y="3639355"/>
            <a:ext cx="828092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этом этапе ваш проект еще не находится под </a:t>
            </a:r>
            <a:r>
              <a:rPr lang="ru-RU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версионным</a:t>
            </a:r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контролем.</a:t>
            </a:r>
            <a:endParaRPr lang="ru-UA" sz="20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597248-43A9-48F8-839C-01BA1B22C0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537" y="1732707"/>
            <a:ext cx="740092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45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8" y="1664"/>
            <a:ext cx="8087641" cy="660772"/>
          </a:xfrm>
        </p:spPr>
        <p:txBody>
          <a:bodyPr/>
          <a:lstStyle/>
          <a:p>
            <a:pPr eaLnBrk="1" hangingPunct="1"/>
            <a:r>
              <a:rPr lang="ru-RU" sz="3600" b="1" dirty="0">
                <a:solidFill>
                  <a:srgbClr val="002060"/>
                </a:solidFill>
              </a:rPr>
              <a:t>Добавление файлов проекта в </a:t>
            </a:r>
            <a:r>
              <a:rPr lang="ru-RU" sz="3600" b="1" dirty="0" err="1">
                <a:solidFill>
                  <a:srgbClr val="002060"/>
                </a:solidFill>
              </a:rPr>
              <a:t>Git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B7EB5BA-8F27-4906-8360-D562C4A67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211" y="751070"/>
            <a:ext cx="8879578" cy="146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Теперь, чтобы сообщить </a:t>
            </a:r>
            <a:r>
              <a:rPr kumimoji="0" lang="ru-RU" altLang="ru-UA" sz="2000" b="1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что он должен отслеживать 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файлы проекта 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или любой 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новый файл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который вы создали, введите: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 add &lt;нов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е 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мя файл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kumimoji="0" lang="uk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чтобы отслеживать этот конкретный файл, или</a:t>
            </a:r>
            <a:endParaRPr kumimoji="0" lang="uk-UA" altLang="ru-UA" sz="2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 add . 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ru-RU" altLang="ru-UA" sz="20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для отслеживания всех файлов в этом каталоге</a:t>
            </a:r>
            <a:r>
              <a:rPr kumimoji="0" lang="ru-UA" altLang="ru-UA" sz="20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0413813-F2C6-497C-8E4C-E692C8F7C2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2276872"/>
            <a:ext cx="5894169" cy="5712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655A74-D5DB-4271-BC71-DFDBD31C001C}"/>
              </a:ext>
            </a:extLst>
          </p:cNvPr>
          <p:cNvSpPr txBox="1"/>
          <p:nvPr/>
        </p:nvSpPr>
        <p:spPr>
          <a:xfrm>
            <a:off x="312233" y="2934200"/>
            <a:ext cx="8580249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 этого времени выбранные файлы находятся под </a:t>
            </a:r>
            <a:r>
              <a:rPr lang="ru-RU" sz="20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версионным</a:t>
            </a:r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контролем.</a:t>
            </a:r>
            <a:endParaRPr lang="ru-UA" sz="2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D077F9-DF34-4522-AAC5-B27C0A2A9D13}"/>
              </a:ext>
            </a:extLst>
          </p:cNvPr>
          <p:cNvSpPr txBox="1"/>
          <p:nvPr/>
        </p:nvSpPr>
        <p:spPr>
          <a:xfrm>
            <a:off x="186080" y="3429000"/>
            <a:ext cx="87063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Основной инструмент, который используется для определения, какие файлы в каком состоянии находятся – это команда  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 status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0475C15-C099-412A-9C84-FC61F17046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520" y="4209256"/>
            <a:ext cx="4219575" cy="1524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975F1B8-8730-4C64-B135-FFF7B276F5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2907" y="4149080"/>
            <a:ext cx="4261023" cy="171462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36B6B10-1337-4B8F-B766-0233DB8C66CD}"/>
              </a:ext>
            </a:extLst>
          </p:cNvPr>
          <p:cNvSpPr txBox="1"/>
          <p:nvPr/>
        </p:nvSpPr>
        <p:spPr>
          <a:xfrm>
            <a:off x="226787" y="6020582"/>
            <a:ext cx="86904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</a:t>
            </a:r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удаления файла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из </a:t>
            </a:r>
            <a:r>
              <a:rPr lang="ru-RU" sz="20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следует воспользоваться командой </a:t>
            </a:r>
            <a:r>
              <a:rPr lang="uk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uk-UA" sz="2000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 rm --cached 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&lt; 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мя файл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 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endParaRPr lang="ru-UA" sz="2000" b="1" dirty="0">
              <a:solidFill>
                <a:srgbClr val="1E00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188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7010400" cy="660772"/>
          </a:xfrm>
        </p:spPr>
        <p:txBody>
          <a:bodyPr/>
          <a:lstStyle/>
          <a:p>
            <a:pPr eaLnBrk="1" hangingPunct="1"/>
            <a:r>
              <a:rPr lang="ru-RU" sz="4400" b="1" dirty="0">
                <a:solidFill>
                  <a:srgbClr val="002060"/>
                </a:solidFill>
              </a:rPr>
              <a:t>Коммиты в </a:t>
            </a:r>
            <a:r>
              <a:rPr lang="ru-RU" sz="4400" b="1" dirty="0" err="1">
                <a:solidFill>
                  <a:srgbClr val="002060"/>
                </a:solidFill>
              </a:rPr>
              <a:t>Git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580281C-EE89-4741-A645-8B3F1733B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764992"/>
            <a:ext cx="8928992" cy="20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После внесения некоторых изменений в файл мы можем подать или </a:t>
            </a:r>
            <a:r>
              <a:rPr kumimoji="0" lang="ru-RU" altLang="ru-UA" sz="20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закоммитить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эти изменения, сделав снимок текущего состояния нашего кода.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Для этого следует воспользоваться командой: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 commit -m "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некоторое сообщение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" </a:t>
            </a:r>
            <a:endParaRPr kumimoji="0" lang="uk-UA" altLang="ru-UA" sz="2000" b="1" i="0" u="none" strike="noStrike" cap="none" normalizeH="0" baseline="0" dirty="0">
              <a:ln>
                <a:noFill/>
              </a:ln>
              <a:solidFill>
                <a:srgbClr val="1E00F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где сообщение описывает внесенные вами изменения</a:t>
            </a: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070A249-A2FD-46FD-A334-DE1B910774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0958" y="2976463"/>
            <a:ext cx="5864281" cy="122385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16F52B98-DB3D-4B7E-ABA5-41DBF3D41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2" y="4307584"/>
            <a:ext cx="903649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После этого изменения можно выполнить 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 status</a:t>
            </a: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чтобы увидеть, как наш код сравнивается с кодом в хранилище </a:t>
            </a:r>
            <a:r>
              <a:rPr kumimoji="0" lang="en-US" altLang="ru-UA" sz="20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kumimoji="0" lang="en-US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ru-UA" altLang="ru-UA" sz="2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FD32B3B-D466-4813-9EAB-8986EFD8A4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655" y="5552182"/>
            <a:ext cx="3600400" cy="63150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87A3B2D-152D-4F26-8D41-2CEC106AA4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3697" y="5450394"/>
            <a:ext cx="5092799" cy="10090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BD0059F-ACD3-4ABA-8279-C8EF750E858E}"/>
              </a:ext>
            </a:extLst>
          </p:cNvPr>
          <p:cNvSpPr txBox="1"/>
          <p:nvPr/>
        </p:nvSpPr>
        <p:spPr>
          <a:xfrm>
            <a:off x="621017" y="5141204"/>
            <a:ext cx="27173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Сразу</a:t>
            </a:r>
            <a:r>
              <a:rPr lang="uk-UA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после</a:t>
            </a:r>
            <a:r>
              <a:rPr lang="uk-UA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коммита</a:t>
            </a:r>
            <a:endParaRPr lang="ru-UA" b="1" dirty="0">
              <a:solidFill>
                <a:srgbClr val="C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36E32C-DBFD-4B7A-8F9E-1C9F78BEC077}"/>
              </a:ext>
            </a:extLst>
          </p:cNvPr>
          <p:cNvSpPr txBox="1"/>
          <p:nvPr/>
        </p:nvSpPr>
        <p:spPr>
          <a:xfrm>
            <a:off x="4067944" y="5047222"/>
            <a:ext cx="4579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После внесения изменений в файл test.py</a:t>
            </a:r>
            <a:endParaRPr lang="ru-U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425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7010400" cy="660772"/>
          </a:xfrm>
        </p:spPr>
        <p:txBody>
          <a:bodyPr/>
          <a:lstStyle/>
          <a:p>
            <a:pPr eaLnBrk="1" hangingPunct="1"/>
            <a:r>
              <a:rPr lang="ru-RU" sz="4400" b="1" dirty="0">
                <a:solidFill>
                  <a:srgbClr val="002060"/>
                </a:solidFill>
              </a:rPr>
              <a:t>Коммиты в </a:t>
            </a:r>
            <a:r>
              <a:rPr lang="ru-RU" sz="4400" b="1" dirty="0" err="1">
                <a:solidFill>
                  <a:srgbClr val="002060"/>
                </a:solidFill>
              </a:rPr>
              <a:t>Git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D8C1CA6-8D2C-48A5-993E-FB63A222E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45" y="764704"/>
            <a:ext cx="8809743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Если были </a:t>
            </a:r>
            <a:r>
              <a:rPr lang="uk-UA" altLang="ru-UA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изменены</a:t>
            </a:r>
            <a:r>
              <a:rPr lang="uk-UA" altLang="ru-UA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altLang="ru-UA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только</a:t>
            </a:r>
            <a:r>
              <a:rPr lang="uk-UA" altLang="ru-UA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altLang="ru-UA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существующие</a:t>
            </a:r>
            <a:r>
              <a:rPr lang="uk-UA" altLang="ru-UA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altLang="ru-UA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файлы</a:t>
            </a: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а 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не созданы новые</a:t>
            </a: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вместо использования 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 add .</a:t>
            </a:r>
            <a:endParaRPr kumimoji="0" lang="en-US" altLang="ru-UA" sz="2000" b="1" i="0" u="none" strike="noStrike" cap="none" normalizeH="0" baseline="0" dirty="0">
              <a:ln>
                <a:noFill/>
              </a:ln>
              <a:solidFill>
                <a:srgbClr val="1E00F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 пот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 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 commit...</a:t>
            </a: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kumimoji="0" lang="en-US" altLang="ru-UA" sz="2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можно свести это в одну команду </a:t>
            </a: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kumimoji="0" lang="en-US" altLang="ru-UA" sz="2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 commit -am "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некоторое сообщение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" </a:t>
            </a:r>
            <a:endParaRPr kumimoji="0" lang="en-US" altLang="ru-UA" sz="2000" b="1" i="0" u="none" strike="noStrike" cap="none" normalizeH="0" baseline="0" dirty="0">
              <a:ln>
                <a:noFill/>
              </a:ln>
              <a:solidFill>
                <a:srgbClr val="1E00F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Эта команда зафиксирует все внесенные изменения</a:t>
            </a: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DCDE26-F643-4EAB-BE65-DB1499394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7108" y="3538966"/>
            <a:ext cx="5813824" cy="100420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5C94FA5-10CE-4132-BAB6-FC17C399A6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9" y="3429001"/>
            <a:ext cx="2575368" cy="1224136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47BF73B-F1BE-4C41-AFA4-ED071F81C113}"/>
              </a:ext>
            </a:extLst>
          </p:cNvPr>
          <p:cNvSpPr txBox="1"/>
          <p:nvPr/>
        </p:nvSpPr>
        <p:spPr>
          <a:xfrm>
            <a:off x="179512" y="5293657"/>
            <a:ext cx="358105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Самый простой и мощный инструмент для </a:t>
            </a:r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просмотра истории </a:t>
            </a:r>
            <a:r>
              <a:rPr lang="ru-RU" sz="20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комиттов</a:t>
            </a:r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команда 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 log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3DFA76E-C40C-492B-B276-220BD06BEB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7142" y="4814377"/>
            <a:ext cx="5015338" cy="192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010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765573" y="38822"/>
            <a:ext cx="7010400" cy="660772"/>
          </a:xfrm>
        </p:spPr>
        <p:txBody>
          <a:bodyPr/>
          <a:lstStyle/>
          <a:p>
            <a:pPr eaLnBrk="1" hangingPunct="1"/>
            <a:r>
              <a:rPr lang="ru-RU" sz="4400" b="1" dirty="0" err="1">
                <a:solidFill>
                  <a:srgbClr val="002060"/>
                </a:solidFill>
              </a:rPr>
              <a:t>Git</a:t>
            </a:r>
            <a:r>
              <a:rPr lang="en-US" sz="4400" b="1" dirty="0">
                <a:solidFill>
                  <a:srgbClr val="002060"/>
                </a:solidFill>
              </a:rPr>
              <a:t>Hub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107504" y="859048"/>
            <a:ext cx="892899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GitHub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это вебсайт, позволяющий хранить репозитории </a:t>
            </a:r>
            <a:r>
              <a:rPr lang="ru-RU" sz="20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удаленно в Интернете.</a:t>
            </a:r>
          </a:p>
          <a:p>
            <a:pPr algn="just">
              <a:spcAft>
                <a:spcPts val="600"/>
              </a:spcAft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Создать свою учетную запись </a:t>
            </a:r>
            <a:r>
              <a:rPr lang="ru-RU" sz="20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GitHub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можно по ссылке</a:t>
            </a:r>
            <a:r>
              <a:rPr lang="uk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https://github.com/</a:t>
            </a:r>
            <a:endParaRPr lang="ru-RU" sz="2000" b="1" dirty="0">
              <a:solidFill>
                <a:srgbClr val="1E00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CF266E-519B-402D-9DA2-1CA4CBD45524}"/>
              </a:ext>
            </a:extLst>
          </p:cNvPr>
          <p:cNvSpPr txBox="1"/>
          <p:nvPr/>
        </p:nvSpPr>
        <p:spPr>
          <a:xfrm>
            <a:off x="98748" y="2590327"/>
            <a:ext cx="871296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Создание нового репозитория на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GitHub: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Кликнуть на 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 правом верхнем углу, а затем нажмите                                   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Новий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репозиторій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Задайте 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имя репозитория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которое описывает ваш проект.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Укажите 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описание вашего 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репозитория </a:t>
            </a:r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(необязательно)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Выберите, должен ли репозиторий быть 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общедоступным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(видимым для всех в Интернете) или 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приватным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(видимым только для вас и других, кому вы специально предоставляете доступ).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Решите, хотите ли вы добавить </a:t>
            </a:r>
            <a:r>
              <a:rPr lang="en-US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README – </a:t>
            </a:r>
            <a:r>
              <a:rPr lang="ru-RU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файл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что описывает ваш новый репозиторий </a:t>
            </a:r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(необязательно)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13C91D2-9D9F-40D6-97C0-868F37FA8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4625" y="1433039"/>
            <a:ext cx="2619375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08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765572" y="38822"/>
            <a:ext cx="8270923" cy="660772"/>
          </a:xfrm>
        </p:spPr>
        <p:txBody>
          <a:bodyPr/>
          <a:lstStyle/>
          <a:p>
            <a:pPr eaLnBrk="1" hangingPunct="1"/>
            <a:r>
              <a:rPr lang="ru-RU" sz="3800" b="1" dirty="0" err="1">
                <a:solidFill>
                  <a:srgbClr val="002060"/>
                </a:solidFill>
              </a:rPr>
              <a:t>Git</a:t>
            </a:r>
            <a:r>
              <a:rPr lang="en-US" sz="3800" b="1" dirty="0">
                <a:solidFill>
                  <a:srgbClr val="002060"/>
                </a:solidFill>
              </a:rPr>
              <a:t>Hub (</a:t>
            </a:r>
            <a:r>
              <a:rPr lang="uk-UA" sz="3800" b="1" dirty="0" err="1">
                <a:solidFill>
                  <a:srgbClr val="002060"/>
                </a:solidFill>
              </a:rPr>
              <a:t>создание</a:t>
            </a:r>
            <a:r>
              <a:rPr lang="uk-UA" sz="3800" b="1" dirty="0">
                <a:solidFill>
                  <a:srgbClr val="002060"/>
                </a:solidFill>
              </a:rPr>
              <a:t> </a:t>
            </a:r>
            <a:r>
              <a:rPr lang="uk-UA" sz="3800" b="1" dirty="0" err="1">
                <a:solidFill>
                  <a:srgbClr val="002060"/>
                </a:solidFill>
              </a:rPr>
              <a:t>репозитория</a:t>
            </a:r>
            <a:r>
              <a:rPr lang="en-US" sz="3800" b="1" dirty="0">
                <a:solidFill>
                  <a:srgbClr val="002060"/>
                </a:solidFill>
              </a:rPr>
              <a:t>)</a:t>
            </a:r>
            <a:endParaRPr lang="ru-RU" sz="3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C3C590-A77D-4CCC-AC8E-7543631354B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597" t="10897" r="27154" b="5889"/>
          <a:stretch/>
        </p:blipFill>
        <p:spPr>
          <a:xfrm>
            <a:off x="1547664" y="764705"/>
            <a:ext cx="6105722" cy="604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644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7010400" cy="660772"/>
          </a:xfrm>
        </p:spPr>
        <p:txBody>
          <a:bodyPr/>
          <a:lstStyle/>
          <a:p>
            <a:pPr eaLnBrk="1" hangingPunct="1"/>
            <a:r>
              <a:rPr lang="ru-RU" sz="4400" b="1" dirty="0">
                <a:solidFill>
                  <a:srgbClr val="002060"/>
                </a:solidFill>
              </a:rPr>
              <a:t>Загрузка на </a:t>
            </a:r>
            <a:r>
              <a:rPr lang="en-US" sz="4400" b="1" dirty="0">
                <a:solidFill>
                  <a:srgbClr val="002060"/>
                </a:solidFill>
              </a:rPr>
              <a:t>GitHub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DCC746-B173-44AE-8F43-A204A4DF0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7074" y="3517888"/>
            <a:ext cx="6731310" cy="2215368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F1199F2F-F0ED-4912-9953-829346039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09" y="2324450"/>
            <a:ext cx="887977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После того как выполнены 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локальные коммиты 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загрузки в </a:t>
            </a:r>
            <a:r>
              <a:rPr kumimoji="0" lang="ru-RU" altLang="ru-UA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GitHub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происходят следующей командой </a:t>
            </a:r>
            <a:r>
              <a:rPr kumimoji="0" lang="uk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 push</a:t>
            </a:r>
            <a:r>
              <a:rPr kumimoji="0" lang="uk-UA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uk-UA" alt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адрес </a:t>
            </a:r>
            <a:r>
              <a:rPr lang="uk-UA" alt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репозитория</a:t>
            </a:r>
            <a:r>
              <a:rPr lang="uk-UA" alt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 </a:t>
            </a:r>
            <a:r>
              <a:rPr lang="en-US" alt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GitHub &gt;</a:t>
            </a:r>
            <a:endParaRPr kumimoji="0" lang="ru-UA" altLang="ru-UA" sz="2000" b="1" i="0" u="none" strike="noStrike" cap="none" normalizeH="0" baseline="0" dirty="0">
              <a:ln>
                <a:noFill/>
              </a:ln>
              <a:solidFill>
                <a:srgbClr val="1E00F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42058D-F3C3-4F27-8330-A623C4D1D506}"/>
              </a:ext>
            </a:extLst>
          </p:cNvPr>
          <p:cNvSpPr txBox="1"/>
          <p:nvPr/>
        </p:nvSpPr>
        <p:spPr>
          <a:xfrm>
            <a:off x="99914" y="828213"/>
            <a:ext cx="8640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После создания репозитория его можно скачать с ПК по собственной ссылке:</a:t>
            </a:r>
            <a:endParaRPr lang="ru-UA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03DD56A-390F-4450-9447-A653BDFC07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520" y="1222011"/>
            <a:ext cx="8640960" cy="99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5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7010400" cy="660772"/>
          </a:xfrm>
        </p:spPr>
        <p:txBody>
          <a:bodyPr/>
          <a:lstStyle/>
          <a:p>
            <a:pPr eaLnBrk="1" hangingPunct="1"/>
            <a:r>
              <a:rPr lang="ru-RU" sz="4400" b="1" dirty="0">
                <a:solidFill>
                  <a:srgbClr val="002060"/>
                </a:solidFill>
              </a:rPr>
              <a:t>Загрузка на </a:t>
            </a:r>
            <a:r>
              <a:rPr lang="en-US" sz="4400" b="1" dirty="0">
                <a:solidFill>
                  <a:srgbClr val="002060"/>
                </a:solidFill>
              </a:rPr>
              <a:t>GitHub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D907C2-DE2E-4F6A-9139-1C62C513FFEC}"/>
              </a:ext>
            </a:extLst>
          </p:cNvPr>
          <p:cNvSpPr txBox="1"/>
          <p:nvPr/>
        </p:nvSpPr>
        <p:spPr>
          <a:xfrm>
            <a:off x="88851" y="765706"/>
            <a:ext cx="89233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Теперь в веб браузере на </a:t>
            </a:r>
            <a:r>
              <a:rPr kumimoji="0" lang="ru-RU" altLang="ru-UA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GitHub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будет отображен наш проект со всеми выполненными коммитами.</a:t>
            </a:r>
            <a:endParaRPr lang="ru-UA" sz="2000" dirty="0">
              <a:solidFill>
                <a:schemeClr val="tx2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51641B7-166F-4490-80C3-F6082AE89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784" y="1546601"/>
            <a:ext cx="8460432" cy="144118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C96B9D3-66CC-447E-9665-CD8E0885F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028" y="3130594"/>
            <a:ext cx="8460433" cy="159455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F2F6649-2A9A-40A6-9F92-1EF7AD0A9F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5028" y="4797152"/>
            <a:ext cx="7007372" cy="196297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791648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7010400" cy="660772"/>
          </a:xfrm>
        </p:spPr>
        <p:txBody>
          <a:bodyPr/>
          <a:lstStyle/>
          <a:p>
            <a:pPr eaLnBrk="1" hangingPunct="1"/>
            <a:r>
              <a:rPr lang="uk-UA" sz="4400" b="1" dirty="0" err="1">
                <a:solidFill>
                  <a:srgbClr val="002060"/>
                </a:solidFill>
              </a:rPr>
              <a:t>Функции</a:t>
            </a:r>
            <a:r>
              <a:rPr lang="uk-UA" sz="4400" b="1" dirty="0">
                <a:solidFill>
                  <a:srgbClr val="002060"/>
                </a:solidFill>
              </a:rPr>
              <a:t> </a:t>
            </a:r>
            <a:r>
              <a:rPr lang="en-US" sz="4400" b="1" dirty="0">
                <a:solidFill>
                  <a:srgbClr val="002060"/>
                </a:solidFill>
              </a:rPr>
              <a:t>Git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103709" y="666526"/>
            <a:ext cx="8928992" cy="89026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 typeface="Wingdings" pitchFamily="2" charset="2"/>
              <a:buNone/>
            </a:pPr>
            <a:r>
              <a:rPr lang="en-US" sz="2200" b="1" dirty="0">
                <a:solidFill>
                  <a:srgbClr val="2900F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это инструмент командной строки, который поможет в контроле версий несколькими разными способами: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111299" y="1389002"/>
            <a:ext cx="8928991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Позволяя отслеживать изменения, которые программист вносит в код, сохраняя снимки кода в определенный момент времени.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sz="20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sz="20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sz="20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sz="20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sz="20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B3D5881-7579-4BF1-9D5A-FF312B80F0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3688" y="2132856"/>
            <a:ext cx="6239230" cy="18002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D7E85F0-3DD2-4D16-8B1B-52D258B404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6533" y="4596556"/>
            <a:ext cx="5263757" cy="219171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8C4E99D-D78E-4029-BB1E-7F204E7B28D4}"/>
              </a:ext>
            </a:extLst>
          </p:cNvPr>
          <p:cNvSpPr txBox="1"/>
          <p:nvPr/>
        </p:nvSpPr>
        <p:spPr>
          <a:xfrm>
            <a:off x="38547" y="3936479"/>
            <a:ext cx="906995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Позволяя легко синхронизировать код между разными людьми, работающими над одним проектом, предоставив возможность нескольким людям загружать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ADB3A4-8563-4EED-973C-0162CF1CAB8D}"/>
              </a:ext>
            </a:extLst>
          </p:cNvPr>
          <p:cNvSpPr txBox="1"/>
          <p:nvPr/>
        </p:nvSpPr>
        <p:spPr>
          <a:xfrm>
            <a:off x="330424" y="4851105"/>
            <a:ext cx="34385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информацию и выгружать информацию в репозиторий, хранящийся в Интернете.</a:t>
            </a:r>
            <a:endParaRPr lang="ru-UA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2" y="0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7010400" cy="660772"/>
          </a:xfrm>
        </p:spPr>
        <p:txBody>
          <a:bodyPr/>
          <a:lstStyle/>
          <a:p>
            <a:pPr eaLnBrk="1" hangingPunct="1"/>
            <a:r>
              <a:rPr lang="ru-RU" sz="4400" b="1" dirty="0">
                <a:solidFill>
                  <a:srgbClr val="002060"/>
                </a:solidFill>
              </a:rPr>
              <a:t>Работа с </a:t>
            </a:r>
            <a:r>
              <a:rPr lang="ru-RU" sz="4400" b="1" dirty="0" err="1">
                <a:solidFill>
                  <a:srgbClr val="002060"/>
                </a:solidFill>
              </a:rPr>
              <a:t>Git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107505" y="692696"/>
            <a:ext cx="892899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Клонирование существующего репозитория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8008C2-39F0-4E6A-B150-240B651B860E}"/>
              </a:ext>
            </a:extLst>
          </p:cNvPr>
          <p:cNvSpPr txBox="1"/>
          <p:nvPr/>
        </p:nvSpPr>
        <p:spPr>
          <a:xfrm>
            <a:off x="112490" y="1052736"/>
            <a:ext cx="892899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вы хотите получить </a:t>
            </a:r>
            <a:r>
              <a:rPr lang="ru-RU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копию существующего репозитория </a:t>
            </a:r>
            <a:r>
              <a:rPr lang="ru-RU" sz="20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GitHub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например проекта, в котором вы хотите принять участие, вам нужна команда</a:t>
            </a:r>
            <a:r>
              <a:rPr lang="ru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 clone</a:t>
            </a:r>
            <a:r>
              <a:rPr lang="ru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UA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получает копию почти всех данных на сервере. Каждая версия каждого файла из истории проекта копируется с сервера, когда вы выполняете 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 clone</a:t>
            </a:r>
            <a:r>
              <a:rPr lang="ru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clone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git://github.com/schacon/</a:t>
            </a:r>
            <a:r>
              <a:rPr lang="en-US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.git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Эта команда создает каталог с именем </a:t>
            </a:r>
            <a:r>
              <a:rPr lang="ru-RU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где вы увидите в нем проектные файлы, готовые для работы и использования. Если вы хотите клонировать репозиторий в каталог, отличный от </a:t>
            </a:r>
            <a:r>
              <a:rPr lang="ru-RU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то </a:t>
            </a:r>
            <a:r>
              <a:rPr lang="ru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clone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git://github.com/schacon/grid.git </a:t>
            </a: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</a:t>
            </a:r>
            <a:r>
              <a:rPr lang="en-US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</a:t>
            </a:r>
            <a:endParaRPr lang="ru-UA" sz="2000" b="1" dirty="0">
              <a:solidFill>
                <a:srgbClr val="1E00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Эта команда делает то же, что и предыдущая, только результирующий каталог будет назван 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</a:t>
            </a:r>
            <a:r>
              <a:rPr lang="en-US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ru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49B693-82F6-45FB-A926-EE5942C942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6" y="5013176"/>
            <a:ext cx="4211960" cy="170350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D9723BF-AA24-496E-870B-7485A6FE211E}"/>
              </a:ext>
            </a:extLst>
          </p:cNvPr>
          <p:cNvSpPr txBox="1"/>
          <p:nvPr/>
        </p:nvSpPr>
        <p:spPr>
          <a:xfrm>
            <a:off x="636389" y="5654423"/>
            <a:ext cx="3816376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Также</a:t>
            </a:r>
            <a:r>
              <a:rPr lang="uk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sz="20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можно</a:t>
            </a:r>
            <a:r>
              <a:rPr lang="uk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sz="20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воспользоваться</a:t>
            </a:r>
            <a:r>
              <a:rPr lang="uk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sz="20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ивеб-интерфейсом</a:t>
            </a:r>
            <a:r>
              <a:rPr lang="uk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GitHub</a:t>
            </a:r>
            <a:endParaRPr lang="ru-UA" sz="2000" b="1" dirty="0"/>
          </a:p>
        </p:txBody>
      </p:sp>
    </p:spTree>
    <p:extLst>
      <p:ext uri="{BB962C8B-B14F-4D97-AF65-F5344CB8AC3E}">
        <p14:creationId xmlns:p14="http://schemas.microsoft.com/office/powerpoint/2010/main" val="28480965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2" y="0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7010400" cy="660772"/>
          </a:xfrm>
        </p:spPr>
        <p:txBody>
          <a:bodyPr/>
          <a:lstStyle/>
          <a:p>
            <a:pPr eaLnBrk="1" hangingPunct="1"/>
            <a:r>
              <a:rPr lang="ru-RU" sz="4400" b="1" dirty="0">
                <a:solidFill>
                  <a:srgbClr val="002060"/>
                </a:solidFill>
              </a:rPr>
              <a:t>Работа с </a:t>
            </a:r>
            <a:r>
              <a:rPr lang="ru-RU" sz="4400" b="1" dirty="0" err="1">
                <a:solidFill>
                  <a:srgbClr val="002060"/>
                </a:solidFill>
              </a:rPr>
              <a:t>Git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499A78C-B031-4097-9561-07C0FEA62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333" y="814387"/>
            <a:ext cx="8825333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Иногда удаленный репозиторий на </a:t>
            </a:r>
            <a:r>
              <a:rPr kumimoji="0" lang="ru-RU" altLang="ru-UA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GitHub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будет новее, чем локальная версия</a:t>
            </a:r>
            <a:r>
              <a:rPr kumimoji="0" lang="ru-UA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kumimoji="0" lang="en-US" altLang="ru-UA" sz="2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В этом случае нужно 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сначала </a:t>
            </a:r>
            <a:r>
              <a:rPr kumimoji="0" lang="ru-RU" altLang="ru-UA" sz="2000" b="1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закоммититить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любые изменения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а затем выполнить </a:t>
            </a:r>
            <a:r>
              <a:rPr kumimoji="0" lang="ru-RU" altLang="ru-UA" sz="2000" b="1" i="0" u="none" strike="noStrike" cap="none" normalizeH="0" baseline="0" dirty="0" err="1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kumimoji="0" lang="ru-RU" altLang="ru-UA" sz="2000" b="1" i="0" u="none" strike="noStrike" cap="none" normalizeH="0" baseline="0" dirty="0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ru-RU" altLang="ru-UA" sz="2000" b="1" i="0" u="none" strike="noStrike" cap="none" normalizeH="0" baseline="0" dirty="0" err="1">
                <a:ln>
                  <a:noFill/>
                </a:ln>
                <a:solidFill>
                  <a:srgbClr val="1E00F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pull</a:t>
            </a:r>
            <a:r>
              <a:rPr kumimoji="0" lang="ru-RU" altLang="ru-UA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чтобы вытащить любые удаленные изменения в ваш локальный репозиторий.</a:t>
            </a:r>
            <a:endParaRPr kumimoji="0" lang="ru-UA" altLang="ru-UA" sz="2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382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7010400" cy="660772"/>
          </a:xfrm>
        </p:spPr>
        <p:txBody>
          <a:bodyPr/>
          <a:lstStyle/>
          <a:p>
            <a:pPr eaLnBrk="1" hangingPunct="1"/>
            <a:r>
              <a:rPr lang="uk-UA" sz="4400" b="1" dirty="0" err="1">
                <a:solidFill>
                  <a:srgbClr val="002060"/>
                </a:solidFill>
              </a:rPr>
              <a:t>Функции</a:t>
            </a:r>
            <a:r>
              <a:rPr lang="uk-UA" sz="4400" b="1" dirty="0">
                <a:solidFill>
                  <a:srgbClr val="002060"/>
                </a:solidFill>
              </a:rPr>
              <a:t> </a:t>
            </a:r>
            <a:r>
              <a:rPr lang="en-US" sz="4400" b="1" dirty="0">
                <a:solidFill>
                  <a:srgbClr val="002060"/>
                </a:solidFill>
              </a:rPr>
              <a:t>Git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106760" y="476672"/>
            <a:ext cx="8928991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endParaRPr lang="ru-RU" sz="20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Позволяя вносить изменения и испытывать код в другой ветке, не изменяя основной код, а затем объединять оба.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Позволяя вернуться к предыдущим версиям кода, если программист допустил ошибку.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8D638B-2071-4126-A808-F09433F775A8}"/>
              </a:ext>
            </a:extLst>
          </p:cNvPr>
          <p:cNvSpPr txBox="1"/>
          <p:nvPr/>
        </p:nvSpPr>
        <p:spPr>
          <a:xfrm>
            <a:off x="251520" y="2657233"/>
            <a:ext cx="8640960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900F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Репозиторий </a:t>
            </a:r>
            <a:r>
              <a:rPr lang="en-US" sz="2000" b="1" dirty="0">
                <a:solidFill>
                  <a:srgbClr val="2900F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b="1" dirty="0">
                <a:solidFill>
                  <a:srgbClr val="2900F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это местонахождение файлов, где хранятся все файлы, связанные с проектом. Они могут быть удаленными (сохраняемыми в Интернете) или локальными (сохраняются на вашем компьютере).</a:t>
            </a:r>
            <a:endParaRPr lang="ru-UA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076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8230912" cy="660772"/>
          </a:xfrm>
        </p:spPr>
        <p:txBody>
          <a:bodyPr/>
          <a:lstStyle/>
          <a:p>
            <a:pPr eaLnBrk="1" hangingPunct="1"/>
            <a:r>
              <a:rPr lang="en-US" sz="3400" b="1" dirty="0">
                <a:solidFill>
                  <a:srgbClr val="002060"/>
                </a:solidFill>
              </a:rPr>
              <a:t>Git </a:t>
            </a:r>
            <a:r>
              <a:rPr lang="uk-UA" sz="3400" b="1" dirty="0" err="1">
                <a:solidFill>
                  <a:srgbClr val="002060"/>
                </a:solidFill>
              </a:rPr>
              <a:t>следит</a:t>
            </a:r>
            <a:r>
              <a:rPr lang="uk-UA" sz="3400" b="1" dirty="0">
                <a:solidFill>
                  <a:srgbClr val="002060"/>
                </a:solidFill>
              </a:rPr>
              <a:t> за </a:t>
            </a:r>
            <a:r>
              <a:rPr lang="uk-UA" sz="3400" b="1" dirty="0" err="1">
                <a:solidFill>
                  <a:srgbClr val="002060"/>
                </a:solidFill>
              </a:rPr>
              <a:t>целостностью</a:t>
            </a:r>
            <a:r>
              <a:rPr lang="uk-UA" sz="3400" b="1" dirty="0">
                <a:solidFill>
                  <a:srgbClr val="002060"/>
                </a:solidFill>
              </a:rPr>
              <a:t> </a:t>
            </a:r>
            <a:r>
              <a:rPr lang="uk-UA" sz="3400" b="1" dirty="0" err="1">
                <a:solidFill>
                  <a:srgbClr val="002060"/>
                </a:solidFill>
              </a:rPr>
              <a:t>данных</a:t>
            </a:r>
            <a:endParaRPr lang="ru-RU" sz="3400" b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35496" y="404664"/>
            <a:ext cx="8928991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endParaRPr lang="ru-RU" sz="2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Перед сохранением любого файла </a:t>
            </a:r>
            <a:r>
              <a:rPr lang="ru-RU" sz="22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вычисляет </a:t>
            </a:r>
            <a:r>
              <a:rPr lang="ru-RU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контрольную сумму 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становится </a:t>
            </a:r>
            <a:r>
              <a:rPr lang="ru-RU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индексом файла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Поэтому невозможно изменить содержимое файла или каталога так, чтобы </a:t>
            </a:r>
            <a:r>
              <a:rPr lang="ru-RU" sz="22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не узнал этого. Эта функциональность встроена в сам фундамент </a:t>
            </a:r>
            <a:r>
              <a:rPr lang="ru-RU" sz="22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 является важной составляющей его философии. Если информация потеряется при передаче или повредится на диске, </a:t>
            </a:r>
            <a:r>
              <a:rPr lang="ru-RU" sz="22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всегда это обнаружит.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Используемый </a:t>
            </a:r>
            <a:r>
              <a:rPr lang="en-US" sz="2200" b="1" dirty="0">
                <a:solidFill>
                  <a:srgbClr val="2900F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en-US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ом механизм для вычисление контрольных сумм, называется </a:t>
            </a:r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SHA-1 </a:t>
            </a:r>
            <a:r>
              <a:rPr lang="ru-RU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хэш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Это строка из </a:t>
            </a:r>
            <a:r>
              <a:rPr lang="ru-RU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 шестнадцатеричных символов 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(0-9 и </a:t>
            </a:r>
            <a:r>
              <a:rPr lang="en-US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a-f), 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которая вычисляется в </a:t>
            </a:r>
            <a:r>
              <a:rPr lang="en-US" sz="22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en-US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 на основе содержимого файла или структуры каталога. </a:t>
            </a:r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SHA-1</a:t>
            </a:r>
            <a:r>
              <a:rPr lang="en-US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хэш выглядит примерно так: </a:t>
            </a:r>
            <a:r>
              <a:rPr lang="ru-RU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r>
              <a:rPr lang="en-US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b9da6552252987aa493b52f8696cd6d3b00373</a:t>
            </a:r>
            <a:endParaRPr lang="ru-RU" sz="22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166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8230912" cy="660772"/>
          </a:xfrm>
        </p:spPr>
        <p:txBody>
          <a:bodyPr/>
          <a:lstStyle/>
          <a:p>
            <a:pPr eaLnBrk="1" hangingPunct="1"/>
            <a:r>
              <a:rPr lang="uk-UA" sz="4000" b="1" dirty="0" err="1">
                <a:solidFill>
                  <a:srgbClr val="002060"/>
                </a:solidFill>
              </a:rPr>
              <a:t>Состояния</a:t>
            </a:r>
            <a:r>
              <a:rPr lang="uk-UA" sz="4000" b="1" dirty="0">
                <a:solidFill>
                  <a:srgbClr val="002060"/>
                </a:solidFill>
              </a:rPr>
              <a:t> </a:t>
            </a:r>
            <a:r>
              <a:rPr lang="uk-UA" sz="4000" b="1" dirty="0" err="1">
                <a:solidFill>
                  <a:srgbClr val="002060"/>
                </a:solidFill>
              </a:rPr>
              <a:t>файлов</a:t>
            </a:r>
            <a:r>
              <a:rPr lang="uk-UA" sz="4000" b="1" dirty="0">
                <a:solidFill>
                  <a:srgbClr val="002060"/>
                </a:solidFill>
              </a:rPr>
              <a:t> </a:t>
            </a:r>
            <a:r>
              <a:rPr lang="uk-UA" sz="4000" b="1" dirty="0" err="1">
                <a:solidFill>
                  <a:srgbClr val="002060"/>
                </a:solidFill>
              </a:rPr>
              <a:t>проекта</a:t>
            </a:r>
            <a:r>
              <a:rPr lang="uk-UA" sz="4000" b="1" dirty="0">
                <a:solidFill>
                  <a:srgbClr val="002060"/>
                </a:solidFill>
              </a:rPr>
              <a:t> </a:t>
            </a:r>
            <a:r>
              <a:rPr lang="en-US" sz="4000" b="1" dirty="0">
                <a:solidFill>
                  <a:srgbClr val="002060"/>
                </a:solidFill>
              </a:rPr>
              <a:t>Git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1E5FA9-8D2E-4CA1-BEE2-A26636C0A3CF}"/>
              </a:ext>
            </a:extLst>
          </p:cNvPr>
          <p:cNvSpPr txBox="1"/>
          <p:nvPr/>
        </p:nvSpPr>
        <p:spPr>
          <a:xfrm>
            <a:off x="107504" y="934501"/>
            <a:ext cx="46101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Зафиксированное состояние файла</a:t>
            </a:r>
            <a:endParaRPr lang="ru-UA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B821CC-BAD7-4880-BF89-319A820E4FFB}"/>
              </a:ext>
            </a:extLst>
          </p:cNvPr>
          <p:cNvSpPr txBox="1"/>
          <p:nvPr/>
        </p:nvSpPr>
        <p:spPr>
          <a:xfrm>
            <a:off x="113234" y="1990208"/>
            <a:ext cx="46101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Измененное состояния файла</a:t>
            </a:r>
            <a:endParaRPr lang="ru-UA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95D72D-E089-4E24-BDEE-64D67AC98EA6}"/>
              </a:ext>
            </a:extLst>
          </p:cNvPr>
          <p:cNvSpPr txBox="1"/>
          <p:nvPr/>
        </p:nvSpPr>
        <p:spPr>
          <a:xfrm>
            <a:off x="130002" y="3330616"/>
            <a:ext cx="46101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Подготовленное состояние файла</a:t>
            </a:r>
            <a:endParaRPr lang="ru-UA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39B065-6658-44F3-8D2B-C204A9408544}"/>
              </a:ext>
            </a:extLst>
          </p:cNvPr>
          <p:cNvSpPr txBox="1"/>
          <p:nvPr/>
        </p:nvSpPr>
        <p:spPr>
          <a:xfrm>
            <a:off x="315180" y="1383712"/>
            <a:ext cx="785721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Файл уже сохранен в локальной базе.</a:t>
            </a:r>
            <a:endParaRPr lang="ru-UA" sz="2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AF9517-9F96-47E0-B576-3DFF514495CF}"/>
              </a:ext>
            </a:extLst>
          </p:cNvPr>
          <p:cNvSpPr txBox="1"/>
          <p:nvPr/>
        </p:nvSpPr>
        <p:spPr>
          <a:xfrm>
            <a:off x="315181" y="2453989"/>
            <a:ext cx="87205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 измененным относятся изменившиеся файлы, но еще не зафиксированные.</a:t>
            </a:r>
            <a:endParaRPr lang="ru-UA" sz="2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9E2C09-CE0A-42F2-A3FA-186E5CC74053}"/>
              </a:ext>
            </a:extLst>
          </p:cNvPr>
          <p:cNvSpPr txBox="1"/>
          <p:nvPr/>
        </p:nvSpPr>
        <p:spPr>
          <a:xfrm>
            <a:off x="285091" y="3862820"/>
            <a:ext cx="875065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Это измененные файлы, отмеченные для включения в следующий коммит.</a:t>
            </a:r>
            <a:endParaRPr lang="ru-UA" sz="2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371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9" y="1664"/>
            <a:ext cx="7010400" cy="660772"/>
          </a:xfrm>
        </p:spPr>
        <p:txBody>
          <a:bodyPr/>
          <a:lstStyle/>
          <a:p>
            <a:pPr eaLnBrk="1" hangingPunct="1"/>
            <a:r>
              <a:rPr lang="uk-UA" sz="4400" b="1" dirty="0">
                <a:solidFill>
                  <a:srgbClr val="002060"/>
                </a:solidFill>
              </a:rPr>
              <a:t>Каталоги </a:t>
            </a:r>
            <a:r>
              <a:rPr lang="en-US" sz="4400" b="1" dirty="0">
                <a:solidFill>
                  <a:srgbClr val="002060"/>
                </a:solidFill>
              </a:rPr>
              <a:t>Git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106760" y="476672"/>
            <a:ext cx="892899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endParaRPr lang="ru-RU" sz="20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Таким образом, в проектах, использующих </a:t>
            </a:r>
            <a:r>
              <a:rPr lang="en-US" sz="2000" b="1" i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en-US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есть </a:t>
            </a:r>
            <a:r>
              <a:rPr lang="ru-RU" sz="20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три части</a:t>
            </a: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just">
              <a:spcAft>
                <a:spcPts val="600"/>
              </a:spcAft>
            </a:pPr>
            <a:endParaRPr lang="ru-RU" sz="20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Google Shape;199;p23" descr="https://git-scm.com/figures/18333fig0106-tn.png">
            <a:extLst>
              <a:ext uri="{FF2B5EF4-FFF2-40B4-BE49-F238E27FC236}">
                <a16:creationId xmlns:a16="http://schemas.microsoft.com/office/drawing/2014/main" id="{9622E161-4D1F-4AD6-8787-9FDE1DB213D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40373" y="1484784"/>
            <a:ext cx="4391743" cy="364069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061C4F7-BBF8-4FA7-AFAD-C950F78132C1}"/>
              </a:ext>
            </a:extLst>
          </p:cNvPr>
          <p:cNvSpPr txBox="1"/>
          <p:nvPr/>
        </p:nvSpPr>
        <p:spPr>
          <a:xfrm>
            <a:off x="101799" y="1188616"/>
            <a:ext cx="4254177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Каталог </a:t>
            </a:r>
            <a:r>
              <a:rPr lang="en-US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Git'</a:t>
            </a:r>
            <a:r>
              <a:rPr 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 (</a:t>
            </a:r>
            <a:r>
              <a:rPr lang="en-US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 directory)</a:t>
            </a:r>
            <a:endParaRPr lang="uk-UA" sz="20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sz="18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Это место, где </a:t>
            </a:r>
            <a:r>
              <a:rPr lang="ru-RU" sz="1800" b="1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18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хранит метаданные и базу данных объектов вашего проекта. Это самая важная часть </a:t>
            </a:r>
            <a:r>
              <a:rPr lang="ru-RU" sz="1800" b="1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Git'а</a:t>
            </a:r>
            <a:r>
              <a:rPr lang="ru-RU" sz="18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и именно она копируется, когда вы клонируете репозиторий с другого компьютера</a:t>
            </a:r>
            <a:r>
              <a:rPr lang="uk-UA" sz="18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8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Рабочий каталог (</a:t>
            </a:r>
            <a:r>
              <a:rPr lang="en-US" sz="18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directory)</a:t>
            </a:r>
            <a:endParaRPr lang="uk-UA" sz="18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sz="18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Это извлеченная из базы копия определенной версии проекта. Эти файлы извлекаются из сжатой базы данных в каталоге </a:t>
            </a:r>
            <a:r>
              <a:rPr lang="ru-RU" sz="1800" b="1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Git'а</a:t>
            </a:r>
            <a:r>
              <a:rPr lang="ru-RU" sz="18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 помещаются на диск для того, чтобы вы их просматривали и редактировали</a:t>
            </a:r>
            <a:r>
              <a:rPr lang="uk-UA" sz="18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1200"/>
              </a:spcAft>
            </a:pPr>
            <a:endParaRPr lang="uk-UA" sz="18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81DDB0-F101-4E05-82F1-EE7AD7ECDDEB}"/>
              </a:ext>
            </a:extLst>
          </p:cNvPr>
          <p:cNvSpPr txBox="1"/>
          <p:nvPr/>
        </p:nvSpPr>
        <p:spPr>
          <a:xfrm>
            <a:off x="116978" y="5597078"/>
            <a:ext cx="8847509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8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Область подготовленных файлов (</a:t>
            </a:r>
            <a:r>
              <a:rPr lang="en-US" sz="18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staging area).</a:t>
            </a:r>
            <a:endParaRPr lang="uk-UA" sz="18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ru-RU" sz="18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Это обычный файл, обычно хранящийся в каталоге </a:t>
            </a:r>
            <a:r>
              <a:rPr lang="ru-RU" sz="18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Git'а</a:t>
            </a:r>
            <a:r>
              <a:rPr lang="ru-RU" sz="18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содержащий информацию о том, что должно войти в следующий коммит. Иногда его называют </a:t>
            </a:r>
            <a:r>
              <a:rPr lang="ru-RU" sz="18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индексом (</a:t>
            </a:r>
            <a:r>
              <a:rPr lang="en-US" sz="18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index)</a:t>
            </a:r>
            <a:r>
              <a:rPr lang="uk-UA" sz="18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1800" b="1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907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449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5584" y="31924"/>
            <a:ext cx="8230912" cy="660772"/>
          </a:xfrm>
        </p:spPr>
        <p:txBody>
          <a:bodyPr/>
          <a:lstStyle/>
          <a:p>
            <a:pPr eaLnBrk="1" hangingPunct="1"/>
            <a:r>
              <a:rPr lang="ru-RU" b="1" dirty="0">
                <a:solidFill>
                  <a:srgbClr val="002060"/>
                </a:solidFill>
              </a:rPr>
              <a:t>Рабочий процесс с </a:t>
            </a:r>
            <a:r>
              <a:rPr lang="ru-RU" b="1" dirty="0" err="1">
                <a:solidFill>
                  <a:srgbClr val="002060"/>
                </a:solidFill>
              </a:rPr>
              <a:t>Git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85453" y="556364"/>
            <a:ext cx="892899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endParaRPr lang="ru-RU" sz="22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1200"/>
              </a:spcAft>
              <a:buSzPts val="1800"/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 вносите изменения в файлы в своем рабочем каталоге.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1200"/>
              </a:spcAft>
              <a:buSzPts val="1800"/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Готовите файлы, добавляя их слепки в область подготовленных файлов.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1200"/>
              </a:spcAft>
              <a:buSzPts val="1800"/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Делаете коммит, который берет подготовленные файлы из индекса и помещает их в каталог </a:t>
            </a:r>
            <a:r>
              <a:rPr lang="ru-RU" sz="22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на постоянное хранение.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8D638B-2071-4126-A808-F09433F775A8}"/>
              </a:ext>
            </a:extLst>
          </p:cNvPr>
          <p:cNvSpPr txBox="1"/>
          <p:nvPr/>
        </p:nvSpPr>
        <p:spPr>
          <a:xfrm>
            <a:off x="251520" y="3327573"/>
            <a:ext cx="8640960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рабочая версия файла совпадает с версией каталога </a:t>
            </a:r>
            <a:r>
              <a:rPr lang="ru-RU" sz="20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файл считается </a:t>
            </a:r>
            <a:r>
              <a:rPr 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зафиксированным</a:t>
            </a: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ctr"/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файл изменен, но добавлен в область подготовленных данных, он </a:t>
            </a:r>
            <a:r>
              <a:rPr 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подготовлен</a:t>
            </a: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ctr"/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файл изменился после загрузки из БД, но не был подготовлен, он считается </a:t>
            </a:r>
            <a:r>
              <a:rPr 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измененным</a:t>
            </a: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UA" sz="20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244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8" y="1664"/>
            <a:ext cx="7727601" cy="660772"/>
          </a:xfrm>
        </p:spPr>
        <p:txBody>
          <a:bodyPr/>
          <a:lstStyle/>
          <a:p>
            <a:pPr eaLnBrk="1" hangingPunct="1"/>
            <a:r>
              <a:rPr lang="uk-UA" sz="3800" b="1" dirty="0">
                <a:solidFill>
                  <a:srgbClr val="002060"/>
                </a:solidFill>
              </a:rPr>
              <a:t>Загрузка и установка </a:t>
            </a:r>
            <a:r>
              <a:rPr lang="en-US" sz="3800" b="1" dirty="0">
                <a:solidFill>
                  <a:srgbClr val="002060"/>
                </a:solidFill>
              </a:rPr>
              <a:t>Git</a:t>
            </a:r>
            <a:endParaRPr lang="ru-RU" sz="3800" b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FCF0D-5787-4DE5-A305-E7332DF32DE7}"/>
              </a:ext>
            </a:extLst>
          </p:cNvPr>
          <p:cNvSpPr txBox="1"/>
          <p:nvPr/>
        </p:nvSpPr>
        <p:spPr>
          <a:xfrm>
            <a:off x="73646" y="819896"/>
            <a:ext cx="89289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Загрузить  </a:t>
            </a:r>
            <a:r>
              <a:rPr lang="en-US" sz="20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en-US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</a:t>
            </a:r>
            <a:r>
              <a:rPr lang="uk-UA" sz="20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свой</a:t>
            </a:r>
            <a:r>
              <a:rPr lang="uk-UA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ПК </a:t>
            </a: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следует по адресу </a:t>
            </a:r>
            <a:r>
              <a:rPr lang="en-US" sz="2000" b="1" i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https://git-scm.com/downloads</a:t>
            </a:r>
            <a:endParaRPr lang="ru-RU" sz="2000" b="1" i="1" dirty="0">
              <a:solidFill>
                <a:srgbClr val="1E00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1E760A-9C9F-4C56-813E-0CD548FC90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1220006"/>
            <a:ext cx="6635478" cy="25844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6B74E6-3719-4A63-99D7-CF1310019E56}"/>
              </a:ext>
            </a:extLst>
          </p:cNvPr>
          <p:cNvSpPr txBox="1"/>
          <p:nvPr/>
        </p:nvSpPr>
        <p:spPr>
          <a:xfrm>
            <a:off x="107504" y="3861048"/>
            <a:ext cx="89289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После установки </a:t>
            </a:r>
            <a:r>
              <a:rPr lang="ru-RU" sz="2000" b="1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выглядит следующим образом:</a:t>
            </a:r>
            <a:endParaRPr lang="ru-RU" sz="2000" b="1" i="1" dirty="0">
              <a:solidFill>
                <a:srgbClr val="1E00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D94261-D1D2-4516-A702-964CD30A65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6311" y="4437112"/>
            <a:ext cx="7191375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625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DCDAE1-E554-4711-A5D0-16148D3F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6" y="1664"/>
            <a:ext cx="3705225" cy="162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AF74-271B-4ED8-8DB3-CC8E61D7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924"/>
            <a:ext cx="678632" cy="660773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04838" y="1664"/>
            <a:ext cx="7727601" cy="660772"/>
          </a:xfrm>
        </p:spPr>
        <p:txBody>
          <a:bodyPr/>
          <a:lstStyle/>
          <a:p>
            <a:pPr eaLnBrk="1" hangingPunct="1"/>
            <a:r>
              <a:rPr lang="uk-UA" sz="3800" b="1" dirty="0">
                <a:solidFill>
                  <a:srgbClr val="002060"/>
                </a:solidFill>
              </a:rPr>
              <a:t>Настройки </a:t>
            </a:r>
            <a:r>
              <a:rPr lang="en-US" sz="3800" b="1" dirty="0">
                <a:solidFill>
                  <a:srgbClr val="002060"/>
                </a:solidFill>
              </a:rPr>
              <a:t>Git</a:t>
            </a:r>
            <a:endParaRPr lang="ru-RU" sz="3800" b="1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52D009-8D20-43E4-8B3B-4288E6F0B6A4}"/>
              </a:ext>
            </a:extLst>
          </p:cNvPr>
          <p:cNvSpPr txBox="1"/>
          <p:nvPr/>
        </p:nvSpPr>
        <p:spPr>
          <a:xfrm>
            <a:off x="107504" y="817564"/>
            <a:ext cx="884825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После того, как </a:t>
            </a:r>
            <a:r>
              <a:rPr lang="ru-RU" sz="20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появился на компьютере, нужно ввести свои данные, а именно </a:t>
            </a:r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имя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адрес электронной почты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Ваши действия в </a:t>
            </a:r>
            <a:r>
              <a:rPr lang="ru-RU" sz="20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будут содержать эту информацию</a:t>
            </a:r>
            <a:r>
              <a:rPr lang="ru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Откройте терминал и используйте следующую команду для добавления своего имени </a:t>
            </a:r>
            <a:r>
              <a:rPr lang="ru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uk-UA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config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--</a:t>
            </a: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user.name</a:t>
            </a:r>
            <a:r>
              <a:rPr lang="en-US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ваше </a:t>
            </a: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ім’я</a:t>
            </a:r>
            <a:r>
              <a:rPr lang="en-US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endParaRPr lang="ru-UA" sz="2000" b="1" dirty="0">
              <a:solidFill>
                <a:srgbClr val="1E00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добавления почтового адреса введите </a:t>
            </a:r>
            <a:r>
              <a:rPr lang="ru-UA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uk-UA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config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--</a:t>
            </a: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UA" sz="20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user.email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ru-UA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адреса</a:t>
            </a:r>
            <a:r>
              <a:rPr lang="en-US" sz="20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endParaRPr lang="ru-UA" sz="2000" b="1" dirty="0">
              <a:solidFill>
                <a:srgbClr val="1E00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ru-UA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C5672E-1DC7-4D30-9ACB-DAD134AFD1F1}"/>
              </a:ext>
            </a:extLst>
          </p:cNvPr>
          <p:cNvSpPr txBox="1"/>
          <p:nvPr/>
        </p:nvSpPr>
        <p:spPr>
          <a:xfrm>
            <a:off x="107504" y="5229200"/>
            <a:ext cx="8784976" cy="1477328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Обратите внимание, что в командах, указанных выше, есть опция </a:t>
            </a:r>
            <a:r>
              <a:rPr lang="ru-RU" sz="18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</a:t>
            </a:r>
            <a:r>
              <a:rPr lang="ru-RU" sz="18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</a:t>
            </a:r>
            <a:r>
              <a:rPr lang="ru-RU" sz="1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Это означает, что такие данные будут сохранены для всех ваших действий </a:t>
            </a:r>
            <a:r>
              <a:rPr lang="ru-RU" sz="18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</a:t>
            </a:r>
            <a:r>
              <a:rPr lang="ru-RU" sz="1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 вводить их </a:t>
            </a:r>
            <a:r>
              <a:rPr lang="ru-RU" sz="1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больше не нужно</a:t>
            </a:r>
            <a:r>
              <a:rPr lang="ru-RU" sz="1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ctr"/>
            <a:r>
              <a:rPr lang="ru-RU" sz="1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вы хотите менять эту информацию для разных проектов, то в директории проекта вводите эти же команды, только без опции </a:t>
            </a:r>
            <a:r>
              <a:rPr lang="ru-RU" sz="1800" b="1" dirty="0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</a:t>
            </a:r>
            <a:r>
              <a:rPr lang="ru-RU" sz="1800" b="1" dirty="0" err="1">
                <a:solidFill>
                  <a:srgbClr val="1E00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</a:t>
            </a:r>
            <a:r>
              <a:rPr lang="ru-RU" sz="1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UA" sz="18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84E7B35-3FD0-4F99-A5E6-2E9121A1DC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838" t="48600" r="70055" b="43000"/>
          <a:stretch/>
        </p:blipFill>
        <p:spPr>
          <a:xfrm>
            <a:off x="1968338" y="3842238"/>
            <a:ext cx="5400600" cy="126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442556"/>
      </p:ext>
    </p:extLst>
  </p:cSld>
  <p:clrMapOvr>
    <a:masterClrMapping/>
  </p:clrMapOvr>
</p:sld>
</file>

<file path=ppt/theme/theme1.xml><?xml version="1.0" encoding="utf-8"?>
<a:theme xmlns:a="http://schemas.openxmlformats.org/drawingml/2006/main" name="Эхо">
  <a:themeElements>
    <a:clrScheme name="Эхо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2806</TotalTime>
  <Words>1406</Words>
  <Application>Microsoft Office PowerPoint</Application>
  <PresentationFormat>Экран (4:3)</PresentationFormat>
  <Paragraphs>139</Paragraphs>
  <Slides>21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Эхо</vt:lpstr>
      <vt:lpstr>Git:  система контроля версий</vt:lpstr>
      <vt:lpstr>Функции Git</vt:lpstr>
      <vt:lpstr>Функции Git</vt:lpstr>
      <vt:lpstr>Git следит за целостностью данных</vt:lpstr>
      <vt:lpstr>Состояния файлов проекта Git</vt:lpstr>
      <vt:lpstr>Каталоги Git</vt:lpstr>
      <vt:lpstr>Рабочий процесс с Git</vt:lpstr>
      <vt:lpstr>Загрузка и установка Git</vt:lpstr>
      <vt:lpstr>Настройки Git</vt:lpstr>
      <vt:lpstr>Создание Git – репозитория</vt:lpstr>
      <vt:lpstr>Создание репозитория в существующем каталоге</vt:lpstr>
      <vt:lpstr>Создание репозитория в существующем каталоге</vt:lpstr>
      <vt:lpstr>Добавление файлов проекта в Git</vt:lpstr>
      <vt:lpstr>Коммиты в Git</vt:lpstr>
      <vt:lpstr>Коммиты в Git</vt:lpstr>
      <vt:lpstr>GitHub</vt:lpstr>
      <vt:lpstr>GitHub (создание репозитория)</vt:lpstr>
      <vt:lpstr>Загрузка на GitHub</vt:lpstr>
      <vt:lpstr>Загрузка на GitHub</vt:lpstr>
      <vt:lpstr>Работа с Git</vt:lpstr>
      <vt:lpstr>Работа с Git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Django</dc:title>
  <dc:creator>Тасик</dc:creator>
  <cp:lastModifiedBy>Холодов Алексей</cp:lastModifiedBy>
  <cp:revision>133</cp:revision>
  <dcterms:created xsi:type="dcterms:W3CDTF">2010-11-21T12:38:28Z</dcterms:created>
  <dcterms:modified xsi:type="dcterms:W3CDTF">2022-09-25T18:44:19Z</dcterms:modified>
</cp:coreProperties>
</file>