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9" r:id="rId3"/>
    <p:sldId id="314" r:id="rId4"/>
    <p:sldId id="260" r:id="rId5"/>
    <p:sldId id="262" r:id="rId6"/>
    <p:sldId id="310" r:id="rId7"/>
    <p:sldId id="311" r:id="rId8"/>
    <p:sldId id="315" r:id="rId9"/>
    <p:sldId id="316" r:id="rId10"/>
    <p:sldId id="317" r:id="rId11"/>
    <p:sldId id="320" r:id="rId12"/>
    <p:sldId id="318" r:id="rId13"/>
    <p:sldId id="323" r:id="rId14"/>
    <p:sldId id="312" r:id="rId15"/>
    <p:sldId id="305" r:id="rId16"/>
    <p:sldId id="306" r:id="rId17"/>
    <p:sldId id="324" r:id="rId18"/>
    <p:sldId id="325" r:id="rId19"/>
    <p:sldId id="328" r:id="rId20"/>
    <p:sldId id="327" r:id="rId21"/>
    <p:sldId id="326" r:id="rId22"/>
    <p:sldId id="32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28BA37C-1921-4FA0-8D02-2EB10C13B98D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E292026-AA3F-4119-9703-6691B77F0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8BA37C-1921-4FA0-8D02-2EB10C13B98D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292026-AA3F-4119-9703-6691B77F0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8BA37C-1921-4FA0-8D02-2EB10C13B98D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292026-AA3F-4119-9703-6691B77F0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8BA37C-1921-4FA0-8D02-2EB10C13B98D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292026-AA3F-4119-9703-6691B77F01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8BA37C-1921-4FA0-8D02-2EB10C13B98D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292026-AA3F-4119-9703-6691B77F01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8BA37C-1921-4FA0-8D02-2EB10C13B98D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292026-AA3F-4119-9703-6691B77F01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8BA37C-1921-4FA0-8D02-2EB10C13B98D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292026-AA3F-4119-9703-6691B77F0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8BA37C-1921-4FA0-8D02-2EB10C13B98D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292026-AA3F-4119-9703-6691B77F01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8BA37C-1921-4FA0-8D02-2EB10C13B98D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292026-AA3F-4119-9703-6691B77F0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28BA37C-1921-4FA0-8D02-2EB10C13B98D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292026-AA3F-4119-9703-6691B77F0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28BA37C-1921-4FA0-8D02-2EB10C13B98D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E292026-AA3F-4119-9703-6691B77F01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28BA37C-1921-4FA0-8D02-2EB10C13B98D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E292026-AA3F-4119-9703-6691B77F0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714544" y="500042"/>
            <a:ext cx="7772400" cy="100013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Учебный проект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785926"/>
            <a:ext cx="8072494" cy="3071834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 err="1" smtClean="0">
                <a:solidFill>
                  <a:srgbClr val="FF0000"/>
                </a:solidFill>
              </a:rPr>
              <a:t>Экоагробизнес</a:t>
            </a:r>
            <a:r>
              <a:rPr lang="ru-RU" dirty="0" smtClean="0">
                <a:solidFill>
                  <a:srgbClr val="FF0000"/>
                </a:solidFill>
              </a:rPr>
              <a:t> комнатного цветоводства»</a:t>
            </a:r>
          </a:p>
          <a:p>
            <a:r>
              <a:rPr lang="ru-RU" sz="1800" dirty="0" smtClean="0"/>
              <a:t>( выполнен на базе МБОУ СОШ №1 г. Мичуринска Тамбовской области)</a:t>
            </a:r>
          </a:p>
          <a:p>
            <a:r>
              <a:rPr lang="ru-RU" sz="1600" dirty="0" smtClean="0"/>
              <a:t> </a:t>
            </a:r>
          </a:p>
          <a:p>
            <a:r>
              <a:rPr lang="ru-RU" sz="1600" dirty="0" smtClean="0"/>
              <a:t>Автор: </a:t>
            </a:r>
            <a:r>
              <a:rPr lang="ru-RU" sz="1600" b="1" dirty="0" smtClean="0"/>
              <a:t>Литвинова Мария,  </a:t>
            </a:r>
            <a:endParaRPr lang="ru-RU" sz="1600" b="1" dirty="0" smtClean="0"/>
          </a:p>
          <a:p>
            <a:r>
              <a:rPr lang="ru-RU" sz="1600" dirty="0" smtClean="0"/>
              <a:t>10 «А» </a:t>
            </a:r>
            <a:r>
              <a:rPr lang="ru-RU" sz="1600" dirty="0" smtClean="0"/>
              <a:t>класс МБОУ СОШ №1</a:t>
            </a:r>
          </a:p>
          <a:p>
            <a:r>
              <a:rPr lang="ru-RU" sz="1600" dirty="0" smtClean="0"/>
              <a:t> Научный руководитель:</a:t>
            </a:r>
          </a:p>
          <a:p>
            <a:r>
              <a:rPr lang="ru-RU" sz="1600" b="1" dirty="0" smtClean="0"/>
              <a:t>Игнатова Вера Юрьевна</a:t>
            </a:r>
            <a:r>
              <a:rPr lang="ru-RU" sz="1600" dirty="0" smtClean="0"/>
              <a:t>,</a:t>
            </a:r>
          </a:p>
          <a:p>
            <a:r>
              <a:rPr lang="ru-RU" sz="1600" dirty="0" smtClean="0"/>
              <a:t> учитель биологии</a:t>
            </a:r>
            <a:endParaRPr lang="ru-RU" sz="1600" dirty="0"/>
          </a:p>
        </p:txBody>
      </p:sp>
      <p:pic>
        <p:nvPicPr>
          <p:cNvPr id="4" name="Рисунок 3" descr="echinocactus_grus.jpg"/>
          <p:cNvPicPr/>
          <p:nvPr/>
        </p:nvPicPr>
        <p:blipFill>
          <a:blip r:embed="rId2" cstate="print"/>
          <a:stretch>
            <a:fillRect/>
          </a:stretch>
        </p:blipFill>
        <p:spPr>
          <a:xfrm rot="21049388">
            <a:off x="620820" y="4962087"/>
            <a:ext cx="1439136" cy="16302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18" descr="0_7131a_3919302d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786058"/>
            <a:ext cx="19113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Защитники от химических </a:t>
            </a:r>
            <a:r>
              <a:rPr lang="ru-RU" sz="2400" dirty="0" err="1" smtClean="0">
                <a:solidFill>
                  <a:srgbClr val="FF0000"/>
                </a:solidFill>
              </a:rPr>
              <a:t>супертоксикантов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Picture 9" descr="HibiscusKinchensYellow0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18000" contrast="24000"/>
          </a:blip>
          <a:srcRect l="3827" t="1889" r="8398" b="3590"/>
          <a:stretch>
            <a:fillRect/>
          </a:stretch>
        </p:blipFill>
        <p:spPr bwMode="auto">
          <a:xfrm>
            <a:off x="142844" y="1142984"/>
            <a:ext cx="2418625" cy="385853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3429000"/>
            <a:ext cx="3143272" cy="2950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www.happy-giraffe.ru/upload/userfiles/images/2012/01/27/dieffenbachia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071546"/>
            <a:ext cx="236201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фикус Б"/>
          <p:cNvPicPr>
            <a:picLocks noChangeAspect="1" noChangeArrowheads="1"/>
          </p:cNvPicPr>
          <p:nvPr/>
        </p:nvPicPr>
        <p:blipFill>
          <a:blip r:embed="rId5" cstate="print">
            <a:lum contrast="12000"/>
          </a:blip>
          <a:srcRect/>
          <a:stretch>
            <a:fillRect/>
          </a:stretch>
        </p:blipFill>
        <p:spPr bwMode="auto">
          <a:xfrm>
            <a:off x="6572264" y="3214686"/>
            <a:ext cx="2571736" cy="274208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572264" y="6072206"/>
            <a:ext cx="24449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Фикус </a:t>
            </a:r>
            <a:r>
              <a:rPr lang="ru-RU" dirty="0" err="1" smtClean="0"/>
              <a:t>Бенджамина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Ficus</a:t>
            </a:r>
            <a:r>
              <a:rPr lang="en-US" dirty="0" smtClean="0"/>
              <a:t> </a:t>
            </a:r>
            <a:r>
              <a:rPr lang="en-US" dirty="0" err="1" smtClean="0"/>
              <a:t>benjamina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58000" y="150017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Сциндаптус</a:t>
            </a:r>
            <a:r>
              <a:rPr lang="ru-RU" dirty="0" smtClean="0"/>
              <a:t>  </a:t>
            </a:r>
          </a:p>
          <a:p>
            <a:r>
              <a:rPr lang="ru-RU" dirty="0" smtClean="0"/>
              <a:t>золотистый 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Scindapsus</a:t>
            </a:r>
            <a:r>
              <a:rPr lang="en-US" dirty="0" smtClean="0"/>
              <a:t> </a:t>
            </a:r>
            <a:r>
              <a:rPr lang="en-US" dirty="0" err="1" smtClean="0"/>
              <a:t>aureus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51435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Гибискус китайский</a:t>
            </a:r>
          </a:p>
          <a:p>
            <a:r>
              <a:rPr lang="ru-RU" dirty="0" smtClean="0"/>
              <a:t>(китайская роза)</a:t>
            </a:r>
          </a:p>
          <a:p>
            <a:r>
              <a:rPr lang="en-US" dirty="0" smtClean="0"/>
              <a:t> Hibiscus </a:t>
            </a:r>
            <a:r>
              <a:rPr lang="en-US" dirty="0" err="1" smtClean="0"/>
              <a:t>rosa-sinensis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Нейтрализаторы  химических  веществ</a:t>
            </a:r>
            <a:endParaRPr lang="ru-RU" sz="3200" i="1" dirty="0">
              <a:solidFill>
                <a:srgbClr val="99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0" y="928670"/>
            <a:ext cx="9144000" cy="5516562"/>
            <a:chOff x="0" y="845"/>
            <a:chExt cx="5760" cy="3475"/>
          </a:xfrm>
        </p:grpSpPr>
        <p:pic>
          <p:nvPicPr>
            <p:cNvPr id="27655" name="Picture 7" descr="плющики"/>
            <p:cNvPicPr>
              <a:picLocks noChangeAspect="1" noChangeArrowheads="1"/>
            </p:cNvPicPr>
            <p:nvPr/>
          </p:nvPicPr>
          <p:blipFill>
            <a:blip r:embed="rId2" cstate="print">
              <a:lum bright="-6000" contrast="18000"/>
            </a:blip>
            <a:srcRect/>
            <a:stretch>
              <a:fillRect/>
            </a:stretch>
          </p:blipFill>
          <p:spPr bwMode="auto">
            <a:xfrm>
              <a:off x="0" y="845"/>
              <a:ext cx="2540" cy="1905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</p:pic>
        <p:pic>
          <p:nvPicPr>
            <p:cNvPr id="27654" name="Picture 6" descr="алоэ"/>
            <p:cNvPicPr>
              <a:picLocks noChangeAspect="1" noChangeArrowheads="1"/>
            </p:cNvPicPr>
            <p:nvPr/>
          </p:nvPicPr>
          <p:blipFill>
            <a:blip r:embed="rId3" cstate="print">
              <a:lum contrast="18000"/>
            </a:blip>
            <a:srcRect/>
            <a:stretch>
              <a:fillRect/>
            </a:stretch>
          </p:blipFill>
          <p:spPr bwMode="auto">
            <a:xfrm>
              <a:off x="4028" y="855"/>
              <a:ext cx="1732" cy="2356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</p:pic>
        <p:pic>
          <p:nvPicPr>
            <p:cNvPr id="27652" name="Picture 4" descr="хлорофитум1"/>
            <p:cNvPicPr>
              <a:picLocks noChangeAspect="1" noChangeArrowheads="1"/>
            </p:cNvPicPr>
            <p:nvPr/>
          </p:nvPicPr>
          <p:blipFill>
            <a:blip r:embed="rId4" cstate="print">
              <a:lum bright="12000" contrast="48000"/>
            </a:blip>
            <a:srcRect/>
            <a:stretch>
              <a:fillRect/>
            </a:stretch>
          </p:blipFill>
          <p:spPr bwMode="auto">
            <a:xfrm>
              <a:off x="2018" y="1752"/>
              <a:ext cx="2243" cy="2369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27656" name="Text Box 8"/>
            <p:cNvSpPr txBox="1">
              <a:spLocks noChangeArrowheads="1"/>
            </p:cNvSpPr>
            <p:nvPr/>
          </p:nvSpPr>
          <p:spPr bwMode="auto">
            <a:xfrm>
              <a:off x="703" y="2795"/>
              <a:ext cx="53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7657" name="Text Box 9"/>
            <p:cNvSpPr txBox="1">
              <a:spLocks noChangeArrowheads="1"/>
            </p:cNvSpPr>
            <p:nvPr/>
          </p:nvSpPr>
          <p:spPr bwMode="auto">
            <a:xfrm>
              <a:off x="4725" y="3375"/>
              <a:ext cx="53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7658" name="Text Box 10"/>
            <p:cNvSpPr txBox="1">
              <a:spLocks noChangeArrowheads="1"/>
            </p:cNvSpPr>
            <p:nvPr/>
          </p:nvSpPr>
          <p:spPr bwMode="auto">
            <a:xfrm>
              <a:off x="2699" y="4089"/>
              <a:ext cx="104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 dirty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3500430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Хлорофитум</a:t>
            </a:r>
            <a:r>
              <a:rPr lang="ru-RU" dirty="0" smtClean="0"/>
              <a:t>  хохлатый</a:t>
            </a:r>
          </a:p>
          <a:p>
            <a:r>
              <a:rPr lang="ru-RU" dirty="0" smtClean="0"/>
              <a:t> </a:t>
            </a:r>
            <a:r>
              <a:rPr lang="en-US" dirty="0" err="1" smtClean="0"/>
              <a:t>Chlorophytum</a:t>
            </a:r>
            <a:r>
              <a:rPr lang="en-US" dirty="0" smtClean="0"/>
              <a:t> </a:t>
            </a:r>
            <a:r>
              <a:rPr lang="en-US" dirty="0" err="1" smtClean="0"/>
              <a:t>comosum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4143380"/>
            <a:ext cx="27350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Плющ  обыкновенный</a:t>
            </a:r>
          </a:p>
          <a:p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Hedera</a:t>
            </a:r>
            <a:r>
              <a:rPr lang="en-US" dirty="0" smtClean="0"/>
              <a:t> helix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901238" y="5214950"/>
            <a:ext cx="225734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Алоэ </a:t>
            </a:r>
          </a:p>
          <a:p>
            <a:r>
              <a:rPr lang="ru-RU" dirty="0" smtClean="0"/>
              <a:t>древовидное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en-US" dirty="0" smtClean="0"/>
              <a:t> Aloe </a:t>
            </a:r>
            <a:r>
              <a:rPr lang="en-US" dirty="0" err="1" smtClean="0"/>
              <a:t>arborescens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            </a:t>
            </a:r>
            <a:r>
              <a:rPr lang="ru-RU" sz="2800" dirty="0" err="1" smtClean="0">
                <a:solidFill>
                  <a:srgbClr val="FF0000"/>
                </a:solidFill>
              </a:rPr>
              <a:t>Микробопоглотители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7" name="Picture 4" descr="http://dachnoe-carstvo.ru/wp-content/uploads/2012/02/antur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714488"/>
            <a:ext cx="300037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928926" y="51435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Антуриум </a:t>
            </a:r>
            <a:r>
              <a:rPr lang="ru-RU" dirty="0" err="1" smtClean="0"/>
              <a:t>Андрэ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Anthurium</a:t>
            </a:r>
            <a:r>
              <a:rPr lang="en-US" dirty="0" smtClean="0"/>
              <a:t> </a:t>
            </a:r>
            <a:r>
              <a:rPr lang="en-US" dirty="0" err="1" smtClean="0"/>
              <a:t>Andreanum</a:t>
            </a:r>
            <a:endParaRPr lang="ru-RU" dirty="0"/>
          </a:p>
        </p:txBody>
      </p:sp>
      <p:pic>
        <p:nvPicPr>
          <p:cNvPr id="11" name="Picture 6" descr="http://vsezdorovo.com/wp-content/uploads/2010/07/Sansevieria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b="5769"/>
          <a:stretch>
            <a:fillRect/>
          </a:stretch>
        </p:blipFill>
        <p:spPr bwMode="auto">
          <a:xfrm>
            <a:off x="6143636" y="2214554"/>
            <a:ext cx="2784764" cy="350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000760" y="592933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Сансевиера</a:t>
            </a:r>
            <a:r>
              <a:rPr lang="ru-RU" dirty="0" smtClean="0"/>
              <a:t>  </a:t>
            </a:r>
            <a:r>
              <a:rPr lang="ru-RU" dirty="0" err="1" smtClean="0"/>
              <a:t>трёхполосая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Sanseviera</a:t>
            </a:r>
            <a:r>
              <a:rPr lang="en-US" dirty="0" smtClean="0"/>
              <a:t> </a:t>
            </a:r>
            <a:r>
              <a:rPr lang="en-US" dirty="0" err="1" smtClean="0"/>
              <a:t>trifasciata</a:t>
            </a:r>
            <a:endParaRPr lang="ru-RU" dirty="0"/>
          </a:p>
        </p:txBody>
      </p:sp>
      <p:pic>
        <p:nvPicPr>
          <p:cNvPr id="13" name="Picture 5" descr="GardeniaRadicans02"/>
          <p:cNvPicPr>
            <a:picLocks noChangeAspect="1" noChangeArrowheads="1"/>
          </p:cNvPicPr>
          <p:nvPr/>
        </p:nvPicPr>
        <p:blipFill>
          <a:blip r:embed="rId4" cstate="print">
            <a:lum bright="-6000" contrast="12000"/>
          </a:blip>
          <a:srcRect r="3995"/>
          <a:stretch>
            <a:fillRect/>
          </a:stretch>
        </p:blipFill>
        <p:spPr bwMode="auto">
          <a:xfrm>
            <a:off x="142844" y="1214422"/>
            <a:ext cx="2530981" cy="321468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0" y="45720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Гардения </a:t>
            </a:r>
            <a:r>
              <a:rPr lang="ru-RU" dirty="0" err="1" smtClean="0"/>
              <a:t>прелесная</a:t>
            </a:r>
            <a:r>
              <a:rPr lang="ru-RU" dirty="0" smtClean="0"/>
              <a:t> </a:t>
            </a:r>
          </a:p>
          <a:p>
            <a:r>
              <a:rPr lang="en-US" dirty="0" smtClean="0"/>
              <a:t> Gardenia </a:t>
            </a:r>
            <a:r>
              <a:rPr lang="en-US" dirty="0" err="1" smtClean="0"/>
              <a:t>amoena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              </a:t>
            </a:r>
            <a:r>
              <a:rPr lang="ru-RU" sz="2800" dirty="0" err="1" smtClean="0">
                <a:solidFill>
                  <a:srgbClr val="FF0000"/>
                </a:solidFill>
              </a:rPr>
              <a:t>Фитонцидовыделители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Picture 4" descr="Монстера"/>
          <p:cNvPicPr>
            <a:picLocks noChangeAspect="1" noChangeArrowheads="1"/>
          </p:cNvPicPr>
          <p:nvPr/>
        </p:nvPicPr>
        <p:blipFill>
          <a:blip r:embed="rId2" cstate="print">
            <a:lum bright="-12000" contrast="36000"/>
          </a:blip>
          <a:srcRect/>
          <a:stretch>
            <a:fillRect/>
          </a:stretch>
        </p:blipFill>
        <p:spPr bwMode="auto">
          <a:xfrm>
            <a:off x="5643570" y="1428736"/>
            <a:ext cx="3000396" cy="373183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57818" y="52863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Монстера  привлекательная </a:t>
            </a:r>
          </a:p>
          <a:p>
            <a:r>
              <a:rPr lang="en-US" dirty="0" err="1" smtClean="0"/>
              <a:t>Monstera</a:t>
            </a:r>
            <a:r>
              <a:rPr lang="en-US" dirty="0" smtClean="0"/>
              <a:t> </a:t>
            </a:r>
            <a:r>
              <a:rPr lang="en-US" dirty="0" err="1" smtClean="0"/>
              <a:t>deliciosa</a:t>
            </a:r>
            <a:endParaRPr lang="ru-RU" dirty="0"/>
          </a:p>
        </p:txBody>
      </p:sp>
      <p:pic>
        <p:nvPicPr>
          <p:cNvPr id="6" name="Picture 6" descr="юкка"/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 l="1512" t="3221" r="3276" b="3484"/>
          <a:stretch>
            <a:fillRect/>
          </a:stretch>
        </p:blipFill>
        <p:spPr bwMode="auto">
          <a:xfrm>
            <a:off x="642910" y="1500174"/>
            <a:ext cx="4500594" cy="331402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071538" y="5429264"/>
            <a:ext cx="3451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Юкка славная</a:t>
            </a:r>
            <a:r>
              <a:rPr lang="en-US" dirty="0" smtClean="0"/>
              <a:t> Yucca </a:t>
            </a:r>
            <a:r>
              <a:rPr lang="en-US" dirty="0" err="1" smtClean="0"/>
              <a:t>gloriosa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Рекомендации по результатам собственных исследований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600" dirty="0" err="1" smtClean="0">
                <a:solidFill>
                  <a:srgbClr val="FF0000"/>
                </a:solidFill>
              </a:rPr>
              <a:t>Экогруппы</a:t>
            </a:r>
            <a:r>
              <a:rPr lang="ru-RU" sz="1600" dirty="0" smtClean="0">
                <a:solidFill>
                  <a:srgbClr val="FF0000"/>
                </a:solidFill>
              </a:rPr>
              <a:t> комнатных растений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5102225" y="5410200"/>
            <a:ext cx="4041775" cy="76200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FFFF00"/>
                </a:solidFill>
              </a:rPr>
              <a:t>Рекомендуемые места школы</a:t>
            </a:r>
            <a:endParaRPr lang="ru-RU" sz="1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алоэ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B0F0"/>
                </a:solidFill>
              </a:rPr>
              <a:t>Естественные воздухоочистители в  столовых и кабинетах труда</a:t>
            </a:r>
            <a:endParaRPr lang="ru-RU" sz="2400" dirty="0">
              <a:solidFill>
                <a:srgbClr val="00B0F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071678"/>
            <a:ext cx="2225675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571612"/>
            <a:ext cx="2286000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3071810"/>
            <a:ext cx="264636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143372" y="5072074"/>
            <a:ext cx="707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алоэ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4429132"/>
            <a:ext cx="1624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хлорофитум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643702" y="5786454"/>
            <a:ext cx="8579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плющ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B0F0"/>
                </a:solidFill>
              </a:rPr>
              <a:t>                </a:t>
            </a:r>
            <a:r>
              <a:rPr lang="ru-RU" sz="2800" dirty="0" smtClean="0">
                <a:solidFill>
                  <a:srgbClr val="00B0F0"/>
                </a:solidFill>
              </a:rPr>
              <a:t>  </a:t>
            </a:r>
            <a:r>
              <a:rPr lang="en-US" sz="2800" dirty="0" smtClean="0">
                <a:solidFill>
                  <a:srgbClr val="00B0F0"/>
                </a:solidFill>
              </a:rPr>
              <a:t> </a:t>
            </a:r>
            <a:r>
              <a:rPr lang="ru-RU" sz="2800" dirty="0" smtClean="0">
                <a:solidFill>
                  <a:srgbClr val="00B0F0"/>
                </a:solidFill>
              </a:rPr>
              <a:t>В кабинет</a:t>
            </a:r>
            <a:r>
              <a:rPr lang="en-US" sz="2800" dirty="0" smtClean="0">
                <a:solidFill>
                  <a:srgbClr val="00B0F0"/>
                </a:solidFill>
              </a:rPr>
              <a:t> </a:t>
            </a:r>
            <a:r>
              <a:rPr lang="ru-RU" sz="2800" dirty="0" smtClean="0">
                <a:solidFill>
                  <a:srgbClr val="00B0F0"/>
                </a:solidFill>
              </a:rPr>
              <a:t> химии</a:t>
            </a:r>
            <a:endParaRPr lang="ru-RU" sz="2800" dirty="0">
              <a:solidFill>
                <a:srgbClr val="00B0F0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2357430"/>
            <a:ext cx="2071688" cy="291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http://img1.liveinternet.ru/images/attach/c/7/96/843/96843449_fic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500174"/>
            <a:ext cx="2571768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http://fialochka.org/wp-content/uploads/2013/01/3%D0%A4%D0%98%D0%9A%D0%A3%D0%A1%D0%90-%D0%91%D0%95%D0%9D%D0%94%D0%96%D0%90%D0%9C%D0%98%D0%9D%D0%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1643050"/>
            <a:ext cx="255905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000496" y="5429264"/>
            <a:ext cx="1045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фикусы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err="1" smtClean="0"/>
              <a:t>кактусыкактусы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              В кабинет</a:t>
            </a:r>
            <a:r>
              <a:rPr lang="en-US" sz="2800" dirty="0" smtClean="0">
                <a:solidFill>
                  <a:srgbClr val="00B0F0"/>
                </a:solidFill>
              </a:rPr>
              <a:t> </a:t>
            </a:r>
            <a:r>
              <a:rPr lang="ru-RU" sz="2800" dirty="0" smtClean="0">
                <a:solidFill>
                  <a:srgbClr val="00B0F0"/>
                </a:solidFill>
              </a:rPr>
              <a:t>информатики</a:t>
            </a:r>
            <a:endParaRPr lang="ru-RU" sz="2800" dirty="0"/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571500" y="981075"/>
            <a:ext cx="8572501" cy="5876925"/>
            <a:chOff x="360" y="618"/>
            <a:chExt cx="5400" cy="3702"/>
          </a:xfrm>
        </p:grpSpPr>
        <p:pic>
          <p:nvPicPr>
            <p:cNvPr id="8" name="Picture 9" descr="art387_14"/>
            <p:cNvPicPr>
              <a:picLocks noChangeAspect="1" noChangeArrowheads="1"/>
            </p:cNvPicPr>
            <p:nvPr/>
          </p:nvPicPr>
          <p:blipFill>
            <a:blip r:embed="rId2" cstate="print">
              <a:lum contrast="18000"/>
            </a:blip>
            <a:srcRect/>
            <a:stretch>
              <a:fillRect/>
            </a:stretch>
          </p:blipFill>
          <p:spPr bwMode="auto">
            <a:xfrm>
              <a:off x="360" y="945"/>
              <a:ext cx="2492" cy="257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9" name="Picture 10" descr="art387_6"/>
            <p:cNvPicPr>
              <a:picLocks noChangeAspect="1" noChangeArrowheads="1"/>
            </p:cNvPicPr>
            <p:nvPr/>
          </p:nvPicPr>
          <p:blipFill>
            <a:blip r:embed="rId3" cstate="print">
              <a:lum contrast="30000"/>
            </a:blip>
            <a:srcRect/>
            <a:stretch>
              <a:fillRect/>
            </a:stretch>
          </p:blipFill>
          <p:spPr bwMode="auto">
            <a:xfrm>
              <a:off x="2970" y="2025"/>
              <a:ext cx="1845" cy="196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0" name="Picture 11" descr="art387_11"/>
            <p:cNvPicPr>
              <a:picLocks noChangeAspect="1" noChangeArrowheads="1"/>
            </p:cNvPicPr>
            <p:nvPr/>
          </p:nvPicPr>
          <p:blipFill>
            <a:blip r:embed="rId4" cstate="print">
              <a:lum contrast="12000"/>
            </a:blip>
            <a:srcRect/>
            <a:stretch>
              <a:fillRect/>
            </a:stretch>
          </p:blipFill>
          <p:spPr bwMode="auto">
            <a:xfrm>
              <a:off x="4140" y="618"/>
              <a:ext cx="1620" cy="142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1" name="Oval 15" descr="мандрагора"/>
            <p:cNvSpPr>
              <a:spLocks noChangeArrowheads="1"/>
            </p:cNvSpPr>
            <p:nvPr/>
          </p:nvSpPr>
          <p:spPr bwMode="auto">
            <a:xfrm>
              <a:off x="4649" y="3203"/>
              <a:ext cx="1111" cy="1117"/>
            </a:xfrm>
            <a:prstGeom prst="ellipse">
              <a:avLst/>
            </a:prstGeom>
            <a:blipFill dpi="0" rotWithShape="1">
              <a:blip r:embed="rId5" cstate="print">
                <a:lum bright="-18000" contrast="36000"/>
              </a:blip>
              <a:srcRect/>
              <a:stretch>
                <a:fillRect/>
              </a:stretch>
            </a:blip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4714876" y="2500306"/>
            <a:ext cx="10807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кактусы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376538"/>
          <a:ext cx="8929718" cy="5710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859"/>
                <a:gridCol w="4464859"/>
              </a:tblGrid>
              <a:tr h="293256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вида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 размножения</a:t>
                      </a:r>
                      <a:endParaRPr lang="ru-RU" dirty="0"/>
                    </a:p>
                  </a:txBody>
                  <a:tcPr/>
                </a:tc>
              </a:tr>
              <a:tr h="29325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Алоэ древовидное</a:t>
                      </a:r>
                      <a:r>
                        <a:rPr lang="en-US" sz="1200" dirty="0" smtClean="0"/>
                        <a:t>  Aloe </a:t>
                      </a:r>
                      <a:r>
                        <a:rPr lang="en-US" sz="1200" dirty="0" err="1" smtClean="0"/>
                        <a:t>arborescens</a:t>
                      </a:r>
                      <a:r>
                        <a:rPr lang="en-US" sz="1200" dirty="0" smtClean="0"/>
                        <a:t>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черенками</a:t>
                      </a:r>
                      <a:endParaRPr lang="ru-RU" sz="1200" dirty="0"/>
                    </a:p>
                  </a:txBody>
                  <a:tcPr/>
                </a:tc>
              </a:tr>
              <a:tr h="36657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Гибискус китайский(китайская роза)</a:t>
                      </a:r>
                      <a:r>
                        <a:rPr lang="en-US" sz="1200" dirty="0" smtClean="0"/>
                        <a:t> Hibiscus </a:t>
                      </a:r>
                      <a:r>
                        <a:rPr lang="en-US" sz="1200" dirty="0" err="1" smtClean="0"/>
                        <a:t>rosa-sinensis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черенками</a:t>
                      </a:r>
                      <a:endParaRPr lang="ru-RU" sz="1200" dirty="0"/>
                    </a:p>
                  </a:txBody>
                  <a:tcPr/>
                </a:tc>
              </a:tr>
              <a:tr h="36657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Драцена </a:t>
                      </a:r>
                      <a:r>
                        <a:rPr lang="en-US" sz="1200" dirty="0" smtClean="0"/>
                        <a:t> </a:t>
                      </a:r>
                      <a:r>
                        <a:rPr lang="ru-RU" sz="1200" dirty="0" smtClean="0"/>
                        <a:t> окаймлённая</a:t>
                      </a:r>
                      <a:r>
                        <a:rPr lang="en-US" sz="1200" dirty="0" smtClean="0"/>
                        <a:t> </a:t>
                      </a:r>
                      <a:r>
                        <a:rPr lang="ru-RU" sz="1200" dirty="0" smtClean="0"/>
                        <a:t> </a:t>
                      </a:r>
                      <a:r>
                        <a:rPr lang="en-US" sz="1200" dirty="0" smtClean="0"/>
                        <a:t>Dracaena  </a:t>
                      </a:r>
                      <a:r>
                        <a:rPr lang="en-US" sz="1200" dirty="0" err="1" smtClean="0"/>
                        <a:t>marginata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черенками</a:t>
                      </a:r>
                      <a:endParaRPr lang="ru-RU" sz="1200" dirty="0"/>
                    </a:p>
                  </a:txBody>
                  <a:tcPr/>
                </a:tc>
              </a:tr>
              <a:tr h="36657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Кипарис</a:t>
                      </a:r>
                      <a:r>
                        <a:rPr lang="en-US" sz="1200" dirty="0" smtClean="0"/>
                        <a:t>  </a:t>
                      </a:r>
                      <a:r>
                        <a:rPr lang="ru-RU" sz="1200" dirty="0" smtClean="0"/>
                        <a:t>вечнозелёный</a:t>
                      </a:r>
                      <a:r>
                        <a:rPr lang="en-US" sz="1200" dirty="0" smtClean="0"/>
                        <a:t> </a:t>
                      </a:r>
                      <a:r>
                        <a:rPr lang="ru-RU" sz="1200" dirty="0" smtClean="0"/>
                        <a:t> </a:t>
                      </a:r>
                      <a:r>
                        <a:rPr lang="en-US" sz="1200" dirty="0" err="1" smtClean="0"/>
                        <a:t>Cupressus</a:t>
                      </a:r>
                      <a:r>
                        <a:rPr lang="en-US" sz="1200" dirty="0" smtClean="0"/>
                        <a:t>  </a:t>
                      </a:r>
                      <a:r>
                        <a:rPr lang="en-US" sz="1200" dirty="0" err="1" smtClean="0"/>
                        <a:t>sempervirens</a:t>
                      </a:r>
                      <a:r>
                        <a:rPr lang="en-US" sz="1200" dirty="0" smtClean="0"/>
                        <a:t>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черенками</a:t>
                      </a:r>
                      <a:endParaRPr lang="ru-RU" sz="1200" dirty="0"/>
                    </a:p>
                  </a:txBody>
                  <a:tcPr/>
                </a:tc>
              </a:tr>
              <a:tr h="36657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Молочай  треугольный </a:t>
                      </a:r>
                      <a:r>
                        <a:rPr lang="en-US" sz="1200" dirty="0" smtClean="0"/>
                        <a:t> Euphorbia  </a:t>
                      </a:r>
                      <a:r>
                        <a:rPr lang="en-US" sz="1200" dirty="0" err="1" smtClean="0"/>
                        <a:t>triangularis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черенками</a:t>
                      </a:r>
                      <a:endParaRPr lang="ru-RU" sz="1200" dirty="0"/>
                    </a:p>
                  </a:txBody>
                  <a:tcPr/>
                </a:tc>
              </a:tr>
              <a:tr h="36657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Монстера  привлекательная </a:t>
                      </a:r>
                      <a:r>
                        <a:rPr lang="en-US" sz="1200" dirty="0" err="1" smtClean="0"/>
                        <a:t>Monstera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deliciosa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черенками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665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Плющ  обыкновенный 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Hedera</a:t>
                      </a:r>
                      <a:r>
                        <a:rPr lang="en-US" sz="1200" dirty="0" smtClean="0"/>
                        <a:t> helix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черенками</a:t>
                      </a:r>
                      <a:endParaRPr lang="ru-RU" sz="1200" dirty="0"/>
                    </a:p>
                  </a:txBody>
                  <a:tcPr/>
                </a:tc>
              </a:tr>
              <a:tr h="293256"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Сциндаптус</a:t>
                      </a:r>
                      <a:r>
                        <a:rPr lang="ru-RU" sz="1200" dirty="0" smtClean="0"/>
                        <a:t>  золотистый 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Scindapsus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aureus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черенками</a:t>
                      </a:r>
                      <a:endParaRPr lang="ru-RU" sz="1200" dirty="0"/>
                    </a:p>
                  </a:txBody>
                  <a:tcPr/>
                </a:tc>
              </a:tr>
              <a:tr h="3665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Фикус </a:t>
                      </a:r>
                      <a:r>
                        <a:rPr lang="ru-RU" sz="1200" dirty="0" err="1" smtClean="0"/>
                        <a:t>Бенджамина</a:t>
                      </a:r>
                      <a:r>
                        <a:rPr lang="en-US" sz="1200" dirty="0" smtClean="0"/>
                        <a:t>  </a:t>
                      </a:r>
                      <a:r>
                        <a:rPr lang="en-US" sz="1200" dirty="0" err="1" smtClean="0"/>
                        <a:t>Ficus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benjamina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черенками</a:t>
                      </a:r>
                      <a:endParaRPr lang="ru-RU" sz="1200" dirty="0"/>
                    </a:p>
                  </a:txBody>
                  <a:tcPr/>
                </a:tc>
              </a:tr>
              <a:tr h="293256"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Хлорофитум</a:t>
                      </a:r>
                      <a:r>
                        <a:rPr lang="ru-RU" sz="1200" dirty="0" smtClean="0"/>
                        <a:t>  хохлатый </a:t>
                      </a:r>
                      <a:r>
                        <a:rPr lang="en-US" sz="1200" dirty="0" err="1" smtClean="0"/>
                        <a:t>Chlorophytum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comosum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черенками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6657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Цереус, или </a:t>
                      </a:r>
                      <a:r>
                        <a:rPr lang="ru-RU" sz="1200" dirty="0" err="1" smtClean="0"/>
                        <a:t>Свечевидный</a:t>
                      </a:r>
                      <a:r>
                        <a:rPr lang="ru-RU" sz="1200" dirty="0" smtClean="0"/>
                        <a:t> кактус(</a:t>
                      </a:r>
                      <a:r>
                        <a:rPr lang="ru-RU" sz="1200" dirty="0" err="1" smtClean="0"/>
                        <a:t>свечевик</a:t>
                      </a:r>
                      <a:r>
                        <a:rPr lang="ru-RU" sz="1200" dirty="0" smtClean="0"/>
                        <a:t>) </a:t>
                      </a:r>
                      <a:r>
                        <a:rPr lang="en-US" sz="1200" dirty="0" smtClean="0"/>
                        <a:t>Cereus Mill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черенками</a:t>
                      </a:r>
                      <a:endParaRPr lang="ru-RU" sz="1200" dirty="0"/>
                    </a:p>
                  </a:txBody>
                  <a:tcPr/>
                </a:tc>
              </a:tr>
              <a:tr h="3665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Юкка славная</a:t>
                      </a:r>
                      <a:r>
                        <a:rPr lang="en-US" sz="1200" dirty="0" smtClean="0"/>
                        <a:t> Yucca </a:t>
                      </a:r>
                      <a:r>
                        <a:rPr lang="en-US" sz="1200" dirty="0" err="1" smtClean="0"/>
                        <a:t>gloriosa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черенками</a:t>
                      </a:r>
                      <a:endParaRPr lang="ru-RU" sz="1200" dirty="0"/>
                    </a:p>
                  </a:txBody>
                  <a:tcPr/>
                </a:tc>
              </a:tr>
              <a:tr h="13925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Способы размножения выделенных видов комнатных растений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Стоимость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контейнеры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шт.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 руб.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земляной грунт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шт.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72 руб.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удобрение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шт.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 руб.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рыхлители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шт.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 руб.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92D050"/>
                </a:solidFill>
              </a:rPr>
              <a:t>Смета на приобретение  первоначального оборудования</a:t>
            </a:r>
            <a:br>
              <a:rPr lang="ru-RU" sz="2800" dirty="0" smtClean="0">
                <a:solidFill>
                  <a:srgbClr val="92D05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(для реализации практической части проекта)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-1285908"/>
            <a:ext cx="8358246" cy="3786214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 </a:t>
            </a:r>
            <a:r>
              <a:rPr lang="ru-RU" sz="2800" i="1" dirty="0" smtClean="0">
                <a:solidFill>
                  <a:srgbClr val="FF66FF"/>
                </a:solidFill>
              </a:rPr>
              <a:t>Тема работы и объекты исследования –</a:t>
            </a:r>
            <a:endParaRPr lang="ru-RU" sz="2800" i="1" dirty="0">
              <a:solidFill>
                <a:srgbClr val="FF66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8686800" cy="4525963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взаимная заинтересованность автора проекта и возможностей научного руководителя и образовательного учреждения  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929066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/>
              <a:t> </a:t>
            </a:r>
            <a:r>
              <a:rPr lang="ru-RU" sz="2000" b="1" i="1" dirty="0" smtClean="0">
                <a:solidFill>
                  <a:srgbClr val="92D050"/>
                </a:solidFill>
              </a:rPr>
              <a:t>доступность объектов изучения</a:t>
            </a:r>
          </a:p>
          <a:p>
            <a:r>
              <a:rPr lang="ru-RU" sz="2000" b="1" i="1" dirty="0" smtClean="0">
                <a:solidFill>
                  <a:srgbClr val="92D050"/>
                </a:solidFill>
              </a:rPr>
              <a:t>   и методики их разведения</a:t>
            </a:r>
          </a:p>
        </p:txBody>
      </p:sp>
      <p:pic>
        <p:nvPicPr>
          <p:cNvPr id="7" name="Picture 4" descr="http://dachnoe-carstvo.ru/wp-content/uploads/2012/02/antur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3143248"/>
            <a:ext cx="300037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17827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376538"/>
          <a:ext cx="8929718" cy="5800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859"/>
                <a:gridCol w="4464859"/>
              </a:tblGrid>
              <a:tr h="293256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вида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 размножения</a:t>
                      </a:r>
                      <a:endParaRPr lang="ru-RU" dirty="0"/>
                    </a:p>
                  </a:txBody>
                  <a:tcPr/>
                </a:tc>
              </a:tr>
              <a:tr h="29325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Алоэ древовидное</a:t>
                      </a:r>
                      <a:r>
                        <a:rPr lang="en-US" sz="1200" dirty="0" smtClean="0"/>
                        <a:t>  Aloe </a:t>
                      </a:r>
                      <a:r>
                        <a:rPr lang="en-US" sz="1200" dirty="0" err="1" smtClean="0"/>
                        <a:t>arborescens</a:t>
                      </a:r>
                      <a:r>
                        <a:rPr lang="en-US" sz="1200" dirty="0" smtClean="0"/>
                        <a:t>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весна</a:t>
                      </a:r>
                      <a:endParaRPr lang="ru-RU" sz="1200" dirty="0"/>
                    </a:p>
                  </a:txBody>
                  <a:tcPr/>
                </a:tc>
              </a:tr>
              <a:tr h="36657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Гибискус китайский(китайская роза)</a:t>
                      </a:r>
                      <a:r>
                        <a:rPr lang="en-US" sz="1200" dirty="0" smtClean="0"/>
                        <a:t> Hibiscus </a:t>
                      </a:r>
                      <a:r>
                        <a:rPr lang="en-US" sz="1200" dirty="0" err="1" smtClean="0"/>
                        <a:t>rosa-sinensis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весна-лето</a:t>
                      </a:r>
                      <a:endParaRPr lang="ru-RU" sz="1200" dirty="0"/>
                    </a:p>
                  </a:txBody>
                  <a:tcPr/>
                </a:tc>
              </a:tr>
              <a:tr h="36657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Драцена </a:t>
                      </a:r>
                      <a:r>
                        <a:rPr lang="en-US" sz="1200" dirty="0" smtClean="0"/>
                        <a:t> </a:t>
                      </a:r>
                      <a:r>
                        <a:rPr lang="ru-RU" sz="1200" dirty="0" smtClean="0"/>
                        <a:t> окаймлённая</a:t>
                      </a:r>
                      <a:r>
                        <a:rPr lang="en-US" sz="1200" dirty="0" smtClean="0"/>
                        <a:t> </a:t>
                      </a:r>
                      <a:r>
                        <a:rPr lang="ru-RU" sz="1200" dirty="0" smtClean="0"/>
                        <a:t> </a:t>
                      </a:r>
                      <a:r>
                        <a:rPr lang="en-US" sz="1200" dirty="0" smtClean="0"/>
                        <a:t>Dracaena  </a:t>
                      </a:r>
                      <a:r>
                        <a:rPr lang="en-US" sz="1200" dirty="0" err="1" smtClean="0"/>
                        <a:t>marginata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весна</a:t>
                      </a:r>
                      <a:endParaRPr lang="ru-RU" sz="1200" dirty="0"/>
                    </a:p>
                  </a:txBody>
                  <a:tcPr/>
                </a:tc>
              </a:tr>
              <a:tr h="36657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Кипарис</a:t>
                      </a:r>
                      <a:r>
                        <a:rPr lang="en-US" sz="1200" dirty="0" smtClean="0"/>
                        <a:t>  </a:t>
                      </a:r>
                      <a:r>
                        <a:rPr lang="ru-RU" sz="1200" dirty="0" smtClean="0"/>
                        <a:t>вечнозелёный</a:t>
                      </a:r>
                      <a:r>
                        <a:rPr lang="en-US" sz="1200" dirty="0" smtClean="0"/>
                        <a:t> </a:t>
                      </a:r>
                      <a:r>
                        <a:rPr lang="ru-RU" sz="1200" dirty="0" smtClean="0"/>
                        <a:t> </a:t>
                      </a:r>
                      <a:r>
                        <a:rPr lang="en-US" sz="1200" dirty="0" err="1" smtClean="0"/>
                        <a:t>Cupressus</a:t>
                      </a:r>
                      <a:r>
                        <a:rPr lang="en-US" sz="1200" dirty="0" smtClean="0"/>
                        <a:t>  </a:t>
                      </a:r>
                      <a:r>
                        <a:rPr lang="en-US" sz="1200" dirty="0" err="1" smtClean="0"/>
                        <a:t>sempervirens</a:t>
                      </a:r>
                      <a:r>
                        <a:rPr lang="en-US" sz="1200" dirty="0" smtClean="0"/>
                        <a:t>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весна</a:t>
                      </a:r>
                      <a:endParaRPr lang="ru-RU" sz="1200" dirty="0"/>
                    </a:p>
                  </a:txBody>
                  <a:tcPr/>
                </a:tc>
              </a:tr>
              <a:tr h="36657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Молочай  треугольный </a:t>
                      </a:r>
                      <a:r>
                        <a:rPr lang="en-US" sz="1200" dirty="0" smtClean="0"/>
                        <a:t> Euphorbia  </a:t>
                      </a:r>
                      <a:r>
                        <a:rPr lang="en-US" sz="1200" dirty="0" err="1" smtClean="0"/>
                        <a:t>triangularis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весна-лето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</a:tr>
              <a:tr h="36657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Монстера  привлекательная </a:t>
                      </a:r>
                      <a:r>
                        <a:rPr lang="en-US" sz="1200" dirty="0" err="1" smtClean="0"/>
                        <a:t>Monstera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deliciosa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весна-лето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665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Плющ  обыкновенный 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Hedera</a:t>
                      </a:r>
                      <a:r>
                        <a:rPr lang="en-US" sz="1200" dirty="0" smtClean="0"/>
                        <a:t> helix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весна-лето</a:t>
                      </a:r>
                      <a:endParaRPr lang="ru-RU" sz="1200" dirty="0"/>
                    </a:p>
                  </a:txBody>
                  <a:tcPr/>
                </a:tc>
              </a:tr>
              <a:tr h="293256"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Сциндаптус</a:t>
                      </a:r>
                      <a:r>
                        <a:rPr lang="ru-RU" sz="1200" dirty="0" smtClean="0"/>
                        <a:t>  золотистый 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Scindapsus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aureus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весна-лето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</a:tr>
              <a:tr h="3665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Фикус </a:t>
                      </a:r>
                      <a:r>
                        <a:rPr lang="ru-RU" sz="1200" dirty="0" err="1" smtClean="0"/>
                        <a:t>Бенджамина</a:t>
                      </a:r>
                      <a:r>
                        <a:rPr lang="en-US" sz="1200" dirty="0" smtClean="0"/>
                        <a:t>  </a:t>
                      </a:r>
                      <a:r>
                        <a:rPr lang="en-US" sz="1200" dirty="0" err="1" smtClean="0"/>
                        <a:t>Ficus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benjamina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весна-лето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</a:tr>
              <a:tr h="293256"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Хлорофитум</a:t>
                      </a:r>
                      <a:r>
                        <a:rPr lang="ru-RU" sz="1200" dirty="0" smtClean="0"/>
                        <a:t>  хохлатый </a:t>
                      </a:r>
                      <a:r>
                        <a:rPr lang="en-US" sz="1200" dirty="0" err="1" smtClean="0"/>
                        <a:t>Chlorophytum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comosum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весна-лето</a:t>
                      </a:r>
                      <a:endParaRPr lang="ru-RU" sz="1200" dirty="0"/>
                    </a:p>
                  </a:txBody>
                  <a:tcPr/>
                </a:tc>
              </a:tr>
              <a:tr h="36657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Цереус, или </a:t>
                      </a:r>
                      <a:r>
                        <a:rPr lang="ru-RU" sz="1200" dirty="0" err="1" smtClean="0"/>
                        <a:t>Свечевидный</a:t>
                      </a:r>
                      <a:r>
                        <a:rPr lang="ru-RU" sz="1200" dirty="0" smtClean="0"/>
                        <a:t> кактус(</a:t>
                      </a:r>
                      <a:r>
                        <a:rPr lang="ru-RU" sz="1200" dirty="0" err="1" smtClean="0"/>
                        <a:t>свечевик</a:t>
                      </a:r>
                      <a:r>
                        <a:rPr lang="ru-RU" sz="1200" dirty="0" smtClean="0"/>
                        <a:t>) </a:t>
                      </a:r>
                      <a:r>
                        <a:rPr lang="en-US" sz="1200" dirty="0" smtClean="0"/>
                        <a:t>Cereus Mill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весна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</a:tr>
              <a:tr h="3665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Юкка славная</a:t>
                      </a:r>
                      <a:r>
                        <a:rPr lang="en-US" sz="1200" dirty="0" smtClean="0"/>
                        <a:t> Yucca </a:t>
                      </a:r>
                      <a:r>
                        <a:rPr lang="en-US" sz="1200" dirty="0" err="1" smtClean="0"/>
                        <a:t>gloriosa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весна</a:t>
                      </a:r>
                      <a:endParaRPr lang="ru-RU" sz="1200" dirty="0"/>
                    </a:p>
                  </a:txBody>
                  <a:tcPr/>
                </a:tc>
              </a:tr>
              <a:tr h="13925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График-сетка разведения  обозначенных видов комнатных </a:t>
            </a:r>
            <a:r>
              <a:rPr lang="ru-RU" sz="2800" dirty="0" err="1" smtClean="0">
                <a:solidFill>
                  <a:srgbClr val="00B0F0"/>
                </a:solidFill>
              </a:rPr>
              <a:t>расений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Bef>
                <a:spcPts val="6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определены направления отбора комнатных растений по их способности улучшения экологической обстановки; 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выявлен ассортимент видов  комнатных растений для будущего разведения  в лаборатории биологического кабинета путём анализа научно-популярных источников информации и </a:t>
            </a:r>
            <a:r>
              <a:rPr lang="ru-RU" sz="2800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интернет-ресурсов</a:t>
            </a:r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выяснены и освоены  особенности способов размножения данных видов комнатных растений; 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составлена  смета  на приобретение нужного оборудования и недостающих видов комнатных растений;  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расчерчен  график-сетку разведения обозначенных видов комнатных растений в соответствии со сроками их размножения;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Выводы: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1800" b="1" dirty="0" smtClean="0">
              <a:solidFill>
                <a:srgbClr val="7030A0"/>
              </a:solidFill>
            </a:endParaRPr>
          </a:p>
          <a:p>
            <a:endParaRPr lang="ru-RU" sz="1800" b="1" dirty="0" smtClean="0">
              <a:solidFill>
                <a:srgbClr val="7030A0"/>
              </a:solidFill>
            </a:endParaRPr>
          </a:p>
          <a:p>
            <a:r>
              <a:rPr lang="ru-RU" sz="1800" b="1" dirty="0" smtClean="0">
                <a:solidFill>
                  <a:srgbClr val="7030A0"/>
                </a:solidFill>
              </a:rPr>
              <a:t>Проведённые исследования по источникам научно-популярной литературы и </a:t>
            </a:r>
            <a:r>
              <a:rPr lang="ru-RU" sz="1800" b="1" dirty="0" err="1" smtClean="0">
                <a:solidFill>
                  <a:srgbClr val="7030A0"/>
                </a:solidFill>
              </a:rPr>
              <a:t>интернет-ресурсам</a:t>
            </a:r>
            <a:r>
              <a:rPr lang="ru-RU" sz="1800" b="1" dirty="0" smtClean="0">
                <a:solidFill>
                  <a:srgbClr val="7030A0"/>
                </a:solidFill>
              </a:rPr>
              <a:t>  дали необходимый ассортимент экологически значимых видов комнатных растений. Освоение методик разведения указанных образцов  является хорошей предпосылкой к переходу к практической части проекта и позволит  вместе с озеленением родной школы часть продукции реализовывать в разные точки сбыта для получения денег на дальнейшее развёртывание </a:t>
            </a:r>
            <a:r>
              <a:rPr lang="ru-RU" sz="1800" b="1" dirty="0" err="1" smtClean="0">
                <a:solidFill>
                  <a:srgbClr val="7030A0"/>
                </a:solidFill>
              </a:rPr>
              <a:t>агробизнеса</a:t>
            </a:r>
            <a:r>
              <a:rPr lang="ru-RU" sz="1800" b="1" dirty="0" smtClean="0">
                <a:solidFill>
                  <a:srgbClr val="7030A0"/>
                </a:solidFill>
              </a:rPr>
              <a:t>.</a:t>
            </a:r>
            <a:endParaRPr lang="ru-RU" sz="1800" b="1" dirty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                         Заключение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                 </a:t>
            </a:r>
            <a:r>
              <a:rPr lang="ru-RU" sz="2000" dirty="0" smtClean="0">
                <a:solidFill>
                  <a:srgbClr val="00B0F0"/>
                </a:solidFill>
              </a:rPr>
              <a:t>( по теоретическим исследованиям) </a:t>
            </a:r>
            <a:endParaRPr lang="ru-RU" sz="2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79512" y="260648"/>
            <a:ext cx="4040188" cy="63976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АКТУАЛЬНОСТЬ И СОЦИАЛЬНАЯ ЗНАЧИМОСТЬ ПРОЕКТА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908720"/>
            <a:ext cx="4427984" cy="5949280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20000"/>
              </a:lnSpc>
              <a:spcBef>
                <a:spcPts val="12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условиях самофинансирования школы тема проекта приобретает актуальнейший смысл</a:t>
            </a:r>
          </a:p>
          <a:p>
            <a:pPr lvl="0">
              <a:lnSpc>
                <a:spcPct val="120000"/>
              </a:lnSpc>
              <a:spcBef>
                <a:spcPts val="12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Разведение экологически значимых комнатных растений и  их дальнейшая реализация жителям города способствует улучшению воздушной среды помещений 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148064" y="332656"/>
            <a:ext cx="3825751" cy="639762"/>
          </a:xfrm>
        </p:spPr>
        <p:txBody>
          <a:bodyPr>
            <a:normAutofit fontScale="92500" lnSpcReduction="20000"/>
          </a:bodyPr>
          <a:lstStyle/>
          <a:p>
            <a:r>
              <a:rPr lang="ru-RU" sz="2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НОВИЗНА И ЛИЧНЫЙ ВКЛАД АВТОРА</a:t>
            </a:r>
            <a:r>
              <a:rPr lang="ru-RU" b="1" u="sng" dirty="0" smtClean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788024" y="908720"/>
            <a:ext cx="4355976" cy="5616624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Отбор  и размножение определённых видов комнатных растений экологической значимости составляет новизну проекта 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20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выполнена автором самостоятельно 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непосредственном координировании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научным руководителем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80034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800"/>
            <a:ext cx="9144000" cy="6669360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1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 проекта 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endPara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«Как добиться максимального эффекта оздоровления помещений школы и жилья горожан за счёт комнатных растений?»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1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Основополагающий  </a:t>
            </a: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 проекта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0" indent="0">
              <a:lnSpc>
                <a:spcPct val="130000"/>
              </a:lnSpc>
              <a:spcBef>
                <a:spcPts val="1200"/>
              </a:spcBef>
              <a:buClr>
                <a:srgbClr val="C00000"/>
              </a:buClr>
              <a:buSzPct val="120000"/>
              <a:buNone/>
            </a:pPr>
            <a:r>
              <a:rPr lang="ru-RU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«Смогут ли  комнатные растения работать эффективнее воздухоочистителей?»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1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Рабочая гипотеза проекта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buClr>
                <a:srgbClr val="C00000"/>
              </a:buClr>
              <a:buSzPct val="120000"/>
              <a:buNone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«Если организовать непрерывный конвейер грамотного выращивания экологически значимых комнатных растений, то можно ли обеспечить достаточно стабильные места их сбыта</a:t>
            </a:r>
            <a:r>
              <a:rPr lang="en-US" sz="2000" b="1" dirty="0" smtClean="0"/>
              <a:t>?</a:t>
            </a:r>
            <a:r>
              <a:rPr lang="ru-RU" sz="2000" b="1" dirty="0" smtClean="0"/>
              <a:t>»</a:t>
            </a:r>
          </a:p>
          <a:p>
            <a:pPr marL="0" indent="0">
              <a:lnSpc>
                <a:spcPct val="130000"/>
              </a:lnSpc>
              <a:spcBef>
                <a:spcPts val="1200"/>
              </a:spcBef>
              <a:buClr>
                <a:srgbClr val="C00000"/>
              </a:buClr>
              <a:buSzPct val="120000"/>
              <a:buNone/>
            </a:pPr>
            <a:endParaRPr lang="ru-RU" sz="4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041168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776"/>
            <a:ext cx="9036496" cy="1488232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effectLst/>
              </a:rPr>
              <a:t>Цель: </a:t>
            </a:r>
            <a:r>
              <a:rPr lang="ru-RU" sz="2400" i="1" dirty="0" smtClean="0">
                <a:solidFill>
                  <a:srgbClr val="92D050"/>
                </a:solidFill>
                <a:effectLst/>
              </a:rPr>
              <a:t>способствовать экологически грамотному озеленению школы с первоначально  наименьшими затратами и последующей прибылью</a:t>
            </a:r>
            <a:endParaRPr lang="ru-RU" sz="2400" i="1" dirty="0">
              <a:solidFill>
                <a:srgbClr val="92D05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4812401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1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определить направления отбора комнатных растений по их способности улучшения экологической обстановки; 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1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выявить ассортимент видов  комнатных растений для будущего разведения  в лаборатории биологического кабинета путём анализа научно-популярных источников информации и </a:t>
            </a:r>
            <a:r>
              <a:rPr lang="ru-RU" sz="1400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интернет-ресурсов</a:t>
            </a:r>
            <a:r>
              <a:rPr lang="ru-RU" sz="1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1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выяснить и освоить  особенности способов размножения данных видов комнатных растений; 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1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составить смету  на приобретение нужного оборудования и недостающих видов комнатных растений;  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1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расчертить график-сетку разведения обозначенных видов комнатных растений в соответствии со сроками их размножения; 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1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наметить пути  реализации саженцев и точки их продажи; 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1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наладить конвейерное разведение указанных видов комнатных растений;  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1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организовать  сбыт выращенных комнатных растений в разнообразные места  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endParaRPr lang="ru-RU" sz="1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498949"/>
            <a:ext cx="1289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 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08952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Параметры отбора экологически значимых видов      комнатных растений: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Результат обзора  литературных источников информации и </a:t>
            </a:r>
            <a:r>
              <a:rPr lang="ru-RU" sz="2800" dirty="0" err="1" smtClean="0">
                <a:solidFill>
                  <a:srgbClr val="00B050"/>
                </a:solidFill>
              </a:rPr>
              <a:t>интернет-ресурсов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357430"/>
            <a:ext cx="4677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нейтрализаторы химических веществ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4357694"/>
            <a:ext cx="2558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ионизаторы воздуха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3500438"/>
            <a:ext cx="2643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/>
              <a:t>микробопоглотители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29124" y="5715016"/>
            <a:ext cx="2574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/>
              <a:t>аллергеноуловители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5429264"/>
            <a:ext cx="28841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/>
              <a:t>фитонцидовыделители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357686" y="2928934"/>
            <a:ext cx="4509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/>
              <a:t>противоэлектросмоговые</a:t>
            </a:r>
            <a:r>
              <a:rPr lang="ru-RU" b="1" dirty="0" smtClean="0"/>
              <a:t>  растения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643570" y="3643314"/>
            <a:ext cx="2064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пылеочистители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57818" y="4929198"/>
            <a:ext cx="2497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/>
              <a:t>радонопоглотители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err="1" smtClean="0"/>
              <a:t>Аглаонема</a:t>
            </a:r>
            <a:r>
              <a:rPr lang="ru-RU" sz="1600" dirty="0" smtClean="0"/>
              <a:t> переменчивая(серебряная королева)</a:t>
            </a:r>
            <a:r>
              <a:rPr lang="en-US" sz="1600" dirty="0" err="1" smtClean="0"/>
              <a:t>Aglaonema</a:t>
            </a:r>
            <a:r>
              <a:rPr lang="en-US" sz="1600" dirty="0" smtClean="0"/>
              <a:t>  </a:t>
            </a:r>
            <a:r>
              <a:rPr lang="en-US" sz="1600" dirty="0" err="1" smtClean="0"/>
              <a:t>commutftum</a:t>
            </a:r>
            <a:r>
              <a:rPr lang="ru-RU" sz="1600" dirty="0" smtClean="0"/>
              <a:t>89</a:t>
            </a:r>
          </a:p>
          <a:p>
            <a:r>
              <a:rPr lang="ru-RU" sz="1600" dirty="0" smtClean="0"/>
              <a:t>Алоэ древовидное</a:t>
            </a:r>
            <a:r>
              <a:rPr lang="en-US" sz="1600" dirty="0" smtClean="0"/>
              <a:t>  Aloe </a:t>
            </a:r>
            <a:r>
              <a:rPr lang="en-US" sz="1600" dirty="0" err="1" smtClean="0"/>
              <a:t>arborescens</a:t>
            </a:r>
            <a:r>
              <a:rPr lang="en-US" sz="1600" dirty="0" smtClean="0"/>
              <a:t> </a:t>
            </a:r>
            <a:r>
              <a:rPr lang="ru-RU" sz="1600" dirty="0" smtClean="0"/>
              <a:t>279</a:t>
            </a:r>
          </a:p>
          <a:p>
            <a:r>
              <a:rPr lang="ru-RU" sz="1600" dirty="0" smtClean="0"/>
              <a:t>Бегония </a:t>
            </a:r>
            <a:r>
              <a:rPr lang="ru-RU" sz="1600" dirty="0" err="1" smtClean="0"/>
              <a:t>белоточечная</a:t>
            </a:r>
            <a:r>
              <a:rPr lang="ru-RU" sz="1600" dirty="0" smtClean="0"/>
              <a:t> </a:t>
            </a:r>
            <a:r>
              <a:rPr lang="en-US" sz="1600" dirty="0" smtClean="0"/>
              <a:t> Begonia alba-</a:t>
            </a:r>
            <a:r>
              <a:rPr lang="en-US" sz="1600" dirty="0" err="1" smtClean="0"/>
              <a:t>picta</a:t>
            </a:r>
            <a:r>
              <a:rPr lang="ru-RU" sz="1600" dirty="0" smtClean="0"/>
              <a:t>105218</a:t>
            </a:r>
          </a:p>
          <a:p>
            <a:r>
              <a:rPr lang="ru-RU" sz="1600" dirty="0" smtClean="0"/>
              <a:t>Гибискус китайский(китайская роза)</a:t>
            </a:r>
            <a:r>
              <a:rPr lang="en-US" sz="1600" dirty="0" smtClean="0"/>
              <a:t> Hibiscus </a:t>
            </a:r>
            <a:r>
              <a:rPr lang="en-US" sz="1600" dirty="0" err="1" smtClean="0"/>
              <a:t>rosa-sinensis</a:t>
            </a:r>
            <a:r>
              <a:rPr lang="ru-RU" sz="1600" dirty="0" smtClean="0"/>
              <a:t>242 179</a:t>
            </a:r>
          </a:p>
          <a:p>
            <a:r>
              <a:rPr lang="ru-RU" sz="1600" dirty="0" smtClean="0"/>
              <a:t>Драцена </a:t>
            </a:r>
            <a:r>
              <a:rPr lang="en-US" sz="1600" dirty="0" smtClean="0"/>
              <a:t> </a:t>
            </a:r>
            <a:r>
              <a:rPr lang="ru-RU" sz="1600" dirty="0" smtClean="0"/>
              <a:t> окаймлённая</a:t>
            </a:r>
            <a:r>
              <a:rPr lang="en-US" sz="1600" dirty="0" smtClean="0"/>
              <a:t> </a:t>
            </a:r>
            <a:r>
              <a:rPr lang="ru-RU" sz="1600" dirty="0" smtClean="0"/>
              <a:t> </a:t>
            </a:r>
            <a:r>
              <a:rPr lang="en-US" sz="1600" dirty="0" smtClean="0"/>
              <a:t>Dracaena  </a:t>
            </a:r>
            <a:r>
              <a:rPr lang="en-US" sz="1600" dirty="0" err="1" smtClean="0"/>
              <a:t>marginata</a:t>
            </a:r>
            <a:r>
              <a:rPr lang="ru-RU" sz="1600" dirty="0" smtClean="0"/>
              <a:t>127 222</a:t>
            </a:r>
          </a:p>
          <a:p>
            <a:r>
              <a:rPr lang="ru-RU" sz="1600" dirty="0" smtClean="0"/>
              <a:t>Кипарис</a:t>
            </a:r>
            <a:r>
              <a:rPr lang="en-US" sz="1600" dirty="0" smtClean="0"/>
              <a:t>  </a:t>
            </a:r>
            <a:r>
              <a:rPr lang="ru-RU" sz="1600" dirty="0" smtClean="0"/>
              <a:t>вечнозелёный</a:t>
            </a:r>
            <a:r>
              <a:rPr lang="en-US" sz="1600" dirty="0" smtClean="0"/>
              <a:t> </a:t>
            </a:r>
            <a:r>
              <a:rPr lang="ru-RU" sz="1600" dirty="0" smtClean="0"/>
              <a:t> </a:t>
            </a:r>
            <a:r>
              <a:rPr lang="en-US" sz="1600" dirty="0" err="1" smtClean="0"/>
              <a:t>Cupressus</a:t>
            </a:r>
            <a:r>
              <a:rPr lang="en-US" sz="1600" dirty="0" smtClean="0"/>
              <a:t>  </a:t>
            </a:r>
            <a:r>
              <a:rPr lang="en-US" sz="1600" dirty="0" err="1" smtClean="0"/>
              <a:t>sempervirens</a:t>
            </a:r>
            <a:r>
              <a:rPr lang="en-US" sz="1600" dirty="0" smtClean="0"/>
              <a:t> </a:t>
            </a:r>
            <a:r>
              <a:rPr lang="ru-RU" sz="1600" dirty="0" smtClean="0"/>
              <a:t>247</a:t>
            </a:r>
          </a:p>
          <a:p>
            <a:r>
              <a:rPr lang="ru-RU" sz="1600" dirty="0" smtClean="0"/>
              <a:t>Молочай  треугольный </a:t>
            </a:r>
            <a:r>
              <a:rPr lang="en-US" sz="1600" dirty="0" smtClean="0"/>
              <a:t> Euphorbia  </a:t>
            </a:r>
            <a:r>
              <a:rPr lang="en-US" sz="1600" dirty="0" err="1" smtClean="0"/>
              <a:t>triangularis</a:t>
            </a:r>
            <a:r>
              <a:rPr lang="ru-RU" sz="1600" dirty="0" smtClean="0"/>
              <a:t>145 285</a:t>
            </a:r>
          </a:p>
          <a:p>
            <a:r>
              <a:rPr lang="ru-RU" sz="1600" dirty="0" smtClean="0"/>
              <a:t>Монстера  привлекательная </a:t>
            </a:r>
            <a:r>
              <a:rPr lang="en-US" sz="1600" dirty="0" err="1" smtClean="0"/>
              <a:t>Monstera</a:t>
            </a:r>
            <a:r>
              <a:rPr lang="en-US" sz="1600" dirty="0" smtClean="0"/>
              <a:t> </a:t>
            </a:r>
            <a:r>
              <a:rPr lang="en-US" sz="1600" dirty="0" err="1" smtClean="0"/>
              <a:t>deliciosa</a:t>
            </a:r>
            <a:r>
              <a:rPr lang="ru-RU" sz="1600" dirty="0" smtClean="0"/>
              <a:t>147 225 </a:t>
            </a:r>
          </a:p>
          <a:p>
            <a:r>
              <a:rPr lang="ru-RU" sz="1600" dirty="0" smtClean="0"/>
              <a:t>Опунция  беловолосая </a:t>
            </a:r>
            <a:r>
              <a:rPr lang="en-US" sz="1600" dirty="0" smtClean="0"/>
              <a:t> </a:t>
            </a:r>
            <a:r>
              <a:rPr lang="en-US" sz="1600" dirty="0" err="1" smtClean="0"/>
              <a:t>Opuntia</a:t>
            </a:r>
            <a:r>
              <a:rPr lang="en-US" sz="1600" dirty="0" smtClean="0"/>
              <a:t> </a:t>
            </a:r>
            <a:r>
              <a:rPr lang="en-US" sz="1600" dirty="0" err="1" smtClean="0"/>
              <a:t>leucotricha</a:t>
            </a:r>
            <a:r>
              <a:rPr lang="ru-RU" sz="1600" dirty="0" smtClean="0"/>
              <a:t> 285</a:t>
            </a:r>
          </a:p>
          <a:p>
            <a:r>
              <a:rPr lang="ru-RU" sz="1600" dirty="0" smtClean="0"/>
              <a:t>Плющ  обыкновенный </a:t>
            </a:r>
            <a:r>
              <a:rPr lang="en-US" sz="1600" dirty="0" smtClean="0"/>
              <a:t> </a:t>
            </a:r>
            <a:r>
              <a:rPr lang="en-US" sz="1600" dirty="0" err="1" smtClean="0"/>
              <a:t>Hedera</a:t>
            </a:r>
            <a:r>
              <a:rPr lang="en-US" sz="1600" dirty="0" smtClean="0"/>
              <a:t> helix</a:t>
            </a:r>
            <a:r>
              <a:rPr lang="ru-RU" sz="1600" dirty="0" smtClean="0"/>
              <a:t>155 358</a:t>
            </a:r>
          </a:p>
          <a:p>
            <a:r>
              <a:rPr lang="ru-RU" sz="1600" dirty="0" err="1" smtClean="0"/>
              <a:t>Сциндаптус</a:t>
            </a:r>
            <a:r>
              <a:rPr lang="ru-RU" sz="1600" dirty="0" smtClean="0"/>
              <a:t>  золотистый </a:t>
            </a:r>
            <a:r>
              <a:rPr lang="en-US" sz="1600" dirty="0" smtClean="0"/>
              <a:t> </a:t>
            </a:r>
            <a:r>
              <a:rPr lang="en-US" sz="1600" dirty="0" err="1" smtClean="0"/>
              <a:t>Scindapsus</a:t>
            </a:r>
            <a:r>
              <a:rPr lang="en-US" sz="1600" dirty="0" smtClean="0"/>
              <a:t> </a:t>
            </a:r>
            <a:r>
              <a:rPr lang="en-US" sz="1600" dirty="0" err="1" smtClean="0"/>
              <a:t>aureus</a:t>
            </a:r>
            <a:r>
              <a:rPr lang="en-US" sz="1600" dirty="0" smtClean="0"/>
              <a:t> </a:t>
            </a:r>
            <a:r>
              <a:rPr lang="ru-RU" sz="1600" dirty="0" smtClean="0"/>
              <a:t>171 </a:t>
            </a:r>
          </a:p>
          <a:p>
            <a:r>
              <a:rPr lang="ru-RU" sz="1600" dirty="0" smtClean="0"/>
              <a:t>Фикус </a:t>
            </a:r>
            <a:r>
              <a:rPr lang="ru-RU" sz="1600" dirty="0" err="1" smtClean="0"/>
              <a:t>Бенджамина</a:t>
            </a:r>
            <a:r>
              <a:rPr lang="en-US" sz="1600" dirty="0" smtClean="0"/>
              <a:t>  </a:t>
            </a:r>
            <a:r>
              <a:rPr lang="en-US" sz="1600" dirty="0" err="1" smtClean="0"/>
              <a:t>Ficus</a:t>
            </a:r>
            <a:r>
              <a:rPr lang="en-US" sz="1600" dirty="0" smtClean="0"/>
              <a:t> </a:t>
            </a:r>
            <a:r>
              <a:rPr lang="en-US" sz="1600" dirty="0" err="1" smtClean="0"/>
              <a:t>benjamina</a:t>
            </a:r>
            <a:r>
              <a:rPr lang="ru-RU" sz="1600" dirty="0" smtClean="0"/>
              <a:t>175</a:t>
            </a:r>
          </a:p>
          <a:p>
            <a:r>
              <a:rPr lang="ru-RU" sz="1600" dirty="0" err="1" smtClean="0"/>
              <a:t>Хлорофитум</a:t>
            </a:r>
            <a:r>
              <a:rPr lang="ru-RU" sz="1600" dirty="0" smtClean="0"/>
              <a:t>  хохлатый </a:t>
            </a:r>
            <a:r>
              <a:rPr lang="en-US" sz="1600" dirty="0" err="1" smtClean="0"/>
              <a:t>Chlorophytum</a:t>
            </a:r>
            <a:r>
              <a:rPr lang="en-US" sz="1600" dirty="0" smtClean="0"/>
              <a:t> </a:t>
            </a:r>
            <a:r>
              <a:rPr lang="en-US" sz="1600" dirty="0" err="1" smtClean="0"/>
              <a:t>comosum</a:t>
            </a:r>
            <a:r>
              <a:rPr lang="ru-RU" sz="1600" dirty="0" smtClean="0"/>
              <a:t>268 </a:t>
            </a:r>
          </a:p>
          <a:p>
            <a:r>
              <a:rPr lang="ru-RU" sz="1600" dirty="0" smtClean="0"/>
              <a:t>Цереус, или </a:t>
            </a:r>
            <a:r>
              <a:rPr lang="ru-RU" sz="1600" dirty="0" err="1" smtClean="0"/>
              <a:t>Свечевидный</a:t>
            </a:r>
            <a:r>
              <a:rPr lang="ru-RU" sz="1600" dirty="0" smtClean="0"/>
              <a:t> кактус(</a:t>
            </a:r>
            <a:r>
              <a:rPr lang="ru-RU" sz="1600" dirty="0" err="1" smtClean="0"/>
              <a:t>свечевик</a:t>
            </a:r>
            <a:r>
              <a:rPr lang="ru-RU" sz="1600" dirty="0" smtClean="0"/>
              <a:t>) </a:t>
            </a:r>
            <a:r>
              <a:rPr lang="en-US" sz="1600" dirty="0" smtClean="0"/>
              <a:t>Cereus Mill </a:t>
            </a:r>
            <a:r>
              <a:rPr lang="ru-RU" sz="1600" dirty="0" smtClean="0"/>
              <a:t>290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Кадастровый список  </a:t>
            </a:r>
            <a:r>
              <a:rPr lang="ru-RU" sz="2400" dirty="0" err="1" smtClean="0">
                <a:solidFill>
                  <a:srgbClr val="00B050"/>
                </a:solidFill>
              </a:rPr>
              <a:t>оздоравливающих</a:t>
            </a:r>
            <a:r>
              <a:rPr lang="ru-RU" sz="2400" dirty="0" smtClean="0">
                <a:solidFill>
                  <a:srgbClr val="00B050"/>
                </a:solidFill>
              </a:rPr>
              <a:t> воздушную среду  помещений видов комнатных растений</a:t>
            </a:r>
            <a:br>
              <a:rPr lang="ru-RU" sz="2400" dirty="0" smtClean="0">
                <a:solidFill>
                  <a:srgbClr val="00B050"/>
                </a:solidFill>
              </a:rPr>
            </a:br>
            <a:r>
              <a:rPr lang="ru-RU" sz="1600" dirty="0" smtClean="0">
                <a:solidFill>
                  <a:srgbClr val="7030A0"/>
                </a:solidFill>
              </a:rPr>
              <a:t>(на основе анализа  полученной информации)</a:t>
            </a:r>
            <a:endParaRPr lang="ru-RU" sz="1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1600" dirty="0" smtClean="0"/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endParaRPr lang="ru-RU" sz="1600" dirty="0" smtClean="0"/>
          </a:p>
          <a:p>
            <a:r>
              <a:rPr lang="ru-RU" sz="1600" dirty="0" smtClean="0"/>
              <a:t>ионизатор воздуха </a:t>
            </a:r>
          </a:p>
          <a:p>
            <a:endParaRPr lang="ru-RU" sz="1600" dirty="0" smtClean="0"/>
          </a:p>
          <a:p>
            <a:r>
              <a:rPr lang="ru-RU" sz="1600" dirty="0" smtClean="0"/>
              <a:t> нейтрализатор </a:t>
            </a:r>
            <a:r>
              <a:rPr lang="ru-RU" sz="1600" dirty="0" err="1" smtClean="0"/>
              <a:t>электросмога</a:t>
            </a:r>
            <a:r>
              <a:rPr lang="ru-RU" sz="1600" dirty="0" smtClean="0"/>
              <a:t> </a:t>
            </a:r>
          </a:p>
          <a:p>
            <a:endParaRPr lang="ru-RU" sz="1600" dirty="0" smtClean="0"/>
          </a:p>
          <a:p>
            <a:r>
              <a:rPr lang="ru-RU" sz="1600" dirty="0" err="1" smtClean="0"/>
              <a:t>фитонцидоноситель</a:t>
            </a:r>
            <a:r>
              <a:rPr lang="ru-RU" sz="1600" dirty="0" smtClean="0"/>
              <a:t> </a:t>
            </a:r>
          </a:p>
          <a:p>
            <a:endParaRPr lang="ru-RU" sz="1600" dirty="0" smtClean="0"/>
          </a:p>
          <a:p>
            <a:r>
              <a:rPr lang="ru-RU" sz="1600" dirty="0" err="1" smtClean="0"/>
              <a:t>радоно</a:t>
            </a:r>
            <a:r>
              <a:rPr lang="ru-RU" sz="1600" dirty="0" smtClean="0"/>
              <a:t>- и </a:t>
            </a:r>
            <a:r>
              <a:rPr lang="ru-RU" sz="1600" dirty="0" err="1" smtClean="0"/>
              <a:t>пыле-очиститель</a:t>
            </a:r>
            <a:r>
              <a:rPr lang="ru-RU" sz="1600" dirty="0" smtClean="0"/>
              <a:t>  </a:t>
            </a:r>
          </a:p>
          <a:p>
            <a:endParaRPr lang="ru-RU" sz="1600" dirty="0" smtClean="0"/>
          </a:p>
          <a:p>
            <a:r>
              <a:rPr lang="ru-RU" sz="1600" dirty="0" err="1" smtClean="0"/>
              <a:t>противоаллерген</a:t>
            </a:r>
            <a:r>
              <a:rPr lang="ru-RU" sz="1600" dirty="0" smtClean="0"/>
              <a:t>  </a:t>
            </a:r>
          </a:p>
          <a:p>
            <a:endParaRPr lang="ru-RU" sz="1600" dirty="0" smtClean="0"/>
          </a:p>
          <a:p>
            <a:r>
              <a:rPr lang="ru-RU" sz="1600" dirty="0" err="1" smtClean="0"/>
              <a:t>микробопоглотитель</a:t>
            </a:r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       </a:t>
            </a:r>
            <a:r>
              <a:rPr lang="ru-RU" sz="2800" dirty="0" smtClean="0">
                <a:solidFill>
                  <a:srgbClr val="FF0000"/>
                </a:solidFill>
              </a:rPr>
              <a:t>Универсальный воздухоочиститель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14678" y="1214422"/>
            <a:ext cx="1928826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кипарис</a:t>
            </a:r>
            <a:endParaRPr lang="ru-RU" dirty="0"/>
          </a:p>
        </p:txBody>
      </p:sp>
      <p:pic>
        <p:nvPicPr>
          <p:cNvPr id="5" name="Picture 8" descr="http://floralife.com.ua/foto/img_products/full_28abcf58c9a5f4824d13d57b36bf94a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071678"/>
            <a:ext cx="314324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786314" y="55721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Кипарис</a:t>
            </a:r>
            <a:r>
              <a:rPr lang="en-US" dirty="0" smtClean="0"/>
              <a:t>  </a:t>
            </a:r>
            <a:r>
              <a:rPr lang="ru-RU" dirty="0" smtClean="0"/>
              <a:t>вечнозелёный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</a:p>
          <a:p>
            <a:r>
              <a:rPr lang="en-US" dirty="0" err="1" smtClean="0"/>
              <a:t>Cupressus</a:t>
            </a:r>
            <a:r>
              <a:rPr lang="en-US" dirty="0" smtClean="0"/>
              <a:t>  </a:t>
            </a:r>
            <a:r>
              <a:rPr lang="en-US" dirty="0" err="1" smtClean="0"/>
              <a:t>sempervirens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Поглотители ксилола мониторов </a:t>
            </a:r>
            <a:r>
              <a:rPr lang="ru-RU" sz="2400" dirty="0" err="1" smtClean="0">
                <a:solidFill>
                  <a:srgbClr val="FF0000"/>
                </a:solidFill>
              </a:rPr>
              <a:t>компьюторов</a:t>
            </a:r>
            <a:r>
              <a:rPr lang="ru-RU" sz="2400" dirty="0" smtClean="0">
                <a:solidFill>
                  <a:srgbClr val="FF0000"/>
                </a:solidFill>
              </a:rPr>
              <a:t> и их вредных излучений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Picture 10" descr="http://draceana.ucoz.ru/_si/0/594202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500174"/>
            <a:ext cx="2420471" cy="3227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http://plants.at.ua/_pu/1/994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41" y="3000372"/>
            <a:ext cx="2786059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://img0.liveinternet.ru/images/foto/b/1/928/3644928/f_192633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2071678"/>
            <a:ext cx="220503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5286380" y="6286520"/>
            <a:ext cx="37144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карликовая финиковая пальма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643438" y="5214950"/>
            <a:ext cx="914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кактус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492919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Драцена </a:t>
            </a:r>
            <a:r>
              <a:rPr lang="en-US" dirty="0" smtClean="0"/>
              <a:t> </a:t>
            </a:r>
            <a:r>
              <a:rPr lang="ru-RU" dirty="0" smtClean="0"/>
              <a:t> окаймлённая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en-US" dirty="0" smtClean="0"/>
              <a:t>Dracaena  </a:t>
            </a:r>
            <a:r>
              <a:rPr lang="en-US" dirty="0" err="1" smtClean="0"/>
              <a:t>marginata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918</TotalTime>
  <Words>876</Words>
  <Application>Microsoft Office PowerPoint</Application>
  <PresentationFormat>Экран (4:3)</PresentationFormat>
  <Paragraphs>204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Открытая</vt:lpstr>
      <vt:lpstr>Учебный проект</vt:lpstr>
      <vt:lpstr> Тема работы и объекты исследования –</vt:lpstr>
      <vt:lpstr>Слайд 3</vt:lpstr>
      <vt:lpstr>Слайд 4</vt:lpstr>
      <vt:lpstr>Цель: способствовать экологически грамотному озеленению школы с первоначально  наименьшими затратами и последующей прибылью</vt:lpstr>
      <vt:lpstr>Результат обзора  литературных источников информации и интернет-ресурсов</vt:lpstr>
      <vt:lpstr>Кадастровый список  оздоравливающих воздушную среду  помещений видов комнатных растений (на основе анализа  полученной информации)</vt:lpstr>
      <vt:lpstr>        Универсальный воздухоочиститель</vt:lpstr>
      <vt:lpstr>Поглотители ксилола мониторов компьюторов и их вредных излучений</vt:lpstr>
      <vt:lpstr>Защитники от химических супертоксикантов</vt:lpstr>
      <vt:lpstr>Нейтрализаторы  химических  веществ</vt:lpstr>
      <vt:lpstr>               Микробопоглотители</vt:lpstr>
      <vt:lpstr>                 Фитонцидовыделители</vt:lpstr>
      <vt:lpstr>Рекомендации по результатам собственных исследований</vt:lpstr>
      <vt:lpstr>Естественные воздухоочистители в  столовых и кабинетах труда</vt:lpstr>
      <vt:lpstr>                   В кабинет  химии</vt:lpstr>
      <vt:lpstr>              В кабинет информатики</vt:lpstr>
      <vt:lpstr>Способы размножения выделенных видов комнатных растений</vt:lpstr>
      <vt:lpstr>Смета на приобретение  первоначального оборудования (для реализации практической части проекта)</vt:lpstr>
      <vt:lpstr>График-сетка разведения  обозначенных видов комнатных расений</vt:lpstr>
      <vt:lpstr>Выводы:</vt:lpstr>
      <vt:lpstr>                            Заключение                  ( по теоретическим исследованиям)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Учебный проект</dc:title>
  <dc:creator>ASUS</dc:creator>
  <cp:lastModifiedBy>ASUS</cp:lastModifiedBy>
  <cp:revision>97</cp:revision>
  <dcterms:created xsi:type="dcterms:W3CDTF">2014-04-26T11:21:34Z</dcterms:created>
  <dcterms:modified xsi:type="dcterms:W3CDTF">2022-05-19T06:53:39Z</dcterms:modified>
</cp:coreProperties>
</file>