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628800"/>
            <a:ext cx="8458200" cy="1222375"/>
          </a:xfrm>
        </p:spPr>
        <p:txBody>
          <a:bodyPr/>
          <a:lstStyle/>
          <a:p>
            <a:pPr algn="ctr"/>
            <a:r>
              <a:rPr lang="ru-RU" dirty="0" smtClean="0"/>
              <a:t>Односоставные предложения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3645024"/>
            <a:ext cx="3691136" cy="9144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Архипова </a:t>
            </a:r>
            <a:r>
              <a:rPr lang="ru-RU" dirty="0" err="1" smtClean="0"/>
              <a:t>Фирдяус</a:t>
            </a:r>
            <a:r>
              <a:rPr lang="ru-RU" dirty="0" smtClean="0"/>
              <a:t> </a:t>
            </a:r>
            <a:r>
              <a:rPr lang="ru-RU" dirty="0" err="1" smtClean="0"/>
              <a:t>Наилевна</a:t>
            </a:r>
            <a:r>
              <a:rPr lang="ru-RU" dirty="0" smtClean="0"/>
              <a:t> – учитель русского языка и литературы </a:t>
            </a:r>
            <a:endParaRPr lang="ru-RU" dirty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51520" y="0"/>
            <a:ext cx="8569325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/>
              <a:t>ГОСУДАРСТВЕННОЕ БЮДЖЕТНОЕ</a:t>
            </a:r>
            <a:endParaRPr lang="ru-RU" sz="1400" dirty="0"/>
          </a:p>
          <a:p>
            <a:pPr algn="ctr"/>
            <a:r>
              <a:rPr lang="ru-RU" sz="1400" b="1" dirty="0"/>
              <a:t>ОБЩЕОБРАЗОВАТЕЛЬНОЕ УЧРЕЖДЕНИЕ</a:t>
            </a:r>
            <a:endParaRPr lang="ru-RU" sz="1400" dirty="0"/>
          </a:p>
          <a:p>
            <a:pPr algn="ctr"/>
            <a:r>
              <a:rPr lang="ru-RU" sz="1400" b="1" dirty="0"/>
              <a:t>СРЕДНЯЯ ОБЩЕОБРАЗОВАТЕЛЬНАЯ ШКОЛА  №33 ИМЕНИ</a:t>
            </a:r>
            <a:endParaRPr lang="ru-RU" sz="1400" dirty="0"/>
          </a:p>
          <a:p>
            <a:pPr algn="ctr"/>
            <a:r>
              <a:rPr lang="ru-RU" sz="1400" b="1" dirty="0"/>
              <a:t>КАВАЛЕРА ОРДЕНА «ЗА ЛИЧНОЕ МУЖЕСТВО» С. А. ВОТРИНА</a:t>
            </a:r>
            <a:endParaRPr lang="ru-RU" sz="1400" dirty="0"/>
          </a:p>
          <a:p>
            <a:pPr algn="ctr"/>
            <a:r>
              <a:rPr lang="ru-RU" sz="1400" b="1" dirty="0"/>
              <a:t>ГОРОДСКОГО ОКРУГА СЫЗРАНЬ САМАРСКОЙ ОБЛАСТИ</a:t>
            </a:r>
            <a:endParaRPr lang="ru-RU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92896"/>
            <a:ext cx="4355976" cy="436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Используемая литература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Фоминых, Б. И. Односоставные предложения : учебное пособие / Б. И. Фоминых, М. С. </a:t>
            </a:r>
            <a:r>
              <a:rPr lang="ru-RU" dirty="0" err="1" smtClean="0"/>
              <a:t>Милованова</a:t>
            </a:r>
            <a:r>
              <a:rPr lang="ru-RU" dirty="0" smtClean="0"/>
              <a:t>. — 2-е изд., </a:t>
            </a:r>
            <a:r>
              <a:rPr lang="ru-RU" dirty="0" err="1" smtClean="0"/>
              <a:t>испр</a:t>
            </a:r>
            <a:r>
              <a:rPr lang="ru-RU" dirty="0" smtClean="0"/>
              <a:t>. и доп. — Москва : ФЛИНТА, 2021. — 120 с. — ISBN 978-5-9765-4579-3. — Текст : электронный // Лань : электронно-библиотечная система. — URL: https://</a:t>
            </a:r>
            <a:r>
              <a:rPr lang="ru-RU" dirty="0" smtClean="0"/>
              <a:t>e.lanbook.com/book/186309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Назывное предложение – это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односоставное предложение с главным членом, соотносимым с подлежащим. В назывных предложениях сообщается о наличии и существовании предмета. </a:t>
            </a:r>
          </a:p>
          <a:p>
            <a:endParaRPr lang="ru-RU" dirty="0" smtClean="0"/>
          </a:p>
          <a:p>
            <a:r>
              <a:rPr lang="ru-RU" dirty="0" smtClean="0"/>
              <a:t>Главный член назывного предложения выражается формой именительного падежа существительного. </a:t>
            </a:r>
          </a:p>
          <a:p>
            <a:endParaRPr lang="ru-RU" dirty="0" smtClean="0"/>
          </a:p>
          <a:p>
            <a:r>
              <a:rPr lang="ru-RU" dirty="0" smtClean="0"/>
              <a:t>Например: Ночь. Улица. Фонарь. Аптека (Блок).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Нераспространенные назывные предложения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201885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Нераспространенное предложение — это предложение, которое содержит только грамматическую основу — подлежащее и сказуемое.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3968" y="3140968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 smtClean="0">
                <a:latin typeface="+mj-lt"/>
              </a:rPr>
              <a:t>Например:</a:t>
            </a:r>
          </a:p>
          <a:p>
            <a:pPr algn="ctr"/>
            <a:endParaRPr lang="ru-RU" sz="2000" dirty="0" smtClean="0">
              <a:latin typeface="+mj-lt"/>
            </a:endParaRPr>
          </a:p>
          <a:p>
            <a:pPr algn="ctr"/>
            <a:r>
              <a:rPr lang="ru-RU" sz="2000" dirty="0" smtClean="0">
                <a:latin typeface="+mj-lt"/>
              </a:rPr>
              <a:t>Девочка всё плачет.</a:t>
            </a:r>
          </a:p>
          <a:p>
            <a:pPr algn="ctr"/>
            <a:r>
              <a:rPr lang="ru-RU" sz="2000" dirty="0" smtClean="0">
                <a:latin typeface="+mj-lt"/>
              </a:rPr>
              <a:t>Девочка — подлежащее</a:t>
            </a:r>
          </a:p>
          <a:p>
            <a:pPr algn="ctr"/>
            <a:endParaRPr lang="ru-RU" sz="2000" dirty="0" smtClean="0">
              <a:latin typeface="+mj-lt"/>
            </a:endParaRPr>
          </a:p>
          <a:p>
            <a:pPr algn="ctr"/>
            <a:r>
              <a:rPr lang="ru-RU" sz="2000" dirty="0" smtClean="0">
                <a:latin typeface="+mj-lt"/>
              </a:rPr>
              <a:t>Плачет — сказуемое</a:t>
            </a:r>
          </a:p>
          <a:p>
            <a:pPr algn="ctr"/>
            <a:endParaRPr lang="ru-RU" sz="2000" dirty="0" smtClean="0">
              <a:latin typeface="+mj-lt"/>
            </a:endParaRPr>
          </a:p>
          <a:p>
            <a:pPr algn="ctr"/>
            <a:r>
              <a:rPr lang="ru-RU" sz="2000" dirty="0" smtClean="0">
                <a:latin typeface="+mj-lt"/>
              </a:rPr>
              <a:t>Всё — частица</a:t>
            </a:r>
            <a:endParaRPr lang="ru-RU" sz="2000" dirty="0">
              <a:latin typeface="+mj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429000"/>
            <a:ext cx="3312368" cy="2172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2234878"/>
          </a:xfrm>
        </p:spPr>
        <p:txBody>
          <a:bodyPr/>
          <a:lstStyle/>
          <a:p>
            <a:r>
              <a:rPr lang="ru-RU" dirty="0" smtClean="0"/>
              <a:t>Распространенное предложение — это предложение, в котором кроме подлежащего и сказуемого содержится хотя бы один второстепенный член.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распространенные назывные предложения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3501008"/>
            <a:ext cx="45720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 smtClean="0">
                <a:latin typeface="+mj-lt"/>
              </a:rPr>
              <a:t>Например:</a:t>
            </a:r>
          </a:p>
          <a:p>
            <a:pPr algn="ctr"/>
            <a:endParaRPr lang="ru-RU" sz="2000" b="1" dirty="0" smtClean="0">
              <a:latin typeface="+mj-lt"/>
            </a:endParaRPr>
          </a:p>
          <a:p>
            <a:pPr algn="ctr"/>
            <a:r>
              <a:rPr lang="ru-RU" sz="2000" b="1" dirty="0" smtClean="0">
                <a:latin typeface="+mj-lt"/>
              </a:rPr>
              <a:t>Девочка все плачет из-за лопнувшего шарика.</a:t>
            </a:r>
          </a:p>
          <a:p>
            <a:pPr algn="ctr"/>
            <a:r>
              <a:rPr lang="ru-RU" sz="2000" b="1" dirty="0" smtClean="0">
                <a:latin typeface="+mj-lt"/>
              </a:rPr>
              <a:t>Девочка плачет — грамматическая основа: подлежащее и сказуемое</a:t>
            </a:r>
          </a:p>
          <a:p>
            <a:pPr algn="ctr"/>
            <a:endParaRPr lang="ru-RU" sz="2000" b="1" dirty="0" smtClean="0">
              <a:latin typeface="+mj-lt"/>
            </a:endParaRPr>
          </a:p>
          <a:p>
            <a:pPr algn="ctr"/>
            <a:r>
              <a:rPr lang="ru-RU" sz="2000" b="1" dirty="0" smtClean="0">
                <a:latin typeface="+mj-lt"/>
              </a:rPr>
              <a:t>Из-за лопнувшего шарика — второстепенные члены предложения (определение, дополнение)</a:t>
            </a:r>
            <a:endParaRPr lang="ru-RU" sz="2000" dirty="0">
              <a:latin typeface="+mj-lt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005064"/>
            <a:ext cx="346947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Повествовательные назывные предложения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Морозный день</a:t>
            </a:r>
          </a:p>
          <a:p>
            <a:r>
              <a:rPr lang="ru-RU" dirty="0" smtClean="0"/>
              <a:t>Широкий проспект </a:t>
            </a:r>
          </a:p>
          <a:p>
            <a:r>
              <a:rPr lang="ru-RU" dirty="0" smtClean="0"/>
              <a:t>Заснеженная улица 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Весенние радости </a:t>
            </a:r>
          </a:p>
          <a:p>
            <a:r>
              <a:rPr lang="ru-RU" dirty="0" smtClean="0"/>
              <a:t>Медовый аромат цветов 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1556792"/>
            <a:ext cx="3096458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3717032"/>
            <a:ext cx="3024336" cy="2238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Восклицательные назывные предложения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Божественная ночь!</a:t>
            </a:r>
          </a:p>
          <a:p>
            <a:r>
              <a:rPr lang="ru-RU" dirty="0" smtClean="0"/>
              <a:t>Очаровательная ночь!</a:t>
            </a:r>
          </a:p>
          <a:p>
            <a:endParaRPr lang="ru-RU" dirty="0" smtClean="0"/>
          </a:p>
          <a:p>
            <a:r>
              <a:rPr lang="ru-RU" dirty="0" smtClean="0"/>
              <a:t>Что за чудная ночь!</a:t>
            </a:r>
          </a:p>
          <a:p>
            <a:r>
              <a:rPr lang="ru-RU" dirty="0" smtClean="0"/>
              <a:t>Что за тени и блеск!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916832"/>
            <a:ext cx="3312368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Бытийные (экзистенциальные) предложения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Это синтаксический тип предложений, утверждающих существование в мире или его фрагменте объектов того или другого класса.</a:t>
            </a:r>
          </a:p>
          <a:p>
            <a:endParaRPr lang="ru-RU" dirty="0" smtClean="0"/>
          </a:p>
          <a:p>
            <a:pPr algn="ctr"/>
            <a:r>
              <a:rPr lang="ru-RU" b="1" dirty="0" smtClean="0"/>
              <a:t>Например</a:t>
            </a:r>
            <a:r>
              <a:rPr lang="ru-RU" dirty="0" smtClean="0"/>
              <a:t>: </a:t>
            </a:r>
          </a:p>
          <a:p>
            <a:r>
              <a:rPr lang="ru-RU" dirty="0" smtClean="0"/>
              <a:t>«Есть на нашей планете и материки и океаны, а на материках есть горы и равнины, леса и пустыни» </a:t>
            </a:r>
          </a:p>
          <a:p>
            <a:r>
              <a:rPr lang="ru-RU" dirty="0" smtClean="0"/>
              <a:t>«В нашем городе есть оперный театр»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Назывные указательные </a:t>
            </a:r>
            <a:br>
              <a:rPr lang="ru-RU" dirty="0" smtClean="0"/>
            </a:br>
            <a:r>
              <a:rPr lang="ru-RU" dirty="0" smtClean="0"/>
              <a:t>предложения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323109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Назывные указательные указывают на предмет. 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 smtClean="0"/>
              <a:t>грамматической основе помимо подлежащего, выраженного именительным падежом любого имени, появляются указательные частицы «вот» или «вон</a:t>
            </a:r>
            <a:r>
              <a:rPr lang="ru-RU" dirty="0" smtClean="0"/>
              <a:t>»:</a:t>
            </a:r>
          </a:p>
          <a:p>
            <a:endParaRPr lang="ru-RU" dirty="0" smtClean="0"/>
          </a:p>
          <a:p>
            <a:pPr algn="r"/>
            <a:endParaRPr lang="ru-RU" dirty="0" smtClean="0"/>
          </a:p>
          <a:p>
            <a:pPr algn="r"/>
            <a:r>
              <a:rPr lang="ru-RU" dirty="0" smtClean="0"/>
              <a:t>Пример: </a:t>
            </a:r>
            <a:r>
              <a:rPr lang="ru-RU" dirty="0" smtClean="0"/>
              <a:t>Вот вам софа, раскиньтесь на покой. </a:t>
            </a:r>
            <a:endParaRPr lang="ru-RU" dirty="0" smtClean="0"/>
          </a:p>
          <a:p>
            <a:pPr algn="r">
              <a:buNone/>
            </a:pPr>
            <a:r>
              <a:rPr lang="ru-RU" dirty="0" smtClean="0"/>
              <a:t>(</a:t>
            </a:r>
            <a:r>
              <a:rPr lang="ru-RU" dirty="0" smtClean="0"/>
              <a:t>А. С. Грибоедов).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Сфера употребления назывных предложений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Очень часто, совершенно не замечая этого, мы в нашей речи употребляем такого рода предложения: </a:t>
            </a:r>
            <a:r>
              <a:rPr lang="ru-RU" b="1" dirty="0" smtClean="0"/>
              <a:t>Наша школа. Мои родители...</a:t>
            </a:r>
          </a:p>
          <a:p>
            <a:r>
              <a:rPr lang="ru-RU" dirty="0" smtClean="0"/>
              <a:t>По значению они очень ёмки, лаконичны, а порой и выразительны. Именно поэтому так любимы назывные предложения многими поэтами и писателями</a:t>
            </a:r>
          </a:p>
          <a:p>
            <a:pPr algn="r"/>
            <a:r>
              <a:rPr lang="ru-RU" dirty="0" smtClean="0"/>
              <a:t>Лай, хохот, </a:t>
            </a:r>
            <a:r>
              <a:rPr lang="ru-RU" dirty="0" smtClean="0"/>
              <a:t>пенье, </a:t>
            </a:r>
            <a:r>
              <a:rPr lang="ru-RU" dirty="0" smtClean="0"/>
              <a:t>свист и хлоп,</a:t>
            </a:r>
          </a:p>
          <a:p>
            <a:pPr algn="r"/>
            <a:r>
              <a:rPr lang="ru-RU" dirty="0" smtClean="0"/>
              <a:t>Людская молвь и конский топ!</a:t>
            </a:r>
          </a:p>
          <a:p>
            <a:pPr algn="r">
              <a:buNone/>
            </a:pPr>
            <a:r>
              <a:rPr lang="ru-RU" sz="1700" dirty="0" smtClean="0"/>
              <a:t>А.С. Пушкин «Евгений Онегин»</a:t>
            </a:r>
            <a:endParaRPr lang="ru-RU" sz="17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20</TotalTime>
  <Words>429</Words>
  <Application>Microsoft Office PowerPoint</Application>
  <PresentationFormat>Экран (4:3)</PresentationFormat>
  <Paragraphs>67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Односоставные предложения </vt:lpstr>
      <vt:lpstr>Назывное предложение – это </vt:lpstr>
      <vt:lpstr>Нераспространенные назывные предложения </vt:lpstr>
      <vt:lpstr>распространенные назывные предложения </vt:lpstr>
      <vt:lpstr>Повествовательные назывные предложения </vt:lpstr>
      <vt:lpstr>Восклицательные назывные предложения </vt:lpstr>
      <vt:lpstr>Бытийные (экзистенциальные) предложения</vt:lpstr>
      <vt:lpstr>Назывные указательные  предложения </vt:lpstr>
      <vt:lpstr>Сфера употребления назывных предложений </vt:lpstr>
      <vt:lpstr>Используемая литература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Односоставные предложения </dc:title>
  <dc:creator>User</dc:creator>
  <cp:lastModifiedBy>User</cp:lastModifiedBy>
  <cp:revision>11</cp:revision>
  <dcterms:created xsi:type="dcterms:W3CDTF">2022-11-17T19:57:27Z</dcterms:created>
  <dcterms:modified xsi:type="dcterms:W3CDTF">2022-11-17T20:25:18Z</dcterms:modified>
</cp:coreProperties>
</file>