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1" r:id="rId3"/>
    <p:sldId id="272" r:id="rId4"/>
    <p:sldId id="273" r:id="rId5"/>
    <p:sldId id="275" r:id="rId6"/>
    <p:sldId id="277" r:id="rId7"/>
    <p:sldId id="274" r:id="rId8"/>
    <p:sldId id="276" r:id="rId9"/>
    <p:sldId id="279" r:id="rId10"/>
    <p:sldId id="278" r:id="rId11"/>
  </p:sldIdLst>
  <p:sldSz cx="10402888" cy="7315200"/>
  <p:notesSz cx="6858000" cy="9144000"/>
  <p:defaultTextStyle>
    <a:defPPr>
      <a:defRPr lang="ru-RU"/>
    </a:defPPr>
    <a:lvl1pPr marL="0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6212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2424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8636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24847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31059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37271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43483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49695" algn="l" defTabSz="10124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434" y="-96"/>
      </p:cViewPr>
      <p:guideLst>
        <p:guide orient="horz" pos="2304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124715"/>
            <a:ext cx="10402888" cy="3190485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402888" cy="412471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829132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698" y="5389382"/>
            <a:ext cx="6413078" cy="940927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506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2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8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24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1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37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434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49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0141" y="3341110"/>
            <a:ext cx="8163208" cy="1912711"/>
          </a:xfrm>
          <a:effectLst/>
        </p:spPr>
        <p:txBody>
          <a:bodyPr>
            <a:noAutofit/>
          </a:bodyPr>
          <a:lstStyle>
            <a:lvl1pPr marL="708697" indent="-506212"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67268" y="780287"/>
            <a:ext cx="7282022" cy="37063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2600" y="401618"/>
            <a:ext cx="2340650" cy="558756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756" y="780288"/>
            <a:ext cx="5494153" cy="52210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00361" y="780288"/>
            <a:ext cx="7282022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124715"/>
            <a:ext cx="10402888" cy="3190485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402888" cy="412471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9132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112" y="2317491"/>
            <a:ext cx="6788119" cy="2584902"/>
          </a:xfrm>
          <a:effectLst/>
        </p:spPr>
        <p:txBody>
          <a:bodyPr anchor="b"/>
          <a:lstStyle>
            <a:lvl1pPr algn="r">
              <a:defRPr sz="51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00874" y="4914679"/>
            <a:ext cx="6792474" cy="891157"/>
          </a:xfrm>
        </p:spPr>
        <p:txBody>
          <a:bodyPr anchor="t"/>
          <a:lstStyle>
            <a:lvl1pPr marL="0" indent="0" algn="r">
              <a:buNone/>
              <a:defRPr sz="2200">
                <a:solidFill>
                  <a:schemeClr val="tx2"/>
                </a:solidFill>
              </a:defRPr>
            </a:lvl1pPr>
            <a:lvl2pPr marL="506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24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86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248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310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372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434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496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00360" y="780287"/>
            <a:ext cx="3807457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284667" y="780288"/>
            <a:ext cx="3807457" cy="37063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0361" y="780288"/>
            <a:ext cx="3807457" cy="68241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06212" indent="0">
              <a:buNone/>
              <a:defRPr sz="2200" b="1"/>
            </a:lvl2pPr>
            <a:lvl3pPr marL="1012424" indent="0">
              <a:buNone/>
              <a:defRPr sz="2000" b="1"/>
            </a:lvl3pPr>
            <a:lvl4pPr marL="1518636" indent="0">
              <a:buNone/>
              <a:defRPr sz="1800" b="1"/>
            </a:lvl4pPr>
            <a:lvl5pPr marL="2024847" indent="0">
              <a:buNone/>
              <a:defRPr sz="1800" b="1"/>
            </a:lvl5pPr>
            <a:lvl6pPr marL="2531059" indent="0">
              <a:buNone/>
              <a:defRPr sz="1800" b="1"/>
            </a:lvl6pPr>
            <a:lvl7pPr marL="3037271" indent="0">
              <a:buNone/>
              <a:defRPr sz="1800" b="1"/>
            </a:lvl7pPr>
            <a:lvl8pPr marL="3543483" indent="0">
              <a:buNone/>
              <a:defRPr sz="1800" b="1"/>
            </a:lvl8pPr>
            <a:lvl9pPr marL="404969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5659" y="1493682"/>
            <a:ext cx="3807457" cy="29260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7113" y="780288"/>
            <a:ext cx="3807457" cy="68241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06212" indent="0">
              <a:buNone/>
              <a:defRPr sz="2200" b="1"/>
            </a:lvl2pPr>
            <a:lvl3pPr marL="1012424" indent="0">
              <a:buNone/>
              <a:defRPr sz="2000" b="1"/>
            </a:lvl3pPr>
            <a:lvl4pPr marL="1518636" indent="0">
              <a:buNone/>
              <a:defRPr sz="1800" b="1"/>
            </a:lvl4pPr>
            <a:lvl5pPr marL="2024847" indent="0">
              <a:buNone/>
              <a:defRPr sz="1800" b="1"/>
            </a:lvl5pPr>
            <a:lvl6pPr marL="2531059" indent="0">
              <a:buNone/>
              <a:defRPr sz="1800" b="1"/>
            </a:lvl6pPr>
            <a:lvl7pPr marL="3037271" indent="0">
              <a:buNone/>
              <a:defRPr sz="1800" b="1"/>
            </a:lvl7pPr>
            <a:lvl8pPr marL="3543483" indent="0">
              <a:buNone/>
              <a:defRPr sz="1800" b="1"/>
            </a:lvl8pPr>
            <a:lvl9pPr marL="4049695" indent="0">
              <a:buNone/>
              <a:defRPr sz="1800" b="1"/>
            </a:lvl9pPr>
          </a:lstStyle>
          <a:p>
            <a:pPr marL="0" lvl="0" indent="0" algn="ctr" defTabSz="1012424" rtl="0" eaLnBrk="1" latinLnBrk="0" hangingPunct="1">
              <a:spcBef>
                <a:spcPct val="20000"/>
              </a:spcBef>
              <a:spcAft>
                <a:spcPts val="33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523" y="1492301"/>
            <a:ext cx="3807457" cy="292608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617" y="2357120"/>
            <a:ext cx="4136678" cy="1342393"/>
          </a:xfrm>
          <a:effectLst/>
        </p:spPr>
        <p:txBody>
          <a:bodyPr anchor="b">
            <a:noAutofit/>
          </a:bodyPr>
          <a:lstStyle>
            <a:lvl1pPr marL="253106" indent="-253106" algn="l">
              <a:defRPr sz="31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922" y="780288"/>
            <a:ext cx="4570132" cy="522104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23870" y="3730989"/>
            <a:ext cx="3855189" cy="2282153"/>
          </a:xfrm>
        </p:spPr>
        <p:txBody>
          <a:bodyPr/>
          <a:lstStyle>
            <a:lvl1pPr marL="0" indent="0">
              <a:buNone/>
              <a:defRPr sz="1600"/>
            </a:lvl1pPr>
            <a:lvl2pPr marL="506212" indent="0">
              <a:buNone/>
              <a:defRPr sz="1300"/>
            </a:lvl2pPr>
            <a:lvl3pPr marL="1012424" indent="0">
              <a:buNone/>
              <a:defRPr sz="1100"/>
            </a:lvl3pPr>
            <a:lvl4pPr marL="1518636" indent="0">
              <a:buNone/>
              <a:defRPr sz="1000"/>
            </a:lvl4pPr>
            <a:lvl5pPr marL="2024847" indent="0">
              <a:buNone/>
              <a:defRPr sz="1000"/>
            </a:lvl5pPr>
            <a:lvl6pPr marL="2531059" indent="0">
              <a:buNone/>
              <a:defRPr sz="1000"/>
            </a:lvl6pPr>
            <a:lvl7pPr marL="3037271" indent="0">
              <a:buNone/>
              <a:defRPr sz="1000"/>
            </a:lvl7pPr>
            <a:lvl8pPr marL="3543483" indent="0">
              <a:buNone/>
              <a:defRPr sz="1000"/>
            </a:lvl8pPr>
            <a:lvl9pPr marL="404969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124715"/>
            <a:ext cx="10402888" cy="3190485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402888" cy="412471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829132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91289" y="1219200"/>
            <a:ext cx="4681300" cy="333632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200"/>
            </a:lvl1pPr>
            <a:lvl2pPr marL="506212" indent="0">
              <a:buNone/>
              <a:defRPr sz="3100"/>
            </a:lvl2pPr>
            <a:lvl3pPr marL="1012424" indent="0">
              <a:buNone/>
              <a:defRPr sz="2700"/>
            </a:lvl3pPr>
            <a:lvl4pPr marL="1518636" indent="0">
              <a:buNone/>
              <a:defRPr sz="2200"/>
            </a:lvl4pPr>
            <a:lvl5pPr marL="2024847" indent="0">
              <a:buNone/>
              <a:defRPr sz="2200"/>
            </a:lvl5pPr>
            <a:lvl6pPr marL="2531059" indent="0">
              <a:buNone/>
              <a:defRPr sz="2200"/>
            </a:lvl6pPr>
            <a:lvl7pPr marL="3037271" indent="0">
              <a:buNone/>
              <a:defRPr sz="2200"/>
            </a:lvl7pPr>
            <a:lvl8pPr marL="3543483" indent="0">
              <a:buNone/>
              <a:defRPr sz="2200"/>
            </a:lvl8pPr>
            <a:lvl9pPr marL="4049695" indent="0">
              <a:buNone/>
              <a:defRPr sz="2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8749" y="1077852"/>
            <a:ext cx="4202696" cy="2307221"/>
          </a:xfrm>
        </p:spPr>
        <p:txBody>
          <a:bodyPr anchor="b"/>
          <a:lstStyle>
            <a:lvl1pPr marL="202485" indent="-202485">
              <a:buFont typeface="Georgia" pitchFamily="18" charset="0"/>
              <a:buChar char="*"/>
              <a:defRPr sz="1800"/>
            </a:lvl1pPr>
            <a:lvl2pPr marL="506212" indent="0">
              <a:buNone/>
              <a:defRPr sz="1300"/>
            </a:lvl2pPr>
            <a:lvl3pPr marL="1012424" indent="0">
              <a:buNone/>
              <a:defRPr sz="1100"/>
            </a:lvl3pPr>
            <a:lvl4pPr marL="1518636" indent="0">
              <a:buNone/>
              <a:defRPr sz="1000"/>
            </a:lvl4pPr>
            <a:lvl5pPr marL="2024847" indent="0">
              <a:buNone/>
              <a:defRPr sz="1000"/>
            </a:lvl5pPr>
            <a:lvl6pPr marL="2531059" indent="0">
              <a:buNone/>
              <a:defRPr sz="1000"/>
            </a:lvl6pPr>
            <a:lvl7pPr marL="3037271" indent="0">
              <a:buNone/>
              <a:defRPr sz="1000"/>
            </a:lvl7pPr>
            <a:lvl8pPr marL="3543483" indent="0">
              <a:buNone/>
              <a:defRPr sz="1000"/>
            </a:lvl8pPr>
            <a:lvl9pPr marL="404969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394" y="4762049"/>
            <a:ext cx="7262383" cy="1219200"/>
          </a:xfrm>
        </p:spPr>
        <p:txBody>
          <a:bodyPr anchor="b">
            <a:noAutofit/>
          </a:bodyPr>
          <a:lstStyle>
            <a:lvl1pPr algn="l">
              <a:defRPr sz="51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445760"/>
            <a:ext cx="10402888" cy="186944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402888" cy="544576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019524"/>
            <a:ext cx="10402888" cy="2438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06880"/>
            <a:ext cx="10402888" cy="544576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242" tIns="50621" rIns="101242" bIns="5062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40178" y="4663646"/>
            <a:ext cx="7409112" cy="1219200"/>
          </a:xfrm>
          <a:prstGeom prst="rect">
            <a:avLst/>
          </a:prstGeom>
          <a:effectLst/>
        </p:spPr>
        <p:txBody>
          <a:bodyPr vert="horz" lIns="101242" tIns="50621" rIns="101242" bIns="50621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0361" y="781077"/>
            <a:ext cx="7282022" cy="3706368"/>
          </a:xfrm>
          <a:prstGeom prst="rect">
            <a:avLst/>
          </a:prstGeom>
        </p:spPr>
        <p:txBody>
          <a:bodyPr vert="horz" lIns="101242" tIns="50621" rIns="101242" bIns="5062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21950" y="6583680"/>
            <a:ext cx="2860794" cy="389467"/>
          </a:xfrm>
          <a:prstGeom prst="rect">
            <a:avLst/>
          </a:prstGeom>
        </p:spPr>
        <p:txBody>
          <a:bodyPr vert="horz" lIns="101242" tIns="50621" rIns="101242" bIns="50621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FBFAB2D-D60C-47B4-8822-27B9B2BD10B5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144" y="6583680"/>
            <a:ext cx="3814393" cy="389467"/>
          </a:xfrm>
          <a:prstGeom prst="rect">
            <a:avLst/>
          </a:prstGeom>
        </p:spPr>
        <p:txBody>
          <a:bodyPr vert="horz" lIns="101242" tIns="50621" rIns="101242" bIns="50621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34536" y="6583680"/>
            <a:ext cx="2080578" cy="389467"/>
          </a:xfrm>
          <a:prstGeom prst="rect">
            <a:avLst/>
          </a:prstGeom>
        </p:spPr>
        <p:txBody>
          <a:bodyPr vert="horz" lIns="101242" tIns="50621" rIns="101242" bIns="50621" rtlCol="0" anchor="ctr"/>
          <a:lstStyle>
            <a:lvl1pPr algn="ct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844424E-A0BB-4CE2-ACBF-16724F0BD7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54348" indent="-354348" algn="r" defTabSz="10124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1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3106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07454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11181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14908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38884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42611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176711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31059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865159" indent="-202485" algn="l" defTabSz="1012424" rtl="0" eaLnBrk="1" latinLnBrk="0" hangingPunct="1">
        <a:spcBef>
          <a:spcPct val="20000"/>
        </a:spcBef>
        <a:spcAft>
          <a:spcPts val="33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6212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424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8636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4847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1059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7271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43483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49695" algn="l" defTabSz="10124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67" y="0"/>
            <a:ext cx="10327679" cy="726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3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88" y="129208"/>
            <a:ext cx="7807077" cy="7061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698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2932" y="36239"/>
            <a:ext cx="7272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Сегодня мы </a:t>
            </a:r>
            <a:r>
              <a:rPr lang="ru-RU" dirty="0" smtClean="0"/>
              <a:t>отмечаем День Рождение  зимнему </a:t>
            </a:r>
            <a:r>
              <a:rPr lang="ru-RU" dirty="0"/>
              <a:t>волшебнику Деду Морозу. </a:t>
            </a:r>
            <a:r>
              <a:rPr lang="ru-RU" dirty="0" smtClean="0"/>
              <a:t>Кто </a:t>
            </a:r>
            <a:r>
              <a:rPr lang="ru-RU" dirty="0"/>
              <a:t>из вас, ребята, знает, сколько лет Деду Морозу? Историки предполагают, что ему более 2000 лет</a:t>
            </a:r>
            <a:r>
              <a:rPr lang="ru-RU" dirty="0" smtClean="0"/>
              <a:t>. Но праздновать этот праздник мы начали совсем недавно с 2005 года.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3" r="50000" b="7428"/>
          <a:stretch/>
        </p:blipFill>
        <p:spPr bwMode="auto">
          <a:xfrm>
            <a:off x="8125830" y="705272"/>
            <a:ext cx="2277058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84" y="2925744"/>
            <a:ext cx="6480720" cy="4316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6526" y="1588828"/>
            <a:ext cx="7989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 сегодняшнего дня открывается почта деда Мороза, сегодня он получает поздравительные открытки, телеграммы, письма, а с завтрашнего дня он ждёт ваших писем с отчётом о хороших делах за год и ваши просьбы и пожелания.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043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2" t="15556" r="54955" b="12083"/>
          <a:stretch/>
        </p:blipFill>
        <p:spPr bwMode="auto">
          <a:xfrm>
            <a:off x="83962" y="2044097"/>
            <a:ext cx="4037362" cy="52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77308" y="2217439"/>
            <a:ext cx="628151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</a:t>
            </a:r>
            <a:r>
              <a:rPr lang="ru-RU" dirty="0"/>
              <a:t>древних легендах он был страшным, злым и худым. Древние славяне представляли его в образе низенького старичка с длинной седой бородой, бегающего по полям и стуком вызывающего трескучие морозы. От удара старичка по избе лопались бревна. Существо не очень доброе, подарков от такого не дождешься. И звался он вовсе не дедом, а как, кто помнит?</a:t>
            </a:r>
          </a:p>
          <a:p>
            <a:pPr algn="ctr"/>
            <a:r>
              <a:rPr lang="ru-RU" dirty="0"/>
              <a:t>У Мороза было несколько имен. Его называли </a:t>
            </a:r>
            <a:r>
              <a:rPr lang="ru-RU" dirty="0" err="1"/>
              <a:t>Трескунец</a:t>
            </a:r>
            <a:r>
              <a:rPr lang="ru-RU" dirty="0"/>
              <a:t>, </a:t>
            </a:r>
            <a:r>
              <a:rPr lang="ru-RU" dirty="0" err="1"/>
              <a:t>Студенец</a:t>
            </a:r>
            <a:r>
              <a:rPr lang="ru-RU" dirty="0"/>
              <a:t>, Мороз, Морозко, Мороз Иванович, Генерал Мороз</a:t>
            </a:r>
            <a:r>
              <a:rPr lang="ru-RU" dirty="0" smtClean="0"/>
              <a:t>.</a:t>
            </a:r>
            <a:endParaRPr lang="ru-RU" dirty="0"/>
          </a:p>
          <a:p>
            <a:pPr algn="ctr"/>
            <a:r>
              <a:rPr lang="ru-RU" dirty="0"/>
              <a:t>Мороз — существо уважаемое, но и опасное. </a:t>
            </a:r>
            <a:r>
              <a:rPr lang="ru-RU" dirty="0" smtClean="0"/>
              <a:t>Суровым </a:t>
            </a:r>
            <a:r>
              <a:rPr lang="ru-RU" dirty="0"/>
              <a:t>дедом пугали детей. И одет был Мороз, как вы видите, по-другому.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868" y="993304"/>
            <a:ext cx="9145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Образ Деда Мороза складывался веками и менялся со временем. Первоначально Дед Мороз считался старцем Севера, повелителем ледяного холода и пурги. Был ли он в то время добрым, как вы думаете?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57261" y="0"/>
            <a:ext cx="66415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Образ Деда Мороза 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56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7340" y="898649"/>
            <a:ext cx="916188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 началу XX века у Мороза появились шуба, отороченная мехом, волшебный посох, за плечами мешок с подарками. Он стал приходить в сочельник под Рождество и Новый год и дарить своим родным подарки. Стали называть его добрым дедушкой, Дедом Морозом, волшебником и символом Нового Года. </a:t>
            </a:r>
          </a:p>
          <a:p>
            <a:endParaRPr lang="ru-RU" dirty="0"/>
          </a:p>
          <a:p>
            <a:r>
              <a:rPr lang="ru-RU" dirty="0"/>
              <a:t>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901" y="129208"/>
            <a:ext cx="100979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Образ современного деда Мороза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060" y="2577480"/>
            <a:ext cx="6786685" cy="4609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5628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2208" y="129208"/>
            <a:ext cx="7189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Сказка про Деда Мороза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750" y="978561"/>
            <a:ext cx="886333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давние времена, когда ещё не праздновали Новый год , с наступлением зимы, все звери со страхом прятались в берлоги, птицы улетали на юг, а люди боялись выходить на улицу. Никто не любил тётушку Зиму, и это её сильно огорчало и даже злило. </a:t>
            </a:r>
            <a:br>
              <a:rPr lang="ru-RU" dirty="0"/>
            </a:br>
            <a:r>
              <a:rPr lang="ru-RU" dirty="0"/>
              <a:t>  - Почему так,- думала она,- любят Весну, Лето и даже Осень, а меня все боятся? </a:t>
            </a:r>
            <a:br>
              <a:rPr lang="ru-RU" dirty="0"/>
            </a:br>
            <a:r>
              <a:rPr lang="ru-RU" dirty="0"/>
              <a:t>  Зима, обиженная на всех, выпускала на землю из своих сундуков ветры и метели. Потом брала морозильный посох и замораживала реки и озёра. Через время ей становилось жалко животных и растения. Она бережно укрывала их снежным одеялом, чтобы они согрелись.  </a:t>
            </a:r>
            <a:br>
              <a:rPr lang="ru-RU" dirty="0"/>
            </a:br>
            <a:r>
              <a:rPr lang="ru-RU" dirty="0"/>
              <a:t>  В то время, в одном селении жил мальчик со своим </a:t>
            </a:r>
            <a:r>
              <a:rPr lang="ru-RU" dirty="0" smtClean="0"/>
              <a:t>дедушкой. </a:t>
            </a:r>
            <a:r>
              <a:rPr lang="ru-RU" dirty="0"/>
              <a:t>Дедушка очень любил внука, он вырезал для него фигурки из дерева и раскрашивал их. Скоро и внучок научился делать поделки и холодными вечерами они вырезали игрушки. Мальчик вырос добрым и отзывчивым, и старался помогать тем, кому жилось </a:t>
            </a:r>
            <a:r>
              <a:rPr lang="ru-RU" dirty="0" smtClean="0"/>
              <a:t>тяжелее</a:t>
            </a:r>
            <a:r>
              <a:rPr lang="ru-RU" dirty="0"/>
              <a:t>, чем ему. В Новогоднюю ночь он разносил игрушки по селению и оставлял подарки под дверьми, где жили дети. Утром малыши находили игрушки и думали, что это добрый волшебник награждает их за послушание. Так в селении пошла молва, что добрые и послушные дети на Новый год получат подарки. </a:t>
            </a:r>
            <a:br>
              <a:rPr lang="ru-RU" dirty="0"/>
            </a:br>
            <a:r>
              <a:rPr lang="ru-RU" dirty="0"/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466" y="489248"/>
            <a:ext cx="1833422" cy="2896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416" y="6023388"/>
            <a:ext cx="1833472" cy="12918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509" y="4023958"/>
            <a:ext cx="1341807" cy="127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687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900" y="328860"/>
            <a:ext cx="957706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Тётушка Зима давно приметила этого странного мальчика. Она удивлялась его доброте. День, когда мальчик разносил подарки, она старалась делать безветренным и не очень холодным. </a:t>
            </a:r>
            <a:br>
              <a:rPr lang="ru-RU" dirty="0"/>
            </a:br>
            <a:r>
              <a:rPr lang="ru-RU" dirty="0"/>
              <a:t>  Годы шли, мальчик повзрослел, но всё равно продолжал радовать детей игрушками. Когда он постарел, то с каждым годом ему становилось всё трудней разносить подарки. Увидев это, Зима решила навестить его. </a:t>
            </a:r>
            <a:br>
              <a:rPr lang="ru-RU" dirty="0"/>
            </a:br>
            <a:r>
              <a:rPr lang="ru-RU" dirty="0"/>
              <a:t>  - Почему ты всю жизнь помогал другим?- спросила она. - Хоть сам </a:t>
            </a:r>
            <a:r>
              <a:rPr lang="ru-RU" dirty="0" smtClean="0"/>
              <a:t>живёшь не богато.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 Старик грустно улыбнулся</a:t>
            </a:r>
            <a:r>
              <a:rPr lang="ru-RU" dirty="0" smtClean="0"/>
              <a:t>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 - Я хотел, что бы хоть кому-то было немножко теплей в эти холодные месяцы. Ты же заметила, с каким нетерпением дети ждут Новогодних праздников, чтобы получить подарки? Они даже ёлочки стали наряжать, что бы я случайно не пропустил их дом. </a:t>
            </a:r>
            <a:br>
              <a:rPr lang="ru-RU" dirty="0"/>
            </a:br>
            <a:r>
              <a:rPr lang="ru-RU" dirty="0"/>
              <a:t>  - Ты прав,- согласилась с ним Зима,- теперь никто меня не ругает. Наоборот, ждут приближения Нового года. За твою доброту я решила наградить тебя. Будешь теперь на моих санях с упряжкой оленей развозить подарки. И пока тебя помнят, и любят, не годы, ни болезни не будут властны над тобой. А в помощницы возьмёшь мою внучку Снегурочку. Так же доверяю тебе морозильный посох, ты человек добрый и не используешь его во вред. </a:t>
            </a:r>
            <a:br>
              <a:rPr lang="ru-RU" dirty="0"/>
            </a:br>
            <a:r>
              <a:rPr lang="ru-RU" dirty="0"/>
              <a:t>  С тех пор, дедушка Мороз разъезжает перед Новым годом, на санях и оставляет детям под ёлочкой подарки. </a:t>
            </a:r>
            <a:r>
              <a:rPr lang="ru-RU" dirty="0" smtClean="0"/>
              <a:t>А</a:t>
            </a:r>
            <a:r>
              <a:rPr lang="ru-RU" dirty="0"/>
              <a:t> помогает</a:t>
            </a:r>
            <a:r>
              <a:rPr lang="ru-RU" dirty="0" smtClean="0"/>
              <a:t> </a:t>
            </a:r>
            <a:r>
              <a:rPr lang="ru-RU" dirty="0"/>
              <a:t>ему </a:t>
            </a:r>
            <a:r>
              <a:rPr lang="ru-RU" dirty="0" smtClean="0"/>
              <a:t>в </a:t>
            </a:r>
            <a:r>
              <a:rPr lang="ru-RU" dirty="0"/>
              <a:t>этом </a:t>
            </a:r>
            <a:r>
              <a:rPr lang="ru-RU" dirty="0" smtClean="0"/>
              <a:t>Снегурочка.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022" y="2619032"/>
            <a:ext cx="1038844" cy="9876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284" y="57200"/>
            <a:ext cx="1038844" cy="9876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482" y="6177880"/>
            <a:ext cx="1038844" cy="98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1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884" y="888951"/>
            <a:ext cx="103140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Кто из вас знает, где живет и когда родился Дедушка Мороз? Официально в 1999 году родиной российского Деда Мороза назван северный город в Вологодской области, расположенный на берегу реки Сухоны, Великий Устюг.</a:t>
            </a:r>
          </a:p>
          <a:p>
            <a:pPr algn="ctr"/>
            <a:r>
              <a:rPr lang="ru-RU" dirty="0" smtClean="0"/>
              <a:t>В </a:t>
            </a:r>
            <a:r>
              <a:rPr lang="ru-RU" dirty="0"/>
              <a:t>сентябре 2005 года губернатор Вологодской области объявил днем рождения Деда Мороза 18 ноября, потому что именно в этот день в Вологодчине устанавливается настоящая зима, и река Сухона замерзает, покрывается льдом.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89076" y="99591"/>
            <a:ext cx="73757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Где живёт Дед Мороз?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36" y="2827943"/>
            <a:ext cx="6912768" cy="43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521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465" y="1065312"/>
            <a:ext cx="96205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Современный </a:t>
            </a:r>
            <a:r>
              <a:rPr lang="ru-RU" dirty="0"/>
              <a:t>Дед Мороз вынужден идти в ногу со временем – теперь </a:t>
            </a:r>
            <a:r>
              <a:rPr lang="ru-RU" dirty="0" smtClean="0"/>
              <a:t>письма и поздравления  </a:t>
            </a:r>
            <a:r>
              <a:rPr lang="ru-RU" dirty="0"/>
              <a:t>от </a:t>
            </a:r>
            <a:r>
              <a:rPr lang="ru-RU" dirty="0" smtClean="0"/>
              <a:t>детей и друзей  </a:t>
            </a:r>
            <a:r>
              <a:rPr lang="ru-RU" dirty="0"/>
              <a:t>он получает через Интернет по электронной почте, а еще ведет блоги в </a:t>
            </a:r>
            <a:r>
              <a:rPr lang="ru-RU" dirty="0" err="1"/>
              <a:t>соцсетях</a:t>
            </a:r>
            <a:r>
              <a:rPr lang="ru-RU" dirty="0"/>
              <a:t> и общается со </a:t>
            </a:r>
            <a:r>
              <a:rPr lang="ru-RU" dirty="0" smtClean="0"/>
              <a:t>своими </a:t>
            </a:r>
            <a:r>
              <a:rPr lang="ru-RU" dirty="0"/>
              <a:t>по сотовому телефону.   </a:t>
            </a:r>
          </a:p>
          <a:p>
            <a:r>
              <a:rPr lang="ru-RU" dirty="0"/>
              <a:t> </a:t>
            </a:r>
            <a:r>
              <a:rPr lang="ru-RU" dirty="0" smtClean="0"/>
              <a:t>     Ни </a:t>
            </a:r>
            <a:r>
              <a:rPr lang="ru-RU" dirty="0"/>
              <a:t>один рисунок или стихотворение, присланное в его адрес, не остается без внимания. 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3812" y="99590"/>
            <a:ext cx="97850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Средства связи с Дедом Морозом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1" y="2617451"/>
            <a:ext cx="4650941" cy="2696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524" y="2505472"/>
            <a:ext cx="4348940" cy="2899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204" y="4380078"/>
            <a:ext cx="4093257" cy="2935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959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31"/>
          <a:stretch/>
        </p:blipFill>
        <p:spPr bwMode="auto">
          <a:xfrm>
            <a:off x="4985419" y="777280"/>
            <a:ext cx="5256583" cy="290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13012" y="59969"/>
            <a:ext cx="8376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Как и с кем празднует Дед Мороз?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8" y="795957"/>
            <a:ext cx="4912171" cy="2933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420" y="3620622"/>
            <a:ext cx="5256583" cy="361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6" y="3729608"/>
            <a:ext cx="4951314" cy="3505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23853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167</TotalTime>
  <Words>504</Words>
  <Application>Microsoft Office PowerPoint</Application>
  <PresentationFormat>Произвольный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23</cp:revision>
  <dcterms:created xsi:type="dcterms:W3CDTF">2022-11-17T16:45:05Z</dcterms:created>
  <dcterms:modified xsi:type="dcterms:W3CDTF">2022-11-17T20:28:04Z</dcterms:modified>
</cp:coreProperties>
</file>