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9" r:id="rId4"/>
    <p:sldId id="262" r:id="rId5"/>
    <p:sldId id="258" r:id="rId6"/>
    <p:sldId id="259" r:id="rId7"/>
    <p:sldId id="264" r:id="rId8"/>
    <p:sldId id="263" r:id="rId9"/>
    <p:sldId id="260" r:id="rId10"/>
    <p:sldId id="265" r:id="rId11"/>
    <p:sldId id="266" r:id="rId12"/>
    <p:sldId id="268" r:id="rId13"/>
    <p:sldId id="267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C6C39-7EEE-4F09-BB67-CC87AA8FEBD9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9A817-0A1E-4211-A045-D80A2A7044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052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39A817-0A1E-4211-A045-D80A2A7044B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59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6541d46a5900t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7" descr="ecb4031e37cd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2914650"/>
            <a:ext cx="33147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8" descr="0_89604_568ac41e_M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1844675"/>
            <a:ext cx="1300162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F72B5-5C36-4454-85A6-B719DCB6E237}" type="datetimeFigureOut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3D703-E27A-4115-94E5-8363234B7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0_a1a93_57fe433b_orig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288" y="2636838"/>
            <a:ext cx="2309812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4db66d823c0a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2813" y="4219575"/>
            <a:ext cx="3151187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9"/>
          <p:cNvGrpSpPr>
            <a:grpSpLocks/>
          </p:cNvGrpSpPr>
          <p:nvPr/>
        </p:nvGrpSpPr>
        <p:grpSpPr bwMode="auto">
          <a:xfrm>
            <a:off x="1835150" y="5661025"/>
            <a:ext cx="7308850" cy="1196975"/>
            <a:chOff x="0" y="4793739"/>
            <a:chExt cx="9144000" cy="2064261"/>
          </a:xfrm>
        </p:grpSpPr>
        <p:pic>
          <p:nvPicPr>
            <p:cNvPr id="7" name="Рисунок 9" descr="0_fe7f9_3e19977b_orig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93739"/>
              <a:ext cx="5688632" cy="2064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Рисунок 10" descr="0_fe7f9_3e19977b_orig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5076056" y="4793739"/>
              <a:ext cx="4067944" cy="2064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Группа 14"/>
          <p:cNvGrpSpPr>
            <a:grpSpLocks/>
          </p:cNvGrpSpPr>
          <p:nvPr/>
        </p:nvGrpSpPr>
        <p:grpSpPr bwMode="auto">
          <a:xfrm>
            <a:off x="0" y="5661025"/>
            <a:ext cx="7308850" cy="1196975"/>
            <a:chOff x="0" y="4793739"/>
            <a:chExt cx="9144000" cy="2064261"/>
          </a:xfrm>
        </p:grpSpPr>
        <p:pic>
          <p:nvPicPr>
            <p:cNvPr id="10" name="Рисунок 12" descr="0_fe7f9_3e19977b_orig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93739"/>
              <a:ext cx="5688632" cy="2064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Рисунок 13" descr="0_fe7f9_3e19977b_orig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5076056" y="4793739"/>
              <a:ext cx="4067944" cy="2064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Рисунок 14" descr="Рисунок1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652963"/>
            <a:ext cx="147637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502D4-E36A-431A-BB6F-D48C9CBC8F3D}" type="datetimeFigureOut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E8039-6719-4026-B0E4-A5433EAB8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 descr="baby3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21163"/>
            <a:ext cx="2646363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7" descr="551f743ee18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8550" y="4221163"/>
            <a:ext cx="2965450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9"/>
          <p:cNvGrpSpPr>
            <a:grpSpLocks/>
          </p:cNvGrpSpPr>
          <p:nvPr/>
        </p:nvGrpSpPr>
        <p:grpSpPr bwMode="auto">
          <a:xfrm>
            <a:off x="1258888" y="6092825"/>
            <a:ext cx="7885112" cy="765175"/>
            <a:chOff x="1" y="5770398"/>
            <a:chExt cx="9143999" cy="1087602"/>
          </a:xfrm>
        </p:grpSpPr>
        <p:pic>
          <p:nvPicPr>
            <p:cNvPr id="6" name="Рисунок 9" descr="8bc5751b36aa55b03faa72cd4305b5eb_1329683174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" y="5770398"/>
              <a:ext cx="3851920" cy="1087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Рисунок 10" descr="8bc5751b36aa55b03faa72cd4305b5eb_1329683174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9912" y="5770399"/>
              <a:ext cx="3851920" cy="1087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Рисунок 11" descr="8bc5751b36aa55b03faa72cd4305b5eb_1329683174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92080" y="5770399"/>
              <a:ext cx="3851920" cy="1087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Группа 12"/>
          <p:cNvGrpSpPr>
            <a:grpSpLocks/>
          </p:cNvGrpSpPr>
          <p:nvPr/>
        </p:nvGrpSpPr>
        <p:grpSpPr bwMode="auto">
          <a:xfrm>
            <a:off x="0" y="6092825"/>
            <a:ext cx="7885113" cy="765175"/>
            <a:chOff x="1" y="5770398"/>
            <a:chExt cx="9143999" cy="1087602"/>
          </a:xfrm>
        </p:grpSpPr>
        <p:pic>
          <p:nvPicPr>
            <p:cNvPr id="10" name="Рисунок 13" descr="8bc5751b36aa55b03faa72cd4305b5eb_1329683174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" y="5770398"/>
              <a:ext cx="3851920" cy="1087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Рисунок 14" descr="8bc5751b36aa55b03faa72cd4305b5eb_1329683174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9912" y="5770399"/>
              <a:ext cx="3851920" cy="1087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Рисунок 15" descr="8bc5751b36aa55b03faa72cd4305b5eb_1329683174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92080" y="5770399"/>
              <a:ext cx="3851920" cy="1087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F60E4-AF2B-4845-8A4B-670F6818463E}" type="datetimeFigureOut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C6AEA-19BF-41C5-B5E9-1A25B0FCA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b9c0b6dd666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4005263"/>
            <a:ext cx="212566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0" y="5778500"/>
            <a:ext cx="9144000" cy="1079500"/>
            <a:chOff x="0" y="5777880"/>
            <a:chExt cx="9144000" cy="1080120"/>
          </a:xfrm>
        </p:grpSpPr>
        <p:pic>
          <p:nvPicPr>
            <p:cNvPr id="4" name="Рисунок 8" descr="0_a01d9_415b13cb_M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23511" y="5777880"/>
              <a:ext cx="4320489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Рисунок 9" descr="0_a01d9_415b13cb_M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7624" y="5777880"/>
              <a:ext cx="4320489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Рисунок 10" descr="0_a01d9_415b13cb_M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777880"/>
              <a:ext cx="4320489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Рисунок 11" descr="386da46faaeb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1313" y="3619500"/>
            <a:ext cx="255587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7315C-0285-4F6B-B3C3-B626B353F398}" type="datetimeFigureOut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BB2D4-9398-4CAD-8D5B-AF69CD135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 descr="42373f9d298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3860800"/>
            <a:ext cx="2987675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7" descr="ec75d3390f56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83088"/>
            <a:ext cx="2166938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8"/>
          <p:cNvGrpSpPr>
            <a:grpSpLocks/>
          </p:cNvGrpSpPr>
          <p:nvPr/>
        </p:nvGrpSpPr>
        <p:grpSpPr bwMode="auto">
          <a:xfrm>
            <a:off x="1835150" y="5876925"/>
            <a:ext cx="7308850" cy="981075"/>
            <a:chOff x="0" y="4793739"/>
            <a:chExt cx="9144000" cy="2064261"/>
          </a:xfrm>
        </p:grpSpPr>
        <p:pic>
          <p:nvPicPr>
            <p:cNvPr id="6" name="Рисунок 9" descr="0_fe7f9_3e19977b_orig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93739"/>
              <a:ext cx="5688632" cy="2064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Рисунок 10" descr="0_fe7f9_3e19977b_orig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5076056" y="4793739"/>
              <a:ext cx="4067944" cy="2064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Группа 11"/>
          <p:cNvGrpSpPr>
            <a:grpSpLocks/>
          </p:cNvGrpSpPr>
          <p:nvPr/>
        </p:nvGrpSpPr>
        <p:grpSpPr bwMode="auto">
          <a:xfrm>
            <a:off x="0" y="5876925"/>
            <a:ext cx="7308850" cy="981075"/>
            <a:chOff x="0" y="4793739"/>
            <a:chExt cx="9144000" cy="2064261"/>
          </a:xfrm>
        </p:grpSpPr>
        <p:pic>
          <p:nvPicPr>
            <p:cNvPr id="9" name="Рисунок 12" descr="0_fe7f9_3e19977b_orig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93739"/>
              <a:ext cx="5688632" cy="2064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Рисунок 13" descr="0_fe7f9_3e19977b_orig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5076056" y="4793739"/>
              <a:ext cx="4067944" cy="2064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F07E2-C52D-4E2E-AFD1-9E3B4A96E9CE}" type="datetimeFigureOut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12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DC78C-5195-4D1F-985C-0D9C6391D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81473A-7CB8-4AD3-A0D0-C54C6C710754}" type="datetimeFigureOut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EE7BD7-4260-4B19-BD3C-24284EE14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908720"/>
            <a:ext cx="5328592" cy="42165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 smtClean="0">
              <a:ln w="10541" cmpd="sng">
                <a:solidFill>
                  <a:schemeClr val="accent5"/>
                </a:solidFill>
                <a:prstDash val="solid"/>
              </a:ln>
              <a:solidFill>
                <a:schemeClr val="accent5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n w="10541" cmpd="sng">
                <a:solidFill>
                  <a:schemeClr val="accent5"/>
                </a:solidFill>
                <a:prstDash val="solid"/>
              </a:ln>
              <a:solidFill>
                <a:schemeClr val="accent5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smtClean="0">
                <a:ln w="10541" cmpd="sng">
                  <a:solidFill>
                    <a:schemeClr val="accent5"/>
                  </a:solidFill>
                  <a:prstDash val="solid"/>
                </a:ln>
                <a:solidFill>
                  <a:schemeClr val="accent5"/>
                </a:solidFill>
                <a:latin typeface="Monotype Corsiva" pitchFamily="66" charset="0"/>
                <a:cs typeface="+mn-cs"/>
              </a:rPr>
              <a:t>Игра в жизни ребёнка дошкольника</a:t>
            </a:r>
            <a:endParaRPr lang="ru-RU" sz="6000" b="1" i="1" dirty="0">
              <a:ln w="10541" cmpd="sng">
                <a:solidFill>
                  <a:schemeClr val="accent5"/>
                </a:solidFill>
                <a:prstDash val="solid"/>
              </a:ln>
              <a:solidFill>
                <a:schemeClr val="accent5"/>
              </a:solidFill>
              <a:latin typeface="Monotype Corsiva" pitchFamily="66" charset="0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755576" y="5805264"/>
            <a:ext cx="5689228" cy="8640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>
              <a:solidFill>
                <a:schemeClr val="accent5">
                  <a:lumMod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332656"/>
            <a:ext cx="5626968" cy="706090"/>
          </a:xfrm>
        </p:spPr>
        <p:txBody>
          <a:bodyPr/>
          <a:lstStyle/>
          <a:p>
            <a:r>
              <a:rPr lang="ru-RU" sz="2800" b="1" u="sng" dirty="0" smtClean="0">
                <a:latin typeface="+mn-lt"/>
              </a:rPr>
              <a:t>Театрализованная игра.</a:t>
            </a:r>
            <a:endParaRPr lang="ru-RU" sz="2800" b="1" u="sng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0748" y="1119489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Способствует развитию речи - обогащает  образными сравнениями, литературными оборотами, делает более эмоциональной и выразительной.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988840"/>
            <a:ext cx="2212479" cy="1832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r="9051"/>
          <a:stretch/>
        </p:blipFill>
        <p:spPr>
          <a:xfrm>
            <a:off x="2627784" y="3356992"/>
            <a:ext cx="3659589" cy="2113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915" t="22050" r="4441" b="30701"/>
          <a:stretch/>
        </p:blipFill>
        <p:spPr>
          <a:xfrm>
            <a:off x="6084168" y="1963976"/>
            <a:ext cx="2355760" cy="1933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17440" y="339191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latin typeface="+mn-lt"/>
              </a:rPr>
              <a:t>Дидактическая игра.</a:t>
            </a:r>
            <a:endParaRPr lang="ru-RU" sz="2800" b="1" u="sng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052736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	Игры </a:t>
            </a:r>
            <a:r>
              <a:rPr lang="ru-RU" i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этого типа привлекают детей своей особой занимательностью. </a:t>
            </a: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Они очень важны для детей. Ребенку кажется, что он просто развлекается, но на самом деле он тренирует воображение, мышление, развивает свои творческие способности.</a:t>
            </a:r>
            <a:endParaRPr lang="ru-RU" i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424793"/>
            <a:ext cx="2536156" cy="19569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7746" y="2434342"/>
            <a:ext cx="2523963" cy="19508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6881568" y="2229911"/>
            <a:ext cx="1760062" cy="2346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7704" y="3676648"/>
            <a:ext cx="1772816" cy="1772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6056" y="3721272"/>
            <a:ext cx="1728192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3487315" y="4802658"/>
            <a:ext cx="1844824" cy="1844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4560" y="116632"/>
            <a:ext cx="4762872" cy="1143000"/>
          </a:xfrm>
        </p:spPr>
        <p:txBody>
          <a:bodyPr/>
          <a:lstStyle/>
          <a:p>
            <a:r>
              <a:rPr lang="ru-RU" sz="2800" b="1" u="sng" dirty="0" smtClean="0">
                <a:latin typeface="+mn-lt"/>
              </a:rPr>
              <a:t>Экологическая игра.</a:t>
            </a:r>
            <a:endParaRPr lang="ru-RU" sz="2800" b="1" u="sng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340768"/>
            <a:ext cx="82809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latin typeface="+mn-lt"/>
              </a:rPr>
              <a:t>	В дошкольном возрасте закладываются основы взаимодействия с природой, при помощи взрослых ребенок начинает осознавать ее как общую ценность для всех людей.</a:t>
            </a:r>
          </a:p>
          <a:p>
            <a:pPr algn="just"/>
            <a:r>
              <a:rPr lang="ru-RU" i="1" dirty="0" smtClean="0">
                <a:latin typeface="+mn-lt"/>
              </a:rPr>
              <a:t>	Удовлетворить детскую любознательность, вовлечь ребенка в активное освоение окружающего мира, помочь ему овладеть способами познания связей между предметами и явлениями позволит именно игра. Отражая впечатления от жизненных явлений в образах игры, дети испытывают эстетические и нравственные чувства. Игра способствует углубленному переживанию детей, расширению их представлений о мире.</a:t>
            </a:r>
            <a:endParaRPr lang="ru-RU" i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229" y="3926091"/>
            <a:ext cx="3355533" cy="264071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22720"/>
            <a:ext cx="6563072" cy="634082"/>
          </a:xfrm>
        </p:spPr>
        <p:txBody>
          <a:bodyPr/>
          <a:lstStyle/>
          <a:p>
            <a:r>
              <a:rPr lang="ru-RU" sz="2800" b="1" u="sng" dirty="0" smtClean="0">
                <a:latin typeface="+mn-lt"/>
              </a:rPr>
              <a:t>Игры с природным материалом.</a:t>
            </a:r>
            <a:endParaRPr lang="ru-RU" sz="2800" b="1" u="sng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59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latin typeface="+mn-lt"/>
              </a:rPr>
              <a:t>	Игры с природным материалом имеют неограниченный диапазон влияния на развитие личности ребенка. Они обеспечивают чувственный опыт ребенка, развивают анализаторы, сенсорные способности. Способы чувственного познания, умение выделять те или иные качества предметов развиваются в процессе содержательной интересной деятельности, прежде всего в игре. Развивается мышление, логические операции, умение обобщать, делать выводы. Развивается наблюдательность и интерес к естественным факторам.</a:t>
            </a:r>
            <a:endParaRPr lang="ru-RU" i="1" dirty="0"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789" t="58352" r="16092" b="15401"/>
          <a:stretch/>
        </p:blipFill>
        <p:spPr>
          <a:xfrm>
            <a:off x="107503" y="4365104"/>
            <a:ext cx="4032449" cy="20922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4588" t="24946" r="9368" b="41649"/>
          <a:stretch/>
        </p:blipFill>
        <p:spPr>
          <a:xfrm>
            <a:off x="3707904" y="3328194"/>
            <a:ext cx="2962598" cy="20738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789040"/>
            <a:ext cx="2139702" cy="285293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24528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72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7416055" cy="31683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/>
              <a:t>	</a:t>
            </a:r>
            <a:r>
              <a:rPr lang="ru-RU" sz="2400" b="1" i="1" dirty="0" smtClean="0"/>
              <a:t>Игра</a:t>
            </a:r>
            <a:r>
              <a:rPr lang="ru-RU" sz="2400" i="1" dirty="0" smtClean="0"/>
              <a:t> — это огромное светлое окно, через которое в духовный мир ребенка вливается живительный поток представлений, понятий об окружающем мире. </a:t>
            </a:r>
            <a:r>
              <a:rPr lang="ru-RU" sz="2400" b="1" i="1" dirty="0" smtClean="0"/>
              <a:t>Игра</a:t>
            </a:r>
            <a:r>
              <a:rPr lang="ru-RU" sz="2400" i="1" dirty="0" smtClean="0"/>
              <a:t> — это искра, зажигающая огонек пытливости и любознательности.</a:t>
            </a:r>
          </a:p>
          <a:p>
            <a:pPr marL="0" indent="0" algn="r">
              <a:buNone/>
            </a:pPr>
            <a:r>
              <a:rPr lang="ru-RU" sz="2400" b="1" dirty="0" smtClean="0"/>
              <a:t>Сухомлинский В. А.</a:t>
            </a:r>
          </a:p>
          <a:p>
            <a:pPr marL="0" indent="0" algn="just">
              <a:buNone/>
            </a:pPr>
            <a:r>
              <a:rPr lang="ru-RU" dirty="0" smtClean="0"/>
              <a:t> </a:t>
            </a:r>
            <a:r>
              <a:rPr lang="ru-RU" sz="2400" i="1" dirty="0" smtClean="0"/>
              <a:t>Каков </a:t>
            </a:r>
            <a:r>
              <a:rPr lang="ru-RU" sz="2400" i="1" dirty="0"/>
              <a:t>ребенок в игре, таков во многом он будет на работе, когда </a:t>
            </a:r>
            <a:r>
              <a:rPr lang="ru-RU" sz="2400" i="1" dirty="0" smtClean="0"/>
              <a:t>вырастет.</a:t>
            </a:r>
          </a:p>
          <a:p>
            <a:pPr marL="0" indent="0" algn="r">
              <a:buNone/>
            </a:pPr>
            <a:r>
              <a:rPr lang="ru-RU" sz="2400" i="1" dirty="0" smtClean="0"/>
              <a:t> </a:t>
            </a:r>
            <a:r>
              <a:rPr lang="ru-RU" sz="2400" b="1" dirty="0"/>
              <a:t>Макаренко А.С</a:t>
            </a:r>
            <a:r>
              <a:rPr lang="ru-RU" sz="2800" i="1" dirty="0"/>
              <a:t>.</a:t>
            </a:r>
            <a:endParaRPr lang="ru-RU" sz="28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7632848" cy="424847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 smtClean="0">
                <a:solidFill>
                  <a:schemeClr val="accent4">
                    <a:lumMod val="10000"/>
                  </a:schemeClr>
                </a:solidFill>
              </a:rPr>
              <a:t>	</a:t>
            </a:r>
            <a:r>
              <a:rPr lang="ru-RU" sz="2400" b="1" i="1" dirty="0" smtClean="0">
                <a:solidFill>
                  <a:schemeClr val="accent4">
                    <a:lumMod val="10000"/>
                  </a:schemeClr>
                </a:solidFill>
              </a:rPr>
              <a:t>Игра</a:t>
            </a:r>
            <a:r>
              <a:rPr lang="ru-RU" sz="2400" i="1" dirty="0" smtClean="0">
                <a:solidFill>
                  <a:schemeClr val="accent4">
                    <a:lumMod val="10000"/>
                  </a:schemeClr>
                </a:solidFill>
              </a:rPr>
              <a:t> – отражение жизни. Здесь все «как будто», «понарошку», но в этой условной обстановке, которая создается воображением ребенка , много настоящего: действия играющих всегда реальны, их чувства, переживания подлинны, искренни. Ребенок знает, что кукла и мишка – только игрушки, но любит их как живых, понимает, что он не «</a:t>
            </a:r>
            <a:r>
              <a:rPr lang="ru-RU" sz="2400" i="1" dirty="0" err="1" smtClean="0">
                <a:solidFill>
                  <a:schemeClr val="accent4">
                    <a:lumMod val="10000"/>
                  </a:schemeClr>
                </a:solidFill>
              </a:rPr>
              <a:t>поправдашний</a:t>
            </a:r>
            <a:r>
              <a:rPr lang="ru-RU" sz="2400" i="1" dirty="0" smtClean="0">
                <a:solidFill>
                  <a:schemeClr val="accent4">
                    <a:lumMod val="10000"/>
                  </a:schemeClr>
                </a:solidFill>
              </a:rPr>
              <a:t>»  доктор, но чувствует ответственность за здоровье своих «пациентов».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u="sng" dirty="0" smtClean="0">
                <a:latin typeface="+mn-lt"/>
              </a:rPr>
              <a:t>Актуальность</a:t>
            </a:r>
            <a:endParaRPr lang="ru-RU" sz="2800" b="1" u="sng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988840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+mn-lt"/>
              </a:rPr>
              <a:t>	</a:t>
            </a:r>
            <a:r>
              <a:rPr lang="ru-RU" sz="2400" i="1" dirty="0" smtClean="0">
                <a:latin typeface="+mn-lt"/>
              </a:rPr>
              <a:t>В совместной с детьми игре учить детей действовать с предметами и игрушками, объединять их сюжетом.</a:t>
            </a:r>
            <a:endParaRPr lang="ru-RU" sz="2400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73" y="116632"/>
            <a:ext cx="8424862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u="sng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Возможности игры огромны, они:</a:t>
            </a:r>
            <a:endParaRPr lang="ru-RU" sz="2800" b="1" u="sng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5556" y="764704"/>
            <a:ext cx="8064896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i="1" dirty="0" smtClean="0">
                <a:latin typeface="+mn-lt"/>
              </a:rPr>
              <a:t>Развивают познавательные процессы личности – внимание, память, восприятие, мышление, воображение;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i="1" dirty="0" smtClean="0">
                <a:latin typeface="+mn-lt"/>
              </a:rPr>
              <a:t>Тренируют наблюдательность и ум;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i="1" dirty="0" smtClean="0">
                <a:latin typeface="+mn-lt"/>
              </a:rPr>
              <a:t>Развивают творческие способности у детей;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i="1" dirty="0" smtClean="0">
                <a:latin typeface="+mn-lt"/>
              </a:rPr>
              <a:t>Формируют эмоционально-чувственную сферу личности дошкольника;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i="1" dirty="0" smtClean="0">
                <a:latin typeface="+mn-lt"/>
              </a:rPr>
              <a:t>Способствуют познанию ребенком самого себя и побуждают его к самосовершенствованию;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i="1" dirty="0" smtClean="0">
                <a:latin typeface="+mn-lt"/>
              </a:rPr>
              <a:t>Учат самодисциплине, настойчивости, выдержке – всем тем качествам, без которых трудно жить и достигать поставленных целей и задач.</a:t>
            </a:r>
            <a:endParaRPr lang="ru-RU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828092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	</a:t>
            </a:r>
            <a:r>
              <a:rPr lang="ru-RU" i="1" dirty="0" smtClean="0">
                <a:latin typeface="+mn-lt"/>
              </a:rPr>
              <a:t>В детском возрасте происходит зарождение и интенсивное становление отношений к другим людям. Опыт этих первых отношений является основой для дальнейшего развития личности ребенка и во много определяет особенности самосознания человека, его отношение к окружающему, его поведение и самочувствие среди людей. </a:t>
            </a:r>
          </a:p>
          <a:p>
            <a:pPr algn="just">
              <a:buNone/>
            </a:pPr>
            <a:r>
              <a:rPr lang="ru-RU" i="1" dirty="0" smtClean="0">
                <a:latin typeface="+mn-lt"/>
              </a:rPr>
              <a:t>       	Игра является ведущим методом как физического, так и всестороннего воспитания. Она оказывает всестороннее воздействие на ребенка дошкольного возраста. Играя, дети познают окружающий мир, себя и сверстников, свое тело, изобретают, творят окружающее, а так же устанавливают отношения со сверстниками, при этом развиваются гармонично и целостно. 	Именно игра  способствует формированию межличностных отношений и общения между сверстниками, умственному развитию ребенка, совершенствованию познавательных процессов, развитию творческой активности детей.</a:t>
            </a:r>
            <a:endParaRPr lang="ru-RU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i="1" dirty="0" smtClean="0"/>
              <a:t> </a:t>
            </a:r>
            <a:endParaRPr lang="ru-RU" sz="20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15" y="260648"/>
            <a:ext cx="7439423" cy="4296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922114"/>
          </a:xfrm>
        </p:spPr>
        <p:txBody>
          <a:bodyPr/>
          <a:lstStyle/>
          <a:p>
            <a:r>
              <a:rPr lang="ru-RU" sz="2800" b="1" u="sng" dirty="0" smtClean="0">
                <a:latin typeface="+mn-lt"/>
              </a:rPr>
              <a:t>Сюжетно- ролевая игра.</a:t>
            </a:r>
            <a:endParaRPr lang="ru-RU" sz="2800" b="1" u="sng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5155" y="980728"/>
            <a:ext cx="733365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just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		Большинство </a:t>
            </a:r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игр посвящено изображению труда людей </a:t>
            </a: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разных профессий. Ребята возят грузовики, лечат «больных пациентов», играют </a:t>
            </a:r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в «семью», парикмахерскую и т.д.</a:t>
            </a:r>
          </a:p>
          <a:p>
            <a:pPr marL="274320" lvl="0" indent="-274320" algn="just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		Через </a:t>
            </a:r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игру закрепляется и углубляется интерес детей к </a:t>
            </a: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разным профессиям</a:t>
            </a:r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, воспитывается уважение к труду.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35138" t="23750" b="40550"/>
          <a:stretch/>
        </p:blipFill>
        <p:spPr>
          <a:xfrm>
            <a:off x="3257431" y="4074838"/>
            <a:ext cx="2592288" cy="2019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7686" y="2996664"/>
            <a:ext cx="2736535" cy="2052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28" y="2996664"/>
            <a:ext cx="2736536" cy="2052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260648"/>
            <a:ext cx="5166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latin typeface="+mn-lt"/>
              </a:rPr>
              <a:t>Подвижная игра</a:t>
            </a:r>
            <a:endParaRPr lang="ru-RU" sz="2800" b="1" u="sng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980728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chemeClr val="accent4">
                    <a:lumMod val="10000"/>
                  </a:schemeClr>
                </a:solidFill>
                <a:latin typeface="+mn-lt"/>
              </a:rPr>
              <a:t>В этих играх дети сосредоточивают свое внимание на игровом объекте. Это улучшает устойчивость их внимания, помогают преодолеть рассеянность и быструю отвлекаемость. Дети накапливают двигательный опыт и постепенной у них формируется более высокий уровень развития произвольных движений.  Коллективная подвижная игра ставит ребенка в такое положение, когда ум начинает работать живо и энергично, действия становятся точными, движения четкими. </a:t>
            </a:r>
            <a:endParaRPr lang="ru-RU" i="1" dirty="0">
              <a:solidFill>
                <a:schemeClr val="accent4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5945" t="27951" r="11358" b="55250"/>
          <a:stretch/>
        </p:blipFill>
        <p:spPr>
          <a:xfrm>
            <a:off x="1259632" y="3012053"/>
            <a:ext cx="2286256" cy="1662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386" t="46850" r="44055" b="38450"/>
          <a:stretch/>
        </p:blipFill>
        <p:spPr>
          <a:xfrm>
            <a:off x="5508104" y="3012053"/>
            <a:ext cx="2304256" cy="16552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7333" y="4365104"/>
            <a:ext cx="2827178" cy="2072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3335_shk-2">
  <a:themeElements>
    <a:clrScheme name="елочный">
      <a:dk1>
        <a:srgbClr val="003300"/>
      </a:dk1>
      <a:lt1>
        <a:srgbClr val="99FF99"/>
      </a:lt1>
      <a:dk2>
        <a:srgbClr val="006600"/>
      </a:dk2>
      <a:lt2>
        <a:srgbClr val="99FF66"/>
      </a:lt2>
      <a:accent1>
        <a:srgbClr val="FFFF00"/>
      </a:accent1>
      <a:accent2>
        <a:srgbClr val="66FF33"/>
      </a:accent2>
      <a:accent3>
        <a:srgbClr val="009900"/>
      </a:accent3>
      <a:accent4>
        <a:srgbClr val="FFFF99"/>
      </a:accent4>
      <a:accent5>
        <a:srgbClr val="6600FF"/>
      </a:accent5>
      <a:accent6>
        <a:srgbClr val="CCFF33"/>
      </a:accent6>
      <a:hlink>
        <a:srgbClr val="0000FF"/>
      </a:hlink>
      <a:folHlink>
        <a:srgbClr val="00CC66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43335_shk-2</Template>
  <TotalTime>998</TotalTime>
  <Words>180</Words>
  <Application>Microsoft Office PowerPoint</Application>
  <PresentationFormat>Экран (4:3)</PresentationFormat>
  <Paragraphs>35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Monotype Corsiva</vt:lpstr>
      <vt:lpstr>Times New Roman</vt:lpstr>
      <vt:lpstr>Wingdings</vt:lpstr>
      <vt:lpstr>43335_shk-2</vt:lpstr>
      <vt:lpstr>Презентация PowerPoint</vt:lpstr>
      <vt:lpstr>Презентация PowerPoint</vt:lpstr>
      <vt:lpstr>Презентация PowerPoint</vt:lpstr>
      <vt:lpstr>Актуальность</vt:lpstr>
      <vt:lpstr>Презентация PowerPoint</vt:lpstr>
      <vt:lpstr>Презентация PowerPoint</vt:lpstr>
      <vt:lpstr>Презентация PowerPoint</vt:lpstr>
      <vt:lpstr>Сюжетно- ролевая игра.</vt:lpstr>
      <vt:lpstr>Презентация PowerPoint</vt:lpstr>
      <vt:lpstr>Театрализованная игра.</vt:lpstr>
      <vt:lpstr>Презентация PowerPoint</vt:lpstr>
      <vt:lpstr>Экологическая игра.</vt:lpstr>
      <vt:lpstr>Игры с природным материалом.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Zverdvd.org</cp:lastModifiedBy>
  <cp:revision>15</cp:revision>
  <dcterms:created xsi:type="dcterms:W3CDTF">2015-12-16T12:55:08Z</dcterms:created>
  <dcterms:modified xsi:type="dcterms:W3CDTF">2022-11-15T06:31:27Z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1078672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