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374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DADC2-36C4-48E1-AB9A-8119AB8AC2DE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DE1EA-28FA-4E8C-A53C-9A585B51E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4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DE1EA-28FA-4E8C-A53C-9A585B51E7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96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DE1EA-28FA-4E8C-A53C-9A585B51E79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54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0753226-DE11-448A-828A-611C4FF59F5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DABF2D2-26ED-4B74-B386-DA37CAA4BB1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9361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ФИЛИАЛ МОУ «ТУМСКАЯ СОШ №3» «СПИРИНСКАЯ ООШ»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6400800" cy="302433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МОДЕЛЬ </a:t>
            </a:r>
            <a:r>
              <a:rPr lang="ru-RU" sz="4000" b="1" dirty="0" smtClean="0"/>
              <a:t>ПРЕЕМСТВЕННОСТИ</a:t>
            </a:r>
            <a:r>
              <a:rPr lang="ru-RU" sz="3200" b="1" dirty="0" smtClean="0"/>
              <a:t> НАЧАЛЬНОГО ШКОЛЬНОГО  И ДОШКОЛЬНОГО ОБРАЗОВАНИЯ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542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446449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 одной стороны </a:t>
            </a:r>
            <a:r>
              <a:rPr lang="ru-RU" b="1" dirty="0"/>
              <a:t>дошкольный уровень образования должен обеспечивать </a:t>
            </a:r>
            <a:r>
              <a:rPr lang="ru-RU" b="1" dirty="0">
                <a:solidFill>
                  <a:srgbClr val="FF0000"/>
                </a:solidFill>
              </a:rPr>
              <a:t>поддержку разнообразия детства</a:t>
            </a:r>
            <a:r>
              <a:rPr lang="ru-RU" b="1" dirty="0"/>
              <a:t>; построение образовательной деятельности в организации на основе индивидуальных особенностей каждого ребенка, при котором сам ребенок становится активным </a:t>
            </a:r>
            <a:r>
              <a:rPr lang="ru-RU" b="1" dirty="0">
                <a:solidFill>
                  <a:srgbClr val="FF0000"/>
                </a:solidFill>
              </a:rPr>
              <a:t>в выборе содержания своего образования, становится субъектом образования.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</a:t>
            </a:r>
            <a:r>
              <a:rPr lang="ru-RU" b="1" dirty="0"/>
              <a:t>С другой стороны – начальная школа, </a:t>
            </a:r>
            <a:r>
              <a:rPr lang="ru-RU" b="1" dirty="0">
                <a:solidFill>
                  <a:srgbClr val="FF0000"/>
                </a:solidFill>
              </a:rPr>
              <a:t>формирующая систему знаний, предметных и универсальных способов действий, </a:t>
            </a:r>
            <a:r>
              <a:rPr lang="ru-RU" b="1" dirty="0" smtClean="0"/>
              <a:t> </a:t>
            </a:r>
            <a:r>
              <a:rPr lang="ru-RU" b="1" dirty="0"/>
              <a:t>воспитание </a:t>
            </a:r>
            <a:r>
              <a:rPr lang="ru-RU" b="1" dirty="0">
                <a:solidFill>
                  <a:srgbClr val="FF0000"/>
                </a:solidFill>
              </a:rPr>
              <a:t>умения учиться- </a:t>
            </a:r>
            <a:r>
              <a:rPr lang="ru-RU" b="1" dirty="0"/>
              <a:t>способности к самоорганизации с целью решения учебных задач, необходимых для дальнейшего обучения в основной школе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ВЫВОДЫ </a:t>
            </a:r>
            <a:r>
              <a:rPr lang="ru-RU" sz="2800" b="1" dirty="0" smtClean="0"/>
              <a:t>:</a:t>
            </a:r>
            <a:br>
              <a:rPr lang="ru-RU" sz="2800" b="1" dirty="0" smtClean="0"/>
            </a:br>
            <a:r>
              <a:rPr lang="ru-RU" sz="2800" b="1" dirty="0" smtClean="0"/>
              <a:t>Преемственность </a:t>
            </a:r>
            <a:r>
              <a:rPr lang="ru-RU" sz="2800" b="1" dirty="0"/>
              <a:t>– это двухсторонний процесс с участием РОДИТЕЛЕЙ </a:t>
            </a:r>
          </a:p>
        </p:txBody>
      </p:sp>
    </p:spTree>
    <p:extLst>
      <p:ext uri="{BB962C8B-B14F-4D97-AF65-F5344CB8AC3E}">
        <p14:creationId xmlns:p14="http://schemas.microsoft.com/office/powerpoint/2010/main" val="405869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6586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7030A0"/>
                </a:solidFill>
              </a:rPr>
              <a:t>«Школьное обучение никогда не начинается с пустого места, а всегда опирается на определенную стадию развития, проделанную ребенком</a:t>
            </a:r>
            <a:r>
              <a:rPr lang="ru-RU" sz="2800" dirty="0" smtClean="0">
                <a:solidFill>
                  <a:srgbClr val="7030A0"/>
                </a:solidFill>
              </a:rPr>
              <a:t>»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                                                          </a:t>
            </a:r>
            <a:r>
              <a:rPr lang="ru-RU" sz="2800" dirty="0">
                <a:solidFill>
                  <a:srgbClr val="7030A0"/>
                </a:solidFill>
              </a:rPr>
              <a:t>Л.С. Выготский </a:t>
            </a:r>
          </a:p>
        </p:txBody>
      </p:sp>
    </p:spTree>
    <p:extLst>
      <p:ext uri="{BB962C8B-B14F-4D97-AF65-F5344CB8AC3E}">
        <p14:creationId xmlns:p14="http://schemas.microsoft.com/office/powerpoint/2010/main" val="133513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15416"/>
            <a:ext cx="8409112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3844" r="2814" b="28661"/>
          <a:stretch/>
        </p:blipFill>
        <p:spPr bwMode="auto">
          <a:xfrm>
            <a:off x="0" y="-315416"/>
            <a:ext cx="8921454" cy="701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1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Образовательные </a:t>
            </a:r>
            <a:r>
              <a:rPr lang="ru-RU" sz="2800" b="1" dirty="0"/>
              <a:t>стандарты должны обеспечивать</a:t>
            </a:r>
            <a:r>
              <a:rPr lang="ru-RU" sz="2800" b="1" dirty="0" smtClean="0"/>
              <a:t>:</a:t>
            </a:r>
          </a:p>
          <a:p>
            <a:r>
              <a:rPr lang="ru-RU" sz="2000" b="1" dirty="0" smtClean="0"/>
              <a:t>  </a:t>
            </a:r>
            <a:r>
              <a:rPr lang="ru-RU" b="1" dirty="0"/>
              <a:t>единство образовательного пространства Российской Федерации 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преемственность основных образовательных </a:t>
            </a:r>
            <a:r>
              <a:rPr lang="ru-RU" b="1" dirty="0" smtClean="0"/>
              <a:t>программ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- начального </a:t>
            </a:r>
            <a:r>
              <a:rPr lang="ru-RU" b="1" dirty="0" smtClean="0"/>
              <a:t>общего</a:t>
            </a:r>
          </a:p>
          <a:p>
            <a:pPr marL="0" indent="0">
              <a:buNone/>
            </a:pPr>
            <a:r>
              <a:rPr lang="ru-RU" b="1" dirty="0" smtClean="0"/>
              <a:t>- </a:t>
            </a:r>
            <a:r>
              <a:rPr lang="ru-RU" b="1" dirty="0"/>
              <a:t>среднего </a:t>
            </a:r>
            <a:r>
              <a:rPr lang="ru-RU" b="1" dirty="0" smtClean="0"/>
              <a:t>общего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- начального </a:t>
            </a:r>
            <a:r>
              <a:rPr lang="ru-RU" b="1" dirty="0" smtClean="0"/>
              <a:t>профессионального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- среднего профессионального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- </a:t>
            </a:r>
            <a:r>
              <a:rPr lang="ru-RU" b="1" dirty="0"/>
              <a:t>высшего профессионального образования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ФЗ «ОБ ОБРАЗОВАНИИ» ОПРЕДЕЛЯЕТ ЗАДАЧИ И СТРУКТУРУ СТАНДАРТОВ </a:t>
            </a:r>
          </a:p>
        </p:txBody>
      </p:sp>
    </p:spTree>
    <p:extLst>
      <p:ext uri="{BB962C8B-B14F-4D97-AF65-F5344CB8AC3E}">
        <p14:creationId xmlns:p14="http://schemas.microsoft.com/office/powerpoint/2010/main" val="715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1844824"/>
            <a:ext cx="8424937" cy="4281339"/>
          </a:xfrm>
        </p:spPr>
        <p:txBody>
          <a:bodyPr>
            <a:normAutofit/>
          </a:bodyPr>
          <a:lstStyle/>
          <a:p>
            <a:r>
              <a:rPr lang="ru-RU" sz="2800" b="1" dirty="0"/>
              <a:t>ЦЕЛЬ ДОО</a:t>
            </a:r>
            <a:r>
              <a:rPr lang="ru-RU" b="1" dirty="0"/>
              <a:t>: Общее развитие ребенка в соответствии с потенциальными возможностями и </a:t>
            </a:r>
            <a:r>
              <a:rPr lang="ru-RU" b="1" dirty="0">
                <a:solidFill>
                  <a:srgbClr val="FF0000"/>
                </a:solidFill>
              </a:rPr>
              <a:t>спецификой детства</a:t>
            </a:r>
            <a:r>
              <a:rPr lang="ru-RU" b="1" dirty="0"/>
              <a:t>, </a:t>
            </a:r>
            <a:r>
              <a:rPr lang="ru-RU" b="1" dirty="0">
                <a:solidFill>
                  <a:srgbClr val="FF0000"/>
                </a:solidFill>
              </a:rPr>
              <a:t>как самоценного периода жизни человека</a:t>
            </a:r>
            <a:r>
              <a:rPr lang="ru-RU" b="1" dirty="0"/>
              <a:t>. Формирование </a:t>
            </a:r>
            <a:r>
              <a:rPr lang="ru-RU" b="1" dirty="0">
                <a:solidFill>
                  <a:srgbClr val="FF0000"/>
                </a:solidFill>
              </a:rPr>
              <a:t>предпосылок учебной деятельности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sz="2800" b="1" dirty="0"/>
              <a:t>ЦЕЛЬ НОО</a:t>
            </a:r>
            <a:r>
              <a:rPr lang="ru-RU" b="1" dirty="0"/>
              <a:t>: Продолжать </a:t>
            </a:r>
            <a:r>
              <a:rPr lang="ru-RU" b="1" dirty="0">
                <a:solidFill>
                  <a:srgbClr val="FF0000"/>
                </a:solidFill>
              </a:rPr>
              <a:t>общее развитие детей </a:t>
            </a:r>
            <a:r>
              <a:rPr lang="ru-RU" b="1" dirty="0"/>
              <a:t>с учетом возможностей, специфики школьной жизни. Освоение </a:t>
            </a:r>
            <a:r>
              <a:rPr lang="ru-RU" b="1" dirty="0">
                <a:solidFill>
                  <a:srgbClr val="FF0000"/>
                </a:solidFill>
              </a:rPr>
              <a:t>важнейших учебных навыков </a:t>
            </a:r>
            <a:r>
              <a:rPr lang="ru-RU" b="1" dirty="0"/>
              <a:t>и становление учебной деятельности (мотивация, способы общения и т.д.)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ОБЩАЯ</a:t>
            </a:r>
            <a:r>
              <a:rPr lang="ru-RU" sz="2800" b="1" dirty="0"/>
              <a:t> ЦЕЛЬ ДОШКОЛЬНОГО И НАЧАЛЬНОГО ОБЩЕГО ОБРАЗОВАНИЯ – СОГЛАСОВАННОСТЬ ЦЕЛЕЙ И ЗАДАЧ ВОСПИТАНИЯ И ОБУЧЕНИЯ </a:t>
            </a:r>
          </a:p>
        </p:txBody>
      </p:sp>
    </p:spTree>
    <p:extLst>
      <p:ext uri="{BB962C8B-B14F-4D97-AF65-F5344CB8AC3E}">
        <p14:creationId xmlns:p14="http://schemas.microsoft.com/office/powerpoint/2010/main" val="29945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2675467"/>
            <a:ext cx="8280920" cy="1833653"/>
          </a:xfrm>
        </p:spPr>
        <p:txBody>
          <a:bodyPr/>
          <a:lstStyle/>
          <a:p>
            <a:r>
              <a:rPr lang="ru-RU" b="1" dirty="0"/>
              <a:t>Это переход от одного уровня образования к следующему, выражающийся в сохранении и постепенном изменении содержания, форм, методов, технологий обучения </a:t>
            </a:r>
            <a:r>
              <a:rPr lang="ru-RU" b="1" dirty="0" smtClean="0"/>
              <a:t>и</a:t>
            </a:r>
            <a:r>
              <a:rPr lang="ru-RU" sz="2800" b="1" dirty="0"/>
              <a:t> </a:t>
            </a:r>
            <a:r>
              <a:rPr lang="ru-RU" b="1" dirty="0" smtClean="0"/>
              <a:t>воспитания</a:t>
            </a:r>
            <a:r>
              <a:rPr lang="ru-RU" b="1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8932440" cy="1650512"/>
          </a:xfrm>
        </p:spPr>
        <p:txBody>
          <a:bodyPr>
            <a:normAutofit/>
          </a:bodyPr>
          <a:lstStyle/>
          <a:p>
            <a:r>
              <a:rPr lang="ru-RU" sz="3100" b="1" dirty="0"/>
              <a:t>ПРЕЕМСТВЕННОСТЬ – это последовательная передача чего-либо от одного к другому.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004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b="1" dirty="0"/>
              <a:t>Создание условий: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• </a:t>
            </a:r>
            <a:r>
              <a:rPr lang="ru-RU" b="1" dirty="0"/>
              <a:t>организационных</a:t>
            </a:r>
            <a:r>
              <a:rPr lang="ru-RU" b="1" dirty="0" smtClean="0"/>
              <a:t>;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• методических;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• </a:t>
            </a:r>
            <a:r>
              <a:rPr lang="ru-RU" b="1" dirty="0"/>
              <a:t>кадровых. </a:t>
            </a: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>
                <a:solidFill>
                  <a:srgbClr val="FF0000"/>
                </a:solidFill>
              </a:rPr>
              <a:t>(высокопрофессиональные специалисты; специально организованная развивающая среда; методическое обеспечение; сотрудничество детского сада и школы)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МЕРЫ ПО ОБЕСПЕЧЕНИЮ ПРЕЕМСТВЕННОСТИ ДОШКОЛЬНОГО И НАЧАЛЬНОГО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5383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5" cy="4536504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- совместные проекты детей старшего дошкольного и младшего школьного возраста </a:t>
            </a:r>
            <a:r>
              <a:rPr lang="ru-RU" b="1" dirty="0">
                <a:solidFill>
                  <a:srgbClr val="FF0000"/>
                </a:solidFill>
              </a:rPr>
              <a:t>( дети, родители, педагоги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/>
              <a:t>- </a:t>
            </a:r>
            <a:r>
              <a:rPr lang="ru-RU" b="1" dirty="0" smtClean="0"/>
              <a:t>совместная </a:t>
            </a:r>
            <a:r>
              <a:rPr lang="ru-RU" b="1" dirty="0"/>
              <a:t>досуговая деятельность детей старшего дошкольного и младшего школьного возраста</a:t>
            </a:r>
            <a:r>
              <a:rPr lang="ru-RU" b="1" dirty="0">
                <a:solidFill>
                  <a:srgbClr val="FF0000"/>
                </a:solidFill>
              </a:rPr>
              <a:t>( дети, родители, педагоги);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- </a:t>
            </a:r>
            <a:r>
              <a:rPr lang="ru-RU" b="1" dirty="0"/>
              <a:t>совместные праздники, спортивные мероприятия, концерты и проч. </a:t>
            </a:r>
            <a:r>
              <a:rPr lang="ru-RU" b="1" dirty="0">
                <a:solidFill>
                  <a:srgbClr val="FF0000"/>
                </a:solidFill>
              </a:rPr>
              <a:t>( дети, родители, педагоги);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- </a:t>
            </a:r>
            <a:r>
              <a:rPr lang="ru-RU" b="1" dirty="0"/>
              <a:t>совместная социально значимая деятельность: субботники, </a:t>
            </a:r>
            <a:r>
              <a:rPr lang="ru-RU" b="1" dirty="0" smtClean="0"/>
              <a:t>акции</a:t>
            </a:r>
            <a:r>
              <a:rPr lang="ru-RU" b="1" dirty="0">
                <a:solidFill>
                  <a:srgbClr val="FF0000"/>
                </a:solidFill>
              </a:rPr>
              <a:t>( дети, родители, педагоги); </a:t>
            </a:r>
          </a:p>
          <a:p>
            <a:r>
              <a:rPr lang="ru-RU" dirty="0" smtClean="0"/>
              <a:t>;</a:t>
            </a:r>
            <a:r>
              <a:rPr lang="ru-RU" b="1" dirty="0" smtClean="0"/>
              <a:t> - </a:t>
            </a:r>
            <a:r>
              <a:rPr lang="ru-RU" b="1" dirty="0"/>
              <a:t>участие школьников в организации различных видов деятельности дошкольников на прогулке и в группе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/>
              <a:t>- посещение старшими дошкольниками уроков в школе.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650512"/>
          </a:xfrm>
        </p:spPr>
        <p:txBody>
          <a:bodyPr>
            <a:noAutofit/>
          </a:bodyPr>
          <a:lstStyle/>
          <a:p>
            <a:r>
              <a:rPr lang="ru-RU" sz="2800" b="1" dirty="0"/>
              <a:t>ОРГАНИЗАЦИОННЫЕ </a:t>
            </a:r>
            <a:r>
              <a:rPr lang="ru-RU" sz="2800" b="1" dirty="0" smtClean="0"/>
              <a:t>УСЛОВИЯ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интеграция образовательного процесса </a:t>
            </a:r>
            <a:r>
              <a:rPr lang="ru-RU" sz="2800" b="1" dirty="0" smtClean="0"/>
              <a:t>детского сада </a:t>
            </a:r>
            <a:r>
              <a:rPr lang="ru-RU" sz="2800" b="1" dirty="0"/>
              <a:t>и внеурочной деятельности начальной школы: </a:t>
            </a:r>
          </a:p>
        </p:txBody>
      </p:sp>
    </p:spTree>
    <p:extLst>
      <p:ext uri="{BB962C8B-B14F-4D97-AF65-F5344CB8AC3E}">
        <p14:creationId xmlns:p14="http://schemas.microsoft.com/office/powerpoint/2010/main" val="13567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1" cy="475252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- ориентированность содержания программы на формирование предпосылок универсальных учебных действий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- универсальность программы в контексте преемственности ее содержания, технологий и образовательных результатов с программами начального образования, по которым будут обучаться выпускники детского сада.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методическая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работа с педагогами (ознакомление с требованиями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ФГОС –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целевые ориентиры, поиск путей их разрешения,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изучение и обмен образовательных технологий, используемых педагогами ДОО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 школы); 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 smtClean="0"/>
              <a:t>Выбор </a:t>
            </a:r>
            <a:r>
              <a:rPr lang="ru-RU" b="1" dirty="0"/>
              <a:t>программно-методического материала на основе индивидуальных образовательных потребностей детей подготовительных групп. Среди выбираемых технологий приоритет, как в детском саду, так и в школе, должен быть отдан технологиям, основанным на принципах развивающего образования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589640" cy="158417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МЕТОДИЧЕСКИЕ УСЛОВИЯ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400" b="1" dirty="0" smtClean="0"/>
              <a:t>преемственность программного обеспечения </a:t>
            </a:r>
            <a:r>
              <a:rPr lang="ru-RU" sz="2400" b="1" dirty="0"/>
              <a:t>и технологий организации </a:t>
            </a:r>
            <a:r>
              <a:rPr lang="ru-RU" sz="2400" b="1" dirty="0" smtClean="0"/>
              <a:t>образовательного </a:t>
            </a:r>
            <a:r>
              <a:rPr lang="ru-RU" sz="2400" b="1" dirty="0"/>
              <a:t>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32068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675467"/>
            <a:ext cx="8208912" cy="3450696"/>
          </a:xfrm>
        </p:spPr>
        <p:txBody>
          <a:bodyPr>
            <a:normAutofit/>
          </a:bodyPr>
          <a:lstStyle/>
          <a:p>
            <a:r>
              <a:rPr lang="ru-RU" b="1" dirty="0"/>
              <a:t>- подготовка педагогов к реализации развивающего образования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/>
              <a:t>- методическое сопровождение деятельности педагога в условиях реализации ФГОС ДО и НОО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/>
              <a:t>- обеспечение конструктивного профессионального взаимодействия педагогов дошкольных и общеобразовательных учреждений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КАДРОВЫЕ УСЛОВИЯ</a:t>
            </a:r>
            <a:br>
              <a:rPr lang="ru-RU" sz="2800" b="1" dirty="0" smtClean="0"/>
            </a:br>
            <a:r>
              <a:rPr lang="ru-RU" sz="2800" b="1" dirty="0" smtClean="0"/>
              <a:t> повышении профессиональной компетентности педагогов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7372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5" cy="48965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методическая работа с педагогами </a:t>
            </a:r>
            <a:r>
              <a:rPr lang="ru-RU" b="1" dirty="0"/>
              <a:t>(ознакомление с требованиями ФГОС –целевые ориентиры, поиск путей их разрешения, изучение и обмен образовательных технологий, используемых педагогами ДОО и школы); </a:t>
            </a: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работа </a:t>
            </a:r>
            <a:r>
              <a:rPr lang="ru-RU" b="1" dirty="0">
                <a:solidFill>
                  <a:srgbClr val="FF0000"/>
                </a:solidFill>
              </a:rPr>
              <a:t>с детьми </a:t>
            </a:r>
            <a:r>
              <a:rPr lang="ru-RU" b="1" dirty="0"/>
              <a:t>(знакомство детей со школой, учителями, организация совместных мероприятий); </a:t>
            </a: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работа </a:t>
            </a:r>
            <a:r>
              <a:rPr lang="ru-RU" b="1" dirty="0">
                <a:solidFill>
                  <a:srgbClr val="FF0000"/>
                </a:solidFill>
              </a:rPr>
              <a:t>с родителями !!! (получение информации, необходимой для подготовки детей к школе, консультирование родителей по вопросам своевременного развития детей для успешного обучения в школе).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r>
              <a:rPr lang="ru-RU" sz="3100" b="1" dirty="0"/>
              <a:t>ТРИ ОСНОВНЫХ НАПРАВЛЕНИЯ 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339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633</Words>
  <Application>Microsoft Office PowerPoint</Application>
  <PresentationFormat>Экран (4:3)</PresentationFormat>
  <Paragraphs>49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ФИЛИАЛ МОУ «ТУМСКАЯ СОШ №3» «СПИРИНСКАЯ ООШ»</vt:lpstr>
      <vt:lpstr>ФЗ «ОБ ОБРАЗОВАНИИ» ОПРЕДЕЛЯЕТ ЗАДАЧИ И СТРУКТУРУ СТАНДАРТОВ </vt:lpstr>
      <vt:lpstr>ОБЩАЯ ЦЕЛЬ ДОШКОЛЬНОГО И НАЧАЛЬНОГО ОБЩЕГО ОБРАЗОВАНИЯ – СОГЛАСОВАННОСТЬ ЦЕЛЕЙ И ЗАДАЧ ВОСПИТАНИЯ И ОБУЧЕНИЯ </vt:lpstr>
      <vt:lpstr>ПРЕЕМСТВЕННОСТЬ – это последовательная передача чего-либо от одного к другому. </vt:lpstr>
      <vt:lpstr>МЕРЫ ПО ОБЕСПЕЧЕНИЮ ПРЕЕМСТВЕННОСТИ ДОШКОЛЬНОГО И НАЧАЛЬНОГО ОБРАЗОВАНИЯ</vt:lpstr>
      <vt:lpstr>ОРГАНИЗАЦИОННЫЕ УСЛОВИЯ  интеграция образовательного процесса детского сада и внеурочной деятельности начальной школы: </vt:lpstr>
      <vt:lpstr>МЕТОДИЧЕСКИЕ УСЛОВИЯ  преемственность программного обеспечения и технологий организации образовательного процесса</vt:lpstr>
      <vt:lpstr>КАДРОВЫЕ УСЛОВИЯ  повышении профессиональной компетентности педагогов</vt:lpstr>
      <vt:lpstr>ТРИ ОСНОВНЫХ НАПРАВЛЕНИЯ :</vt:lpstr>
      <vt:lpstr>ВЫВОДЫ : Преемственность – это двухсторонний процесс с участием РОДИТЕЛЕЙ </vt:lpstr>
      <vt:lpstr> «Школьное обучение никогда не начинается с пустого места, а всегда опирается на определенную стадию развития, проделанную ребенком»                                                            Л.С. Выготский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ФИЛИАЛ МОУ «ТУМСКАЯ СОШ №3» «СПИРИНСКАЯ ООШ»</dc:title>
  <dc:creator>PC</dc:creator>
  <cp:lastModifiedBy>PC</cp:lastModifiedBy>
  <cp:revision>14</cp:revision>
  <dcterms:created xsi:type="dcterms:W3CDTF">2018-03-28T06:05:50Z</dcterms:created>
  <dcterms:modified xsi:type="dcterms:W3CDTF">2018-03-29T05:04:44Z</dcterms:modified>
</cp:coreProperties>
</file>