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5"/>
  </p:notesMasterIdLst>
  <p:sldIdLst>
    <p:sldId id="256" r:id="rId2"/>
    <p:sldId id="268" r:id="rId3"/>
    <p:sldId id="302" r:id="rId4"/>
    <p:sldId id="308" r:id="rId5"/>
    <p:sldId id="297" r:id="rId6"/>
    <p:sldId id="309" r:id="rId7"/>
    <p:sldId id="312" r:id="rId8"/>
    <p:sldId id="313" r:id="rId9"/>
    <p:sldId id="287" r:id="rId10"/>
    <p:sldId id="314" r:id="rId11"/>
    <p:sldId id="295" r:id="rId12"/>
    <p:sldId id="31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B7C39-7D50-4D07-B299-2161403706F5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ABF8D-D861-498A-AC48-B75AB656CE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3379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0780663"/>
      </p:ext>
    </p:extLst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168354"/>
      </p:ext>
    </p:extLst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8973214"/>
      </p:ext>
    </p:extLst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2888BB-11E4-4B6B-B04E-7CBF3DD780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8900562"/>
      </p:ext>
    </p:extLst>
  </p:cSld>
  <p:clrMapOvr>
    <a:masterClrMapping/>
  </p:clrMapOvr>
  <p:transition spd="slow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249636"/>
      </p:ext>
    </p:extLst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5300305"/>
      </p:ext>
    </p:extLst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9440772"/>
      </p:ext>
    </p:extLst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5139199"/>
      </p:ext>
    </p:extLst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5575752"/>
      </p:ext>
    </p:extLst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7136046"/>
      </p:ext>
    </p:extLst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3649460"/>
      </p:ext>
    </p:extLst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3844098"/>
      </p:ext>
    </p:extLst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6743362"/>
      </p:ext>
    </p:extLst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ECE74"/>
            </a:gs>
            <a:gs pos="50000">
              <a:srgbClr val="FBF8B3"/>
            </a:gs>
            <a:gs pos="100000">
              <a:srgbClr val="AECE7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75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6650081-E953-4CD7-AC37-ADEF406A9376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75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75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F6D00C-946C-453B-8668-C676B46CE7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470025"/>
          </a:xfrm>
        </p:spPr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Исследовательский проект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928802"/>
            <a:ext cx="6400800" cy="17526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«Создание </a:t>
            </a:r>
            <a:r>
              <a:rPr lang="ru-RU" sz="2800" b="1" dirty="0" err="1" smtClean="0">
                <a:solidFill>
                  <a:srgbClr val="FF0000"/>
                </a:solidFill>
              </a:rPr>
              <a:t>ландшафтно</a:t>
            </a:r>
            <a:r>
              <a:rPr lang="ru-RU" sz="2800" b="1" dirty="0" smtClean="0">
                <a:solidFill>
                  <a:srgbClr val="FF0000"/>
                </a:solidFill>
              </a:rPr>
              <a:t> -  дизайнерского макета для оформления школьных клумб»</a:t>
            </a:r>
          </a:p>
          <a:p>
            <a:endParaRPr lang="ru-RU" sz="2000" dirty="0" smtClean="0">
              <a:solidFill>
                <a:srgbClr val="00B050"/>
              </a:solidFill>
            </a:endParaRPr>
          </a:p>
          <a:p>
            <a:endParaRPr lang="ru-RU" sz="2000" dirty="0" smtClean="0">
              <a:solidFill>
                <a:srgbClr val="00B050"/>
              </a:solidFill>
            </a:endParaRPr>
          </a:p>
          <a:p>
            <a:r>
              <a:rPr lang="ru-RU" sz="2000" dirty="0" smtClean="0">
                <a:solidFill>
                  <a:srgbClr val="00B050"/>
                </a:solidFill>
              </a:rPr>
              <a:t>Автор: </a:t>
            </a:r>
            <a:r>
              <a:rPr lang="ru-RU" sz="2000" dirty="0" smtClean="0">
                <a:solidFill>
                  <a:srgbClr val="00B050"/>
                </a:solidFill>
              </a:rPr>
              <a:t>Максимова Валерия, </a:t>
            </a:r>
            <a:r>
              <a:rPr lang="ru-RU" sz="2000" dirty="0" smtClean="0">
                <a:solidFill>
                  <a:srgbClr val="00B050"/>
                </a:solidFill>
              </a:rPr>
              <a:t>ученица </a:t>
            </a:r>
            <a:r>
              <a:rPr lang="ru-RU" sz="2000" dirty="0" smtClean="0">
                <a:solidFill>
                  <a:srgbClr val="00B050"/>
                </a:solidFill>
              </a:rPr>
              <a:t>11 </a:t>
            </a:r>
            <a:r>
              <a:rPr lang="ru-RU" sz="2000" dirty="0" smtClean="0">
                <a:solidFill>
                  <a:srgbClr val="00B050"/>
                </a:solidFill>
              </a:rPr>
              <a:t>«Б» класса МБОУ СОШ №1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Научный руководитель: Игнатова Вера Юрьевна, учитель биологии МБОУ СОШ №1</a:t>
            </a:r>
            <a:endParaRPr lang="ru-RU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Благоухание оригинальности и яркости проекта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TCUKANOVA\Desktop\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62" t="-348" r="7155" b="348"/>
          <a:stretch/>
        </p:blipFill>
        <p:spPr bwMode="auto">
          <a:xfrm>
            <a:off x="107504" y="812780"/>
            <a:ext cx="4393324" cy="3190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CUKANOVA\Desktop\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25223"/>
            <a:ext cx="7200800" cy="26273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CUKANOVA\Desktop\33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986" y="801687"/>
            <a:ext cx="4508174" cy="320196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189616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Коллективное содружество </a:t>
            </a:r>
            <a:r>
              <a:rPr lang="ru-RU" sz="2000" b="1" dirty="0" err="1" smtClean="0">
                <a:solidFill>
                  <a:srgbClr val="FF0000"/>
                </a:solidFill>
              </a:rPr>
              <a:t>эколого</a:t>
            </a:r>
            <a:r>
              <a:rPr lang="ru-RU" sz="2000" b="1" dirty="0" smtClean="0">
                <a:solidFill>
                  <a:srgbClr val="FF0000"/>
                </a:solidFill>
              </a:rPr>
              <a:t>- биологического центра «</a:t>
            </a:r>
            <a:r>
              <a:rPr lang="ru-RU" sz="2000" b="1" dirty="0" err="1" smtClean="0">
                <a:solidFill>
                  <a:srgbClr val="FF0000"/>
                </a:solidFill>
              </a:rPr>
              <a:t>Эколовёнок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C:\Users\ASUS\Desktop\клумбы проект\IMG_39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1"/>
            <a:ext cx="3486157" cy="2614618"/>
          </a:xfrm>
          <a:prstGeom prst="rect">
            <a:avLst/>
          </a:prstGeom>
          <a:noFill/>
        </p:spPr>
      </p:pic>
      <p:pic>
        <p:nvPicPr>
          <p:cNvPr id="6" name="Рисунок 5" descr="C:\Users\ASUS\Desktop\клумбы проект\IMG_399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357694"/>
            <a:ext cx="2428892" cy="170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SUS\Desktop\клумбы проект\IMG_399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4643446"/>
            <a:ext cx="2590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SUS\Desktop\клумбы проект\IMG_399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928802"/>
            <a:ext cx="2314575" cy="173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ГОРОД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6765" y="0"/>
            <a:ext cx="525145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Picture 4" descr="Dscn1328"/>
          <p:cNvPicPr>
            <a:picLocks noChangeAspect="1" noChangeArrowheads="1"/>
          </p:cNvPicPr>
          <p:nvPr/>
        </p:nvPicPr>
        <p:blipFill rotWithShape="1">
          <a:blip r:embed="rId3" cstate="print">
            <a:lum bright="12000" contrast="24000"/>
          </a:blip>
          <a:srcRect t="13572" b="6114"/>
          <a:stretch/>
        </p:blipFill>
        <p:spPr bwMode="auto">
          <a:xfrm flipH="1">
            <a:off x="14718" y="1"/>
            <a:ext cx="3707904" cy="40770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-13192" y="4077072"/>
            <a:ext cx="3905741" cy="2758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Великий преобразователь 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			 природы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Мы чествуем тебя 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			и величаем!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В содружестве 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		«эколог и дизайнер»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Твои идеи </a:t>
            </a:r>
          </a:p>
          <a:p>
            <a:pPr>
              <a:buFont typeface="Wingdings" pitchFamily="2" charset="2"/>
              <a:buNone/>
            </a:pPr>
            <a:r>
              <a:rPr lang="ru-RU" sz="1800" b="1" dirty="0" smtClean="0">
                <a:latin typeface="Arial Narrow" pitchFamily="34" charset="0"/>
              </a:rPr>
              <a:t>		в 21 веке воплощаем!</a:t>
            </a:r>
            <a:endParaRPr lang="ru-RU" sz="18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-1928858" y="785794"/>
            <a:ext cx="71438" cy="5588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052513"/>
            <a:ext cx="8229600" cy="45656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5400" b="1" dirty="0">
                <a:solidFill>
                  <a:srgbClr val="FF0000"/>
                </a:solidFill>
                <a:latin typeface="Arial" charset="0"/>
              </a:rPr>
              <a:t>«Если школа в цветах, </a:t>
            </a:r>
          </a:p>
          <a:p>
            <a:pPr algn="ctr">
              <a:buFont typeface="Wingdings" pitchFamily="2" charset="2"/>
              <a:buNone/>
            </a:pPr>
            <a:r>
              <a:rPr lang="ru-RU" sz="5400" b="1" dirty="0">
                <a:solidFill>
                  <a:srgbClr val="FF0000"/>
                </a:solidFill>
                <a:latin typeface="Arial" charset="0"/>
              </a:rPr>
              <a:t>Если город в цвету,</a:t>
            </a:r>
          </a:p>
          <a:p>
            <a:pPr algn="ctr">
              <a:buFont typeface="Wingdings" pitchFamily="2" charset="2"/>
              <a:buNone/>
            </a:pPr>
            <a:r>
              <a:rPr lang="ru-RU" sz="5400" b="1" dirty="0">
                <a:solidFill>
                  <a:srgbClr val="FF0000"/>
                </a:solidFill>
                <a:latin typeface="Arial" charset="0"/>
              </a:rPr>
              <a:t>Значит мы воплощаем</a:t>
            </a:r>
          </a:p>
          <a:p>
            <a:pPr algn="ctr">
              <a:buFont typeface="Wingdings" pitchFamily="2" charset="2"/>
              <a:buNone/>
            </a:pPr>
            <a:r>
              <a:rPr lang="ru-RU" sz="5400" b="1" dirty="0">
                <a:solidFill>
                  <a:srgbClr val="FF0000"/>
                </a:solidFill>
                <a:latin typeface="Arial" charset="0"/>
              </a:rPr>
              <a:t>мечты </a:t>
            </a:r>
            <a:r>
              <a:rPr lang="ru-RU" sz="5400" b="1" dirty="0" smtClean="0">
                <a:solidFill>
                  <a:srgbClr val="FF0000"/>
                </a:solidFill>
                <a:latin typeface="Arial" charset="0"/>
              </a:rPr>
              <a:t>красоту!»</a:t>
            </a:r>
            <a:endParaRPr lang="ru-RU" sz="5400" b="1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500298" y="2428868"/>
            <a:ext cx="1368425" cy="3097213"/>
          </a:xfrm>
          <a:prstGeom prst="ellipse">
            <a:avLst/>
          </a:prstGeom>
          <a:gradFill rotWithShape="1">
            <a:gsLst>
              <a:gs pos="0">
                <a:srgbClr val="D7EF9B"/>
              </a:gs>
              <a:gs pos="100000">
                <a:srgbClr val="B8E2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1143000"/>
          </a:xfrm>
        </p:spPr>
        <p:txBody>
          <a:bodyPr/>
          <a:lstStyle/>
          <a:p>
            <a:r>
              <a:rPr lang="ru-RU" sz="4000" dirty="0" smtClean="0"/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Цель исследования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928662" y="1928802"/>
            <a:ext cx="6431361" cy="3673475"/>
            <a:chOff x="323850" y="2636838"/>
            <a:chExt cx="6431361" cy="3673475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323850" y="3213100"/>
              <a:ext cx="1368425" cy="3097213"/>
            </a:xfrm>
            <a:prstGeom prst="ellipse">
              <a:avLst/>
            </a:prstGeom>
            <a:gradFill rotWithShape="1">
              <a:gsLst>
                <a:gs pos="0">
                  <a:srgbClr val="D7EF9B"/>
                </a:gs>
                <a:gs pos="100000">
                  <a:srgbClr val="B8E25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6" name="Picture 9" descr="0_a4efb_a2a96310_XL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188" y="2636838"/>
              <a:ext cx="1847850" cy="32829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907236" y="4784062"/>
              <a:ext cx="2847975" cy="533400"/>
            </a:xfrm>
            <a:prstGeom prst="rect">
              <a:avLst/>
            </a:prstGeom>
            <a:extLs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200"/>
                    </a:gs>
                    <a:gs pos="50000">
                      <a:srgbClr val="B8E250"/>
                    </a:gs>
                    <a:gs pos="100000">
                      <a:srgbClr val="004200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4429124" y="321468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Конструирование макета  клумб пришкольного фасада МБОУ СОШ №1 согласно правилам ландшафтного дизайна и его реализация 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136880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Задачи успешной реализации цели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</a:rPr>
              <a:t>Овладеть секретами гармоничного оформления клумб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</a:rPr>
              <a:t>Спроектировать  уникальные цветники оригинальных форм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</a:rPr>
              <a:t>Добиться  на клумбах  комфортного сосуществования растений, их зрелищного эффекта и эстетического наслаждения мичуринцев и гостей города  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Секреты гармоничного оформления клумб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Целостность  и завершённость цветочной композиции: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B050"/>
                </a:solidFill>
              </a:rPr>
              <a:t>Эскиз цветника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B050"/>
                </a:solidFill>
              </a:rPr>
              <a:t>Многочисленность </a:t>
            </a:r>
            <a:r>
              <a:rPr lang="ru-RU" sz="2000" dirty="0" err="1" smtClean="0">
                <a:solidFill>
                  <a:srgbClr val="00B050"/>
                </a:solidFill>
              </a:rPr>
              <a:t>куртинок</a:t>
            </a:r>
            <a:r>
              <a:rPr lang="ru-RU" sz="2000" dirty="0" smtClean="0">
                <a:solidFill>
                  <a:srgbClr val="00B050"/>
                </a:solidFill>
              </a:rPr>
              <a:t> вида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B050"/>
                </a:solidFill>
              </a:rPr>
              <a:t>Цветовая гамма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err="1" smtClean="0">
                <a:solidFill>
                  <a:srgbClr val="00B050"/>
                </a:solidFill>
              </a:rPr>
              <a:t>Многоярустность</a:t>
            </a:r>
            <a:endParaRPr lang="ru-RU" sz="2000" dirty="0" smtClean="0">
              <a:solidFill>
                <a:srgbClr val="00B050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B050"/>
                </a:solidFill>
              </a:rPr>
              <a:t>Ресурсные потребности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B050"/>
                </a:solidFill>
              </a:rPr>
              <a:t>Непрерывность цветения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B050"/>
                </a:solidFill>
              </a:rPr>
              <a:t>Бордюрное окаймление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ASUS\Desktop\клумбы проект\IMG_3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86322"/>
            <a:ext cx="2762237" cy="2071678"/>
          </a:xfrm>
          <a:prstGeom prst="rect">
            <a:avLst/>
          </a:prstGeom>
          <a:noFill/>
        </p:spPr>
      </p:pic>
      <p:pic>
        <p:nvPicPr>
          <p:cNvPr id="1027" name="Picture 3" descr="C:\Users\ASUS\Desktop\НОВЫЯ ПРЕЗЕНТАЦИЯ\Новая папка\IMG_4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63" y="4786322"/>
            <a:ext cx="2762237" cy="20716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«Мастера ландшафтного дизайна»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5867400" y="3068638"/>
            <a:ext cx="1368425" cy="3097212"/>
          </a:xfrm>
          <a:prstGeom prst="ellipse">
            <a:avLst/>
          </a:prstGeom>
          <a:gradFill rotWithShape="1">
            <a:gsLst>
              <a:gs pos="0">
                <a:srgbClr val="D7EF9B"/>
              </a:gs>
              <a:gs pos="100000">
                <a:srgbClr val="B8E2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7380288" y="2997200"/>
            <a:ext cx="1368425" cy="3097213"/>
          </a:xfrm>
          <a:prstGeom prst="ellipse">
            <a:avLst/>
          </a:prstGeom>
          <a:gradFill rotWithShape="1">
            <a:gsLst>
              <a:gs pos="0">
                <a:srgbClr val="D7EF9B"/>
              </a:gs>
              <a:gs pos="100000">
                <a:srgbClr val="B8E25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 dirty="0"/>
          </a:p>
        </p:txBody>
      </p:sp>
      <p:pic>
        <p:nvPicPr>
          <p:cNvPr id="6" name="Picture 10" descr="0_3a863_5f0d106f_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636838"/>
            <a:ext cx="2178050" cy="324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12"/>
          <p:cNvSpPr>
            <a:spLocks noChangeArrowheads="1" noChangeShapeType="1" noTextEdit="1"/>
          </p:cNvSpPr>
          <p:nvPr/>
        </p:nvSpPr>
        <p:spPr bwMode="auto">
          <a:xfrm>
            <a:off x="5867400" y="5805488"/>
            <a:ext cx="2847975" cy="5334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4200"/>
                    </a:gs>
                    <a:gs pos="50000">
                      <a:srgbClr val="B8E250"/>
                    </a:gs>
                    <a:gs pos="100000">
                      <a:srgbClr val="004200"/>
                    </a:gs>
                  </a:gsLst>
                  <a:lin ang="5400000" scaled="1"/>
                </a:gradFill>
                <a:latin typeface="Arial"/>
                <a:cs typeface="Arial"/>
              </a:rPr>
              <a:t>КОНСТРУКТОРЫ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214686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                        Девиз:</a:t>
            </a:r>
          </a:p>
          <a:p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«Пусть природа станет краше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  От выдумки и дел наших!»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743534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План проектирования цветников на территории пришкольного фасада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</a:rPr>
              <a:t>Создание эскиза клумб и рабаток: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B050"/>
                </a:solidFill>
              </a:rPr>
              <a:t>Оптимальное размещение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B050"/>
                </a:solidFill>
              </a:rPr>
              <a:t>Уникальные формы и композиции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err="1" smtClean="0">
                <a:solidFill>
                  <a:srgbClr val="00B050"/>
                </a:solidFill>
              </a:rPr>
              <a:t>Колористика</a:t>
            </a:r>
            <a:endParaRPr lang="ru-RU" sz="2400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</a:rPr>
              <a:t>Составление кадастрового списка растений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</a:rPr>
              <a:t>Размещение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цветочных культур-компаньонов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на пришкольном газоне</a:t>
            </a:r>
          </a:p>
          <a:p>
            <a:pPr>
              <a:buFont typeface="Wingdings" pitchFamily="2" charset="2"/>
              <a:buChar char="§"/>
            </a:pP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SUS\Desktop\НОВЫЯ ПРЕЗЕНТАЦИЯ\Новая папка\IMG_4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6948" y="4482710"/>
            <a:ext cx="3167052" cy="23752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err="1" smtClean="0">
                <a:solidFill>
                  <a:srgbClr val="FF0000"/>
                </a:solidFill>
              </a:rPr>
              <a:t>Ландшафно</a:t>
            </a:r>
            <a:r>
              <a:rPr lang="ru-RU" sz="2000" b="1" dirty="0" smtClean="0">
                <a:solidFill>
                  <a:srgbClr val="FF0000"/>
                </a:solidFill>
              </a:rPr>
              <a:t> – дизайнерский макет  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расположения цветочных клумб и рабаток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 на пришкольной территории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5373216"/>
            <a:ext cx="7848872" cy="115212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TCUKANOVA\Desktop\simple-flower-m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95261"/>
            <a:ext cx="1179512" cy="11557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CUKANOVA\Desktop\simple-flower-m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39122"/>
            <a:ext cx="1179512" cy="11557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TCUKANOVA\Desktop\провн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754" y="2577822"/>
            <a:ext cx="2655377" cy="24801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660232" y="2780928"/>
            <a:ext cx="1728192" cy="18002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5324" y="2904902"/>
            <a:ext cx="1728192" cy="18002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471948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CUKANOVA\Desktop\77777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081" y="2550961"/>
            <a:ext cx="2839087" cy="26517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Размещение цветочных культур-компаньонов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 на пришкольном газоне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5373216"/>
            <a:ext cx="7848872" cy="1152128"/>
          </a:xfrm>
          <a:prstGeom prst="round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TCUKANOVA\Desktop\simple-flower-m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95261"/>
            <a:ext cx="1179512" cy="11557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CUKANOVA\Desktop\simple-flower-m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39122"/>
            <a:ext cx="1179512" cy="11557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660232" y="2780928"/>
            <a:ext cx="1728192" cy="1800200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5324" y="2904902"/>
            <a:ext cx="1728192" cy="1800200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899592" y="5757328"/>
            <a:ext cx="43782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222439" y="5761990"/>
            <a:ext cx="437820" cy="43204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491880" y="5761990"/>
            <a:ext cx="43782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688054" y="5757328"/>
            <a:ext cx="437820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034110" y="5761990"/>
            <a:ext cx="43782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118525" y="5757328"/>
            <a:ext cx="437820" cy="43204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093684" y="5733256"/>
            <a:ext cx="43782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541266" y="5360442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768738" y="5352284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989538" y="5347668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285682" y="5347668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534316" y="5360442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556345" y="5360442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580907" y="6120999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808379" y="6112841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029179" y="6108225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325323" y="6108225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573957" y="6120999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595986" y="6120999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48721" y="2811447"/>
            <a:ext cx="1898371" cy="1893655"/>
            <a:chOff x="448721" y="2811447"/>
            <a:chExt cx="1898371" cy="1893655"/>
          </a:xfrm>
        </p:grpSpPr>
        <p:sp>
          <p:nvSpPr>
            <p:cNvPr id="29" name="Овал 28"/>
            <p:cNvSpPr/>
            <p:nvPr/>
          </p:nvSpPr>
          <p:spPr>
            <a:xfrm>
              <a:off x="1909272" y="4257092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2128182" y="3831741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054606" y="3284984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1431811" y="4489078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895837" y="4456165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641695" y="4147698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448721" y="3696990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531026" y="3295752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860605" y="2904902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1337412" y="2811447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1808520" y="2985430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39"/>
          <p:cNvGrpSpPr/>
          <p:nvPr/>
        </p:nvGrpSpPr>
        <p:grpSpPr>
          <a:xfrm>
            <a:off x="6575142" y="2734200"/>
            <a:ext cx="1898371" cy="1893655"/>
            <a:chOff x="448721" y="2811447"/>
            <a:chExt cx="1898371" cy="1893655"/>
          </a:xfrm>
        </p:grpSpPr>
        <p:sp>
          <p:nvSpPr>
            <p:cNvPr id="41" name="Овал 40"/>
            <p:cNvSpPr/>
            <p:nvPr/>
          </p:nvSpPr>
          <p:spPr>
            <a:xfrm>
              <a:off x="1909272" y="4257092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2128182" y="3831741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054606" y="3284984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1431811" y="4489078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895837" y="4456165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641695" y="4147698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448721" y="3696990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531026" y="3295752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860605" y="2904902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1337412" y="2811447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1808520" y="2985430"/>
              <a:ext cx="218910" cy="21602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Овал 55"/>
          <p:cNvSpPr/>
          <p:nvPr/>
        </p:nvSpPr>
        <p:spPr>
          <a:xfrm>
            <a:off x="4466999" y="3752984"/>
            <a:ext cx="218910" cy="26035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4095"/>
          <p:cNvGrpSpPr/>
          <p:nvPr/>
        </p:nvGrpSpPr>
        <p:grpSpPr>
          <a:xfrm>
            <a:off x="3332808" y="2577822"/>
            <a:ext cx="2609604" cy="2310391"/>
            <a:chOff x="3332808" y="2577822"/>
            <a:chExt cx="2609604" cy="2310391"/>
          </a:xfrm>
        </p:grpSpPr>
        <p:sp>
          <p:nvSpPr>
            <p:cNvPr id="52" name="Овал 51"/>
            <p:cNvSpPr/>
            <p:nvPr/>
          </p:nvSpPr>
          <p:spPr>
            <a:xfrm>
              <a:off x="3551718" y="419580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3718034" y="456417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138634" y="456417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4317903" y="4135511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4578599" y="3790573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4578599" y="4047765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4617834" y="428785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597254" y="3511776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4597254" y="3251418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5066772" y="2820045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5395137" y="2630851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5723502" y="2626538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5720817" y="3035394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5614047" y="332651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5518292" y="3682478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9"/>
            <p:cNvSpPr/>
            <p:nvPr/>
          </p:nvSpPr>
          <p:spPr>
            <a:xfrm>
              <a:off x="5215868" y="365214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>
              <a:off x="4926963" y="3544644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Овал 71"/>
            <p:cNvSpPr/>
            <p:nvPr/>
          </p:nvSpPr>
          <p:spPr>
            <a:xfrm>
              <a:off x="4797509" y="3942836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Овал 72"/>
            <p:cNvSpPr/>
            <p:nvPr/>
          </p:nvSpPr>
          <p:spPr>
            <a:xfrm>
              <a:off x="4943810" y="4334584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Овал 73"/>
            <p:cNvSpPr/>
            <p:nvPr/>
          </p:nvSpPr>
          <p:spPr>
            <a:xfrm>
              <a:off x="5215868" y="4627855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Овал 74"/>
            <p:cNvSpPr/>
            <p:nvPr/>
          </p:nvSpPr>
          <p:spPr>
            <a:xfrm>
              <a:off x="5589604" y="4545063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Овал 75"/>
            <p:cNvSpPr/>
            <p:nvPr/>
          </p:nvSpPr>
          <p:spPr>
            <a:xfrm>
              <a:off x="5699059" y="4261306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>
              <a:off x="5653688" y="3968679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3735384" y="3901968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>
              <a:off x="4029179" y="3652147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3710790" y="3602939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3442263" y="3434529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/>
            <p:cNvSpPr/>
            <p:nvPr/>
          </p:nvSpPr>
          <p:spPr>
            <a:xfrm>
              <a:off x="3442263" y="3093442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3332808" y="2789280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>
              <a:off x="3588629" y="2577822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3989538" y="2672118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4208448" y="2863849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4317903" y="3549353"/>
              <a:ext cx="218910" cy="26035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9" name="Овал 88"/>
          <p:cNvSpPr/>
          <p:nvPr/>
        </p:nvSpPr>
        <p:spPr>
          <a:xfrm>
            <a:off x="1190510" y="3564708"/>
            <a:ext cx="437820" cy="432048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7327958" y="3436123"/>
            <a:ext cx="437820" cy="432048"/>
          </a:xfrm>
          <a:prstGeom prst="ellipse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7"/>
          <p:cNvGrpSpPr/>
          <p:nvPr/>
        </p:nvGrpSpPr>
        <p:grpSpPr>
          <a:xfrm>
            <a:off x="875664" y="3228909"/>
            <a:ext cx="1072278" cy="1075402"/>
            <a:chOff x="875664" y="3228909"/>
            <a:chExt cx="1072278" cy="1075402"/>
          </a:xfrm>
        </p:grpSpPr>
        <p:sp>
          <p:nvSpPr>
            <p:cNvPr id="91" name="Овал 90"/>
            <p:cNvSpPr/>
            <p:nvPr/>
          </p:nvSpPr>
          <p:spPr>
            <a:xfrm>
              <a:off x="875664" y="3466758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Овал 91"/>
            <p:cNvSpPr/>
            <p:nvPr/>
          </p:nvSpPr>
          <p:spPr>
            <a:xfrm>
              <a:off x="1256440" y="3228909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>
              <a:off x="1628330" y="3431682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Овал 93"/>
            <p:cNvSpPr/>
            <p:nvPr/>
          </p:nvSpPr>
          <p:spPr>
            <a:xfrm>
              <a:off x="1641982" y="3818999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1274947" y="3998935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887248" y="3883163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97"/>
          <p:cNvGrpSpPr/>
          <p:nvPr/>
        </p:nvGrpSpPr>
        <p:grpSpPr>
          <a:xfrm>
            <a:off x="6991468" y="3093442"/>
            <a:ext cx="1072278" cy="1075402"/>
            <a:chOff x="875664" y="3228909"/>
            <a:chExt cx="1072278" cy="1075402"/>
          </a:xfrm>
        </p:grpSpPr>
        <p:sp>
          <p:nvSpPr>
            <p:cNvPr id="99" name="Овал 98"/>
            <p:cNvSpPr/>
            <p:nvPr/>
          </p:nvSpPr>
          <p:spPr>
            <a:xfrm>
              <a:off x="875664" y="3466758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Овал 99"/>
            <p:cNvSpPr/>
            <p:nvPr/>
          </p:nvSpPr>
          <p:spPr>
            <a:xfrm>
              <a:off x="1256440" y="3228909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1628330" y="3431682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1641982" y="3818999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1274947" y="3998935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887248" y="3883163"/>
              <a:ext cx="305960" cy="30537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3" name="Группа 8"/>
          <p:cNvGrpSpPr/>
          <p:nvPr/>
        </p:nvGrpSpPr>
        <p:grpSpPr>
          <a:xfrm>
            <a:off x="649538" y="3079005"/>
            <a:ext cx="1550265" cy="1357544"/>
            <a:chOff x="649538" y="3079005"/>
            <a:chExt cx="1550265" cy="1357544"/>
          </a:xfrm>
        </p:grpSpPr>
        <p:sp>
          <p:nvSpPr>
            <p:cNvPr id="105" name="Овал 104"/>
            <p:cNvSpPr/>
            <p:nvPr/>
          </p:nvSpPr>
          <p:spPr>
            <a:xfrm>
              <a:off x="1596366" y="4232618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1949749" y="3674823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1562400" y="3079005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915201" y="3172693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649538" y="3740766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1056597" y="4224020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96" name="Группа 112"/>
          <p:cNvGrpSpPr/>
          <p:nvPr/>
        </p:nvGrpSpPr>
        <p:grpSpPr>
          <a:xfrm>
            <a:off x="6771735" y="3000760"/>
            <a:ext cx="1550265" cy="1357544"/>
            <a:chOff x="649538" y="3079005"/>
            <a:chExt cx="1550265" cy="1357544"/>
          </a:xfrm>
        </p:grpSpPr>
        <p:sp>
          <p:nvSpPr>
            <p:cNvPr id="114" name="Овал 113"/>
            <p:cNvSpPr/>
            <p:nvPr/>
          </p:nvSpPr>
          <p:spPr>
            <a:xfrm>
              <a:off x="1596366" y="4232618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1949749" y="3674823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1562400" y="3079005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915201" y="3172693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649538" y="3740766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1056597" y="4224020"/>
              <a:ext cx="250054" cy="203931"/>
            </a:xfrm>
            <a:prstGeom prst="ellipse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1" name="Овал 120"/>
          <p:cNvSpPr/>
          <p:nvPr/>
        </p:nvSpPr>
        <p:spPr>
          <a:xfrm>
            <a:off x="2808379" y="1757087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6065275" y="1700948"/>
            <a:ext cx="437820" cy="43204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247564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TCUKANOVA\Desktop\salviy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500306"/>
            <a:ext cx="1759166" cy="17547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7346"/>
            <a:ext cx="8070850" cy="387896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Arial" charset="0"/>
              </a:rPr>
              <a:t>Кадастровый список цветочных культур-компаньонов</a:t>
            </a:r>
            <a:endParaRPr lang="ru-RU" sz="2000" b="1" i="1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3074" name="Picture 2" descr="C:\Users\TCUKANOVA\Desktop\44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54" y="692696"/>
            <a:ext cx="174307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TCUKANOVA\Desktop\445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23" y="692696"/>
            <a:ext cx="176212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Безымянный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 l="14740" t="5695" r="17917" b="2951"/>
          <a:stretch>
            <a:fillRect/>
          </a:stretch>
        </p:blipFill>
        <p:spPr bwMode="auto">
          <a:xfrm>
            <a:off x="5580112" y="665665"/>
            <a:ext cx="1557338" cy="1584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18" name="Picture 22" descr="флокс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>
            <a:off x="3704693" y="692696"/>
            <a:ext cx="1746250" cy="23558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19" name="Picture 16" descr="астра3"/>
          <p:cNvPicPr>
            <a:picLocks noChangeAspect="1" noChangeArrowheads="1"/>
          </p:cNvPicPr>
          <p:nvPr/>
        </p:nvPicPr>
        <p:blipFill>
          <a:blip r:embed="rId7" cstate="print">
            <a:lum contrast="24000"/>
          </a:blip>
          <a:srcRect l="7883" r="11806"/>
          <a:stretch>
            <a:fillRect/>
          </a:stretch>
        </p:blipFill>
        <p:spPr bwMode="auto">
          <a:xfrm>
            <a:off x="5715008" y="2643182"/>
            <a:ext cx="2087563" cy="1733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3076" name="Picture 4" descr="C:\Users\TCUKANOVA\Desktop\84599875_large_e41b89ea081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97" y="2285831"/>
            <a:ext cx="2023291" cy="1683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7" descr="бархатцы1"/>
          <p:cNvPicPr>
            <a:picLocks noChangeAspect="1" noChangeArrowheads="1"/>
          </p:cNvPicPr>
          <p:nvPr/>
        </p:nvPicPr>
        <p:blipFill>
          <a:blip r:embed="rId9" cstate="print">
            <a:lum contrast="36000"/>
          </a:blip>
          <a:srcRect l="18080" t="8743" r="11232" b="1401"/>
          <a:stretch>
            <a:fillRect/>
          </a:stretch>
        </p:blipFill>
        <p:spPr bwMode="auto">
          <a:xfrm>
            <a:off x="7308304" y="665665"/>
            <a:ext cx="1476375" cy="14065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3078" name="Picture 6" descr="C:\Users\TCUKANOVA\Desktop\0_95f07_4da84998_X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4429132"/>
            <a:ext cx="1993205" cy="204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TCUKANOVA\Desktop\0_77c7e_9cebaeab_X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643446"/>
            <a:ext cx="1757080" cy="1757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TCUKANOVA\Desktop\sedum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4929198"/>
            <a:ext cx="1596262" cy="1198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TCUKANOVA\Desktop\2648_html_m640f694b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5000636"/>
            <a:ext cx="1409700" cy="1171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000760" y="2214554"/>
            <a:ext cx="74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пион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3372" y="3143248"/>
            <a:ext cx="905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флокс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2143116"/>
            <a:ext cx="815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хоста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29454" y="6286520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ирис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4071942"/>
            <a:ext cx="1512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хризантема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86380" y="4357694"/>
            <a:ext cx="3366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астра осенняя многолетняя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00298" y="4214818"/>
            <a:ext cx="1152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0070C0"/>
                </a:solidFill>
              </a:rPr>
              <a:t>сальвия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429520" y="2143116"/>
            <a:ext cx="1303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бархатцы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357422" y="6357958"/>
            <a:ext cx="111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петуния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29124" y="6215082"/>
            <a:ext cx="2200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«Заячья капуста»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ветлозеленая">
  <a:themeElements>
    <a:clrScheme name="ДЛЯ МЕН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ЛЯ МЕНЯ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>
          <a:prstShdw prst="shdw12">
            <a:schemeClr val="bg2">
              <a:alpha val="50000"/>
            </a:schemeClr>
          </a:prstShdw>
        </a:effec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>
          <a:prstShdw prst="shdw12">
            <a:schemeClr val="bg2">
              <a:alpha val="50000"/>
            </a:schemeClr>
          </a:prstShdw>
        </a:effec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ДЛЯ МЕН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ЛЯ МЕН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ЛЯ МЕН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ЛЯ МЕН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ЛЯ МЕН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ЛЯ МЕН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ЛЯ МЕН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ЛЯ МЕН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ЛЯ МЕН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ЛЯ МЕН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ЛЯ МЕН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ЛЯ МЕН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светлозеленая</Template>
  <TotalTime>944</TotalTime>
  <Words>223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светлозеленая</vt:lpstr>
      <vt:lpstr>Исследовательский проект </vt:lpstr>
      <vt:lpstr> Цель исследования</vt:lpstr>
      <vt:lpstr>Задачи успешной реализации цели </vt:lpstr>
      <vt:lpstr>Секреты гармоничного оформления клумб</vt:lpstr>
      <vt:lpstr> «Мастера ландшафтного дизайна»</vt:lpstr>
      <vt:lpstr>План проектирования цветников на территории пришкольного фасада </vt:lpstr>
      <vt:lpstr>Ландшафно – дизайнерский макет   расположения цветочных клумб и рабаток  на пришкольной территории</vt:lpstr>
      <vt:lpstr>Размещение цветочных культур-компаньонов  на пришкольном газоне</vt:lpstr>
      <vt:lpstr>Кадастровый список цветочных культур-компаньонов</vt:lpstr>
      <vt:lpstr>Благоухание оригинальности и яркости проекта </vt:lpstr>
      <vt:lpstr>Коллективное содружество эколого- биологического центра «Эколовёнок»</vt:lpstr>
      <vt:lpstr>Слайд 12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</dc:title>
  <dc:creator>ASUS</dc:creator>
  <cp:lastModifiedBy>ASUS</cp:lastModifiedBy>
  <cp:revision>98</cp:revision>
  <dcterms:created xsi:type="dcterms:W3CDTF">2014-09-28T08:52:37Z</dcterms:created>
  <dcterms:modified xsi:type="dcterms:W3CDTF">2022-05-19T06:49:18Z</dcterms:modified>
</cp:coreProperties>
</file>