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0"/>
  </p:notesMasterIdLst>
  <p:sldIdLst>
    <p:sldId id="256" r:id="rId3"/>
    <p:sldId id="257" r:id="rId4"/>
    <p:sldId id="267" r:id="rId5"/>
    <p:sldId id="258" r:id="rId6"/>
    <p:sldId id="259" r:id="rId7"/>
    <p:sldId id="260" r:id="rId8"/>
    <p:sldId id="268" r:id="rId9"/>
    <p:sldId id="269" r:id="rId10"/>
    <p:sldId id="261" r:id="rId11"/>
    <p:sldId id="262" r:id="rId12"/>
    <p:sldId id="266" r:id="rId13"/>
    <p:sldId id="263" r:id="rId14"/>
    <p:sldId id="265" r:id="rId15"/>
    <p:sldId id="270" r:id="rId16"/>
    <p:sldId id="264" r:id="rId17"/>
    <p:sldId id="271" r:id="rId18"/>
    <p:sldId id="272" r:id="rId19"/>
  </p:sldIdLst>
  <p:sldSz cx="12192000" cy="6858000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2C079-799B-44E3-828A-B2706E435DC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388A40-4CDF-4651-AB48-AE98F3E0DC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042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388A40-4CDF-4651-AB48-AE98F3E0DCA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480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hark template tit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4434" y="1958976"/>
            <a:ext cx="11523133" cy="1470025"/>
          </a:xfrm>
        </p:spPr>
        <p:txBody>
          <a:bodyPr anchor="b"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4433" y="3573463"/>
            <a:ext cx="11525251" cy="1752600"/>
          </a:xfrm>
        </p:spPr>
        <p:txBody>
          <a:bodyPr/>
          <a:lstStyle>
            <a:lvl1pPr marL="0" indent="0">
              <a:buFontTx/>
              <a:buNone/>
              <a:defRPr sz="28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66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59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978900" y="204789"/>
            <a:ext cx="2973917" cy="59213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5033" y="204789"/>
            <a:ext cx="8720667" cy="59213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30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40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08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61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01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31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27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8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31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40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76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39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4302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36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533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62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05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18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45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39184" y="1052513"/>
            <a:ext cx="5755216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1" y="1052513"/>
            <a:ext cx="5755217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15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41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94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88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12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73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34000"/>
                <a:lumOff val="66000"/>
              </a:schemeClr>
            </a:gs>
            <a:gs pos="37000">
              <a:schemeClr val="accent1">
                <a:lumMod val="27000"/>
                <a:lumOff val="73000"/>
              </a:schemeClr>
            </a:gs>
            <a:gs pos="72000">
              <a:schemeClr val="bg2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Shark template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5033" y="204788"/>
            <a:ext cx="98806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9185" y="1052513"/>
            <a:ext cx="11713633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39184" y="63341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bg1"/>
                </a:solidFill>
              </a:defRPr>
            </a:lvl1pPr>
          </a:lstStyle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93534" y="6334125"/>
            <a:ext cx="7008284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513484" y="6334125"/>
            <a:ext cx="143933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chemeClr val="bg1"/>
                </a:solidFill>
              </a:defRPr>
            </a:lvl1pPr>
          </a:lstStyle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559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34000"/>
                <a:lumOff val="66000"/>
              </a:schemeClr>
            </a:gs>
            <a:gs pos="37000">
              <a:schemeClr val="accent1">
                <a:lumMod val="27000"/>
                <a:lumOff val="73000"/>
              </a:schemeClr>
            </a:gs>
            <a:gs pos="72000">
              <a:schemeClr val="bg2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1DD589C-E903-4984-B4D6-488272B9B7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C322544-0B90-4AE6-97CD-E2B6E08E9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659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19BA96-FE0B-4D4B-BEE6-1F06867766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4328" y="1"/>
            <a:ext cx="10943344" cy="2438400"/>
          </a:xfrm>
        </p:spPr>
        <p:txBody>
          <a:bodyPr>
            <a:normAutofit/>
          </a:bodyPr>
          <a:lstStyle/>
          <a:p>
            <a:pPr algn="ctr"/>
            <a:r>
              <a:rPr lang="ru-RU" sz="6600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Microsoft Uighur" panose="02000000000000000000" pitchFamily="2" charset="-78"/>
              </a:rPr>
              <a:t>Общая характеристика кишечнополостных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69CF38E-0FEC-496A-A9A4-E3D6D86ADB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334" y="4910667"/>
            <a:ext cx="2363788" cy="194733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ru-RU" dirty="0">
                <a:solidFill>
                  <a:schemeClr val="tx1"/>
                </a:solidFill>
                <a:latin typeface="Monotype Corsiva" panose="03010101010201010101" pitchFamily="66" charset="0"/>
              </a:rPr>
              <a:t>Подготовила:</a:t>
            </a:r>
          </a:p>
          <a:p>
            <a:pPr>
              <a:lnSpc>
                <a:spcPct val="110000"/>
              </a:lnSpc>
            </a:pPr>
            <a:r>
              <a:rPr lang="ru-RU" dirty="0">
                <a:solidFill>
                  <a:schemeClr val="tx1"/>
                </a:solidFill>
                <a:latin typeface="Monotype Corsiva" panose="03010101010201010101" pitchFamily="66" charset="0"/>
              </a:rPr>
              <a:t>Учитель биологии</a:t>
            </a:r>
          </a:p>
          <a:p>
            <a:pPr>
              <a:lnSpc>
                <a:spcPct val="110000"/>
              </a:lnSpc>
            </a:pPr>
            <a:r>
              <a:rPr lang="ru-RU" dirty="0" err="1">
                <a:solidFill>
                  <a:schemeClr val="tx1"/>
                </a:solidFill>
                <a:latin typeface="Monotype Corsiva" panose="03010101010201010101" pitchFamily="66" charset="0"/>
              </a:rPr>
              <a:t>Мартовицкая</a:t>
            </a:r>
            <a:r>
              <a:rPr lang="ru-RU" dirty="0">
                <a:solidFill>
                  <a:schemeClr val="tx1"/>
                </a:solidFill>
                <a:latin typeface="Monotype Corsiva" panose="03010101010201010101" pitchFamily="66" charset="0"/>
              </a:rPr>
              <a:t> А.М.</a:t>
            </a:r>
          </a:p>
          <a:p>
            <a:pPr>
              <a:lnSpc>
                <a:spcPct val="110000"/>
              </a:lnSpc>
            </a:pPr>
            <a:r>
              <a:rPr lang="ru-RU" dirty="0" err="1">
                <a:solidFill>
                  <a:schemeClr val="tx1"/>
                </a:solidFill>
                <a:latin typeface="Monotype Corsiva" panose="03010101010201010101" pitchFamily="66" charset="0"/>
              </a:rPr>
              <a:t>с.Андреевка</a:t>
            </a:r>
            <a:r>
              <a:rPr lang="ru-RU" dirty="0">
                <a:solidFill>
                  <a:schemeClr val="tx1"/>
                </a:solidFill>
                <a:latin typeface="Monotype Corsiva" panose="03010101010201010101" pitchFamily="66" charset="0"/>
              </a:rPr>
              <a:t> ДНР РФ</a:t>
            </a:r>
          </a:p>
          <a:p>
            <a:pPr>
              <a:lnSpc>
                <a:spcPct val="110000"/>
              </a:lnSpc>
            </a:pPr>
            <a:r>
              <a:rPr lang="ru-RU" dirty="0">
                <a:solidFill>
                  <a:schemeClr val="tx1"/>
                </a:solidFill>
                <a:latin typeface="Monotype Corsiva" panose="03010101010201010101" pitchFamily="66" charset="0"/>
              </a:rPr>
              <a:t>2022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460837D-FCAB-46B0-A2BA-2A4C4705D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967" y="2829014"/>
            <a:ext cx="5700065" cy="37953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58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A99F98-58F4-4C01-B0BA-57EED6C257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541" y="208345"/>
            <a:ext cx="11966917" cy="17593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Про­ме­жу­точ­ные клет­ки как бы за­пас­ные, они обес­пе­чи­ва­ют за­ме­ну ста­рым, от­ми­ра­ю­щим клет­кам. Вто­рое на­зва­ние ки­шеч­но­по­лост­ных – стре­ка­ю­щие, по­лу­че­но ими за на­ли­чие стре­ка­тель­ных кле­ток.</a:t>
            </a: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F3225B72-7EF5-407D-ADBB-93951264A5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41" y="2483555"/>
            <a:ext cx="5149897" cy="3339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B639147-09D9-4CA1-8131-41E0FFE635B5}"/>
              </a:ext>
            </a:extLst>
          </p:cNvPr>
          <p:cNvSpPr txBox="1"/>
          <p:nvPr/>
        </p:nvSpPr>
        <p:spPr>
          <a:xfrm>
            <a:off x="5795058" y="3368267"/>
            <a:ext cx="61847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Обыч­но такая клет­ка снаб­же­на чув­стви­тель­ным во­лос­ком, ко­то­рый от­ве­ча­ет за вы­брос стре­ка­тель­ной нити. Через нее в тело жерт­вы или хищ­ни­ка по­па­да­ет яд.</a:t>
            </a:r>
          </a:p>
        </p:txBody>
      </p:sp>
    </p:spTree>
    <p:extLst>
      <p:ext uri="{BB962C8B-B14F-4D97-AF65-F5344CB8AC3E}">
        <p14:creationId xmlns:p14="http://schemas.microsoft.com/office/powerpoint/2010/main" val="169517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E0C1C-2E76-43D6-B47D-A541705F0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79" y="5254976"/>
            <a:ext cx="11970632" cy="1507067"/>
          </a:xfrm>
        </p:spPr>
        <p:txBody>
          <a:bodyPr>
            <a:noAutofit/>
          </a:bodyPr>
          <a:lstStyle/>
          <a:p>
            <a:r>
              <a:rPr lang="ru-RU" sz="2000" i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</a:t>
            </a:r>
            <a:r>
              <a:rPr lang="ru-RU" sz="2000" i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выстреливания</a:t>
            </a:r>
            <a:r>
              <a:rPr lang="ru-RU" sz="2000" i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стрекательной нити: а — стрекательная клетка в покоящемся состоянии; б — клетка в возбуждённом состоянии после того, как задет чувствительный волосок; в — клетка с отогнувшимися шипами; г — клетка с выброшенной нитью</a:t>
            </a:r>
            <a:endParaRPr lang="ru-RU" sz="20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FFAA779E-1BFA-4413-8F44-C6275831AA0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355" y="225778"/>
            <a:ext cx="9658880" cy="495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93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629DD48-12C7-4CDC-AA0B-B4CFA67741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057" y="143933"/>
            <a:ext cx="11970632" cy="188806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Эн­то­дер­ма – внут­рен­ний слой, со­сто­я­щий из же­ле­зи­стых и эпи­те­ли­аль­но-му­скуль­ных кле­ток. Же­ле­зи­стые клет­ки вы­де­ля­ют пи­ще­ва­ри­тель­ный сек­рет. Эпи­те­ли­аль­но-му­скуль­ные клет­ки обес­пе­чи­ва­ют со­кра­ще­ние или рас­тя­же­ние всего тела и от­дель­ных его ча­стей. Клет­ки эн­то­дер­мы имеют жгу­ти­ки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6AD22029-EC03-40BA-B33E-303DD4E29B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CEDFF"/>
              </a:clrFrom>
              <a:clrTo>
                <a:srgbClr val="CCE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943" y="2289196"/>
            <a:ext cx="6858000" cy="455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F4B8AF-ABCB-4CAE-B3FC-86CD27974496}"/>
              </a:ext>
            </a:extLst>
          </p:cNvPr>
          <p:cNvSpPr txBox="1"/>
          <p:nvPr/>
        </p:nvSpPr>
        <p:spPr>
          <a:xfrm>
            <a:off x="131057" y="3429000"/>
            <a:ext cx="413173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Пи­ще­вые ча­сти­цы за­хва­ты­ва­ют­ся и пе­ре­ва­ри­ва­ют­ся внут­ри кле­ток. Все клет­ки тела ки­шеч­но­по­лост­ных, как эктодерма, так и энтодерма, кон­так­ти­ру­ют с водой. Вода обес­пе­чи­ва­ет их га­зо­об­мен и вы­де­ле­ние каждой отдельно взятой клетки.</a:t>
            </a:r>
          </a:p>
        </p:txBody>
      </p:sp>
    </p:spTree>
    <p:extLst>
      <p:ext uri="{BB962C8B-B14F-4D97-AF65-F5344CB8AC3E}">
        <p14:creationId xmlns:p14="http://schemas.microsoft.com/office/powerpoint/2010/main" val="187490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F8A9AB2E-C2C5-448A-B221-71FC6519B04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6079313"/>
              </p:ext>
            </p:extLst>
          </p:nvPr>
        </p:nvGraphicFramePr>
        <p:xfrm>
          <a:off x="1727199" y="1577622"/>
          <a:ext cx="8534400" cy="450261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267200">
                  <a:extLst>
                    <a:ext uri="{9D8B030D-6E8A-4147-A177-3AD203B41FA5}">
                      <a16:colId xmlns:a16="http://schemas.microsoft.com/office/drawing/2014/main" val="1291423720"/>
                    </a:ext>
                  </a:extLst>
                </a:gridCol>
                <a:gridCol w="4267200">
                  <a:extLst>
                    <a:ext uri="{9D8B030D-6E8A-4147-A177-3AD203B41FA5}">
                      <a16:colId xmlns:a16="http://schemas.microsoft.com/office/drawing/2014/main" val="3131425623"/>
                    </a:ext>
                  </a:extLst>
                </a:gridCol>
              </a:tblGrid>
              <a:tr h="39241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Слой</a:t>
                      </a:r>
                      <a:r>
                        <a:rPr lang="ru-RU" sz="2400" baseline="0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тела</a:t>
                      </a:r>
                      <a:endParaRPr lang="ru-RU" sz="2400" i="1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</a:t>
                      </a:r>
                      <a:r>
                        <a:rPr lang="ru-RU" sz="2400" baseline="0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клетки</a:t>
                      </a:r>
                      <a:endParaRPr lang="ru-RU" sz="2400" i="1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19" marB="45719"/>
                </a:tc>
                <a:extLst>
                  <a:ext uri="{0D108BD9-81ED-4DB2-BD59-A6C34878D82A}">
                    <a16:rowId xmlns:a16="http://schemas.microsoft.com/office/drawing/2014/main" val="1513988114"/>
                  </a:ext>
                </a:extLst>
              </a:tr>
              <a:tr h="662143">
                <a:tc rowSpan="5"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Эктодерма</a:t>
                      </a:r>
                      <a:endParaRPr lang="ru-RU" sz="2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19" marB="45719"/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Эпителиально-мускульная</a:t>
                      </a:r>
                      <a:endParaRPr lang="ru-RU" sz="2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19" marB="45719"/>
                </a:tc>
                <a:extLst>
                  <a:ext uri="{0D108BD9-81ED-4DB2-BD59-A6C34878D82A}">
                    <a16:rowId xmlns:a16="http://schemas.microsoft.com/office/drawing/2014/main" val="1380494040"/>
                  </a:ext>
                </a:extLst>
              </a:tr>
              <a:tr h="39241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Стрекательная</a:t>
                      </a:r>
                      <a:endParaRPr lang="ru-RU" sz="2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19" marB="45719"/>
                </a:tc>
                <a:extLst>
                  <a:ext uri="{0D108BD9-81ED-4DB2-BD59-A6C34878D82A}">
                    <a16:rowId xmlns:a16="http://schemas.microsoft.com/office/drawing/2014/main" val="4157279409"/>
                  </a:ext>
                </a:extLst>
              </a:tr>
              <a:tr h="39241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Нервная</a:t>
                      </a:r>
                      <a:endParaRPr lang="ru-RU" sz="2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19" marB="45719"/>
                </a:tc>
                <a:extLst>
                  <a:ext uri="{0D108BD9-81ED-4DB2-BD59-A6C34878D82A}">
                    <a16:rowId xmlns:a16="http://schemas.microsoft.com/office/drawing/2014/main" val="814598867"/>
                  </a:ext>
                </a:extLst>
              </a:tr>
              <a:tr h="39241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Промежуточная</a:t>
                      </a:r>
                      <a:endParaRPr lang="ru-RU" sz="2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19" marB="45719"/>
                </a:tc>
                <a:extLst>
                  <a:ext uri="{0D108BD9-81ED-4DB2-BD59-A6C34878D82A}">
                    <a16:rowId xmlns:a16="http://schemas.microsoft.com/office/drawing/2014/main" val="68796117"/>
                  </a:ext>
                </a:extLst>
              </a:tr>
              <a:tr h="39241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Половая</a:t>
                      </a:r>
                      <a:endParaRPr lang="ru-RU" sz="2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19" marB="45719"/>
                </a:tc>
                <a:extLst>
                  <a:ext uri="{0D108BD9-81ED-4DB2-BD59-A6C34878D82A}">
                    <a16:rowId xmlns:a16="http://schemas.microsoft.com/office/drawing/2014/main" val="124321367"/>
                  </a:ext>
                </a:extLst>
              </a:tr>
              <a:tr h="1250716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Энтодерма</a:t>
                      </a:r>
                      <a:endParaRPr lang="ru-RU" sz="2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19" marB="4571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Пищеварительно-мускульная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Железистая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19" marB="45719"/>
                </a:tc>
                <a:extLst>
                  <a:ext uri="{0D108BD9-81ED-4DB2-BD59-A6C34878D82A}">
                    <a16:rowId xmlns:a16="http://schemas.microsoft.com/office/drawing/2014/main" val="2255864047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43AC719-BFF7-4A3C-B3D4-281DC808F0E1}"/>
              </a:ext>
            </a:extLst>
          </p:cNvPr>
          <p:cNvSpPr/>
          <p:nvPr/>
        </p:nvSpPr>
        <p:spPr>
          <a:xfrm>
            <a:off x="3651738" y="350334"/>
            <a:ext cx="46853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Клетки тела гидры</a:t>
            </a:r>
          </a:p>
        </p:txBody>
      </p:sp>
    </p:spTree>
    <p:extLst>
      <p:ext uri="{BB962C8B-B14F-4D97-AF65-F5344CB8AC3E}">
        <p14:creationId xmlns:p14="http://schemas.microsoft.com/office/powerpoint/2010/main" val="212156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91F00BE-F9E8-494A-BAF9-FF6BD07B47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0077" y="143933"/>
            <a:ext cx="11846455" cy="361526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кишечнополостных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нет специальных органов дыхания и выделения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поскольку почти все клетки тела контактируют с внешней средой и способны к обмену веществ с ней.</a:t>
            </a:r>
          </a:p>
          <a:p>
            <a:pPr marL="0" indent="0">
              <a:buNone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Пищеварительная система замкнутая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представлена кишечной полостью с единственным отверстием — ротовым. Через него поступает пища, а затем удаляются непереваренные остатки.</a:t>
            </a:r>
          </a:p>
          <a:p>
            <a:pPr marL="0" indent="0">
              <a:buNone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Нервная система диффузного типа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состоит из сети клеток звёздчатой формы. Органы чувств лучше развиты у плавающих форм (рецепторы химического чувства, светочувствительные глазки, органы равновесия — </a:t>
            </a:r>
            <a:r>
              <a:rPr lang="ru-RU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статоцисты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6108431-1b4a9585c1c327c8.jpg">
            <a:extLst>
              <a:ext uri="{FF2B5EF4-FFF2-40B4-BE49-F238E27FC236}">
                <a16:creationId xmlns:a16="http://schemas.microsoft.com/office/drawing/2014/main" id="{598B01D1-BAA3-4660-AD71-7BA9434669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108" y="3977365"/>
            <a:ext cx="5133360" cy="239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3" descr="6108431-1b4a9585c1c327c8.jpg">
            <a:extLst>
              <a:ext uri="{FF2B5EF4-FFF2-40B4-BE49-F238E27FC236}">
                <a16:creationId xmlns:a16="http://schemas.microsoft.com/office/drawing/2014/main" id="{46517FE9-9E57-419E-895D-457FA67D99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77" y="3977365"/>
            <a:ext cx="5321300" cy="239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248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A6E2402-7221-4E8B-AE64-14C9B3B98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766" y="1"/>
            <a:ext cx="11970633" cy="3002844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ки­шеч­но­по­лост­ных раз­ви­та ре­ге­не­ра­ция, но все же да­ле­ко не так силь­но, как у губок.</a:t>
            </a:r>
          </a:p>
          <a:p>
            <a:pPr marL="0" indent="0" algn="just">
              <a:buNone/>
            </a:pP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ха­рак­тер­ней­ших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при­зна­ков ки­шеч­но­по­лост­ных – щу­паль­ца. Это длин­ные и тон­кие при­дат­ки, спо­соб­ные силь­но вы­тя­ги­вать­ся и со­кра­щать­ся. Они слу­жат для ловли до­бы­чи и за­щи­ты. Почти все ки­шеч­но­по­лост­ные – хищ­ни­ки: пи­та­ют­ся мел­ки­ми жи­вот­ны­ми.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CBB7A739-3FE5-428F-9668-019FBE582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2616904"/>
            <a:ext cx="2849033" cy="37037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78F92CAE-9359-4F4E-8A41-2420B5283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482" y="3002845"/>
            <a:ext cx="2849034" cy="37037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>
            <a:extLst>
              <a:ext uri="{FF2B5EF4-FFF2-40B4-BE49-F238E27FC236}">
                <a16:creationId xmlns:a16="http://schemas.microsoft.com/office/drawing/2014/main" id="{C10902FE-1022-42D1-BD03-6ACB8B6387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8165" y="2616906"/>
            <a:ext cx="2849034" cy="37037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17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726C18-E026-4016-9C50-BD04A35B2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750" y="88017"/>
            <a:ext cx="6924499" cy="1078090"/>
          </a:xfrm>
        </p:spPr>
        <p:txBody>
          <a:bodyPr>
            <a:normAutofit/>
          </a:bodyPr>
          <a:lstStyle/>
          <a:p>
            <a:r>
              <a:rPr lang="ru-RU" sz="4800" cap="none" dirty="0">
                <a:latin typeface="Monotype Corsiva" panose="03010101010201010101" pitchFamily="66" charset="0"/>
              </a:rPr>
              <a:t>Половое размножение гидры</a:t>
            </a:r>
          </a:p>
        </p:txBody>
      </p:sp>
      <p:pic>
        <p:nvPicPr>
          <p:cNvPr id="4" name="Половое размножение гидры">
            <a:hlinkClick r:id="" action="ppaction://media"/>
            <a:extLst>
              <a:ext uri="{FF2B5EF4-FFF2-40B4-BE49-F238E27FC236}">
                <a16:creationId xmlns:a16="http://schemas.microsoft.com/office/drawing/2014/main" id="{8AFE617E-2D39-468B-9661-F40F793938E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0933" y="1166107"/>
            <a:ext cx="9110133" cy="5124451"/>
          </a:xfrm>
        </p:spPr>
      </p:pic>
    </p:spTree>
    <p:extLst>
      <p:ext uri="{BB962C8B-B14F-4D97-AF65-F5344CB8AC3E}">
        <p14:creationId xmlns:p14="http://schemas.microsoft.com/office/powerpoint/2010/main" val="424791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3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0F6BEF-1190-44CB-886B-508151D96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84666"/>
            <a:ext cx="8534400" cy="841024"/>
          </a:xfrm>
        </p:spPr>
        <p:txBody>
          <a:bodyPr>
            <a:normAutofit/>
          </a:bodyPr>
          <a:lstStyle/>
          <a:p>
            <a:r>
              <a:rPr lang="ru-RU" sz="4800" cap="none" dirty="0">
                <a:latin typeface="Monotype Corsiva" panose="03010101010201010101" pitchFamily="66" charset="0"/>
              </a:rPr>
              <a:t>Размножение сцифоидных медуз</a:t>
            </a:r>
          </a:p>
        </p:txBody>
      </p:sp>
      <p:pic>
        <p:nvPicPr>
          <p:cNvPr id="4" name="Размножение сцифоидных медуз">
            <a:hlinkClick r:id="" action="ppaction://media"/>
            <a:extLst>
              <a:ext uri="{FF2B5EF4-FFF2-40B4-BE49-F238E27FC236}">
                <a16:creationId xmlns:a16="http://schemas.microsoft.com/office/drawing/2014/main" id="{5F7F77C6-9919-4C79-B3CD-7182AD1B2CC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07695" y="1227666"/>
            <a:ext cx="9176610" cy="5161844"/>
          </a:xfrm>
        </p:spPr>
      </p:pic>
    </p:spTree>
    <p:extLst>
      <p:ext uri="{BB962C8B-B14F-4D97-AF65-F5344CB8AC3E}">
        <p14:creationId xmlns:p14="http://schemas.microsoft.com/office/powerpoint/2010/main" val="241257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B7045D-0826-4833-AD06-BE8739557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349" y="728131"/>
            <a:ext cx="11801301" cy="1507067"/>
          </a:xfrm>
        </p:spPr>
        <p:txBody>
          <a:bodyPr>
            <a:normAutofit fontScale="90000"/>
          </a:bodyPr>
          <a:lstStyle/>
          <a:p>
            <a:r>
              <a:rPr lang="ru-RU" i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Кишечнополостные — исключительно водные, главным образом морские многоклеточные животные. Есть свободноплавающие и сидячие, одиночные и колониальные формы. Известно около 11 тыс. видов животных.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7811987-1402-4FE8-B817-A9ABAEB482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27" y="2537174"/>
            <a:ext cx="5125156" cy="32032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404621A0-FD95-4619-BF99-7E63D74EE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666" y="2537175"/>
            <a:ext cx="5694619" cy="32032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FDF834-BF05-4165-92BF-0046BF75AF1F}"/>
              </a:ext>
            </a:extLst>
          </p:cNvPr>
          <p:cNvSpPr txBox="1"/>
          <p:nvPr/>
        </p:nvSpPr>
        <p:spPr>
          <a:xfrm>
            <a:off x="2111022" y="5740397"/>
            <a:ext cx="1268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Полипы</a:t>
            </a:r>
            <a:r>
              <a:rPr lang="ru-RU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75935D-05D8-460E-9116-D32CA488D0C9}"/>
              </a:ext>
            </a:extLst>
          </p:cNvPr>
          <p:cNvSpPr txBox="1"/>
          <p:nvPr/>
        </p:nvSpPr>
        <p:spPr>
          <a:xfrm>
            <a:off x="8812363" y="5740396"/>
            <a:ext cx="1232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Медуза </a:t>
            </a:r>
          </a:p>
        </p:txBody>
      </p:sp>
    </p:spTree>
    <p:extLst>
      <p:ext uri="{BB962C8B-B14F-4D97-AF65-F5344CB8AC3E}">
        <p14:creationId xmlns:p14="http://schemas.microsoft.com/office/powerpoint/2010/main" val="348275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4B51E19-7F68-42BA-BD82-521356F38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955" y="358423"/>
            <a:ext cx="11492089" cy="16848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alt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кишечнополостных имеет две формы жизни: прикрепленный </a:t>
            </a:r>
            <a:r>
              <a:rPr lang="ru-RU" alt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полип</a:t>
            </a:r>
            <a:r>
              <a:rPr lang="ru-RU" alt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(бесполое поколение) и свободноживущая </a:t>
            </a:r>
            <a:r>
              <a:rPr lang="ru-RU" alt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медуза </a:t>
            </a:r>
            <a:r>
              <a:rPr lang="ru-RU" alt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(половое поколение).</a:t>
            </a:r>
          </a:p>
          <a:p>
            <a:endParaRPr lang="ru-RU" sz="2800" dirty="0"/>
          </a:p>
        </p:txBody>
      </p:sp>
      <p:pic>
        <p:nvPicPr>
          <p:cNvPr id="4" name="Picture 3" descr="C:\Documents and Settings\Пользователь\Мои документы\Работа\Биология\Рисунки по биологии\Зоология\Кишечнополостные\Гидра\Внешнее строение гидры.gif">
            <a:extLst>
              <a:ext uri="{FF2B5EF4-FFF2-40B4-BE49-F238E27FC236}">
                <a16:creationId xmlns:a16="http://schemas.microsoft.com/office/drawing/2014/main" id="{2658C661-7890-4314-944B-A97EB67D44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668" y="2043291"/>
            <a:ext cx="7052663" cy="468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845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AF46D33-FD1C-4EBD-B4D3-D81D64F30B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34" y="98778"/>
            <a:ext cx="11733565" cy="161713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Для кишечнополостных характерна 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радиальная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или 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лучевая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через их тела можно провести несколько плоскостей симметрии.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8165F5B-C1C6-4334-9E78-DBF9449445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761" y="1715911"/>
            <a:ext cx="6951310" cy="463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49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F35382B-8841-45EB-963B-5E87F796B3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217" y="787400"/>
            <a:ext cx="11733566" cy="4913489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31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 две жизненные формы кишечнополостных: медуза и полип, которые, как правило, чередуются в жизненном цикле. </a:t>
            </a:r>
          </a:p>
          <a:p>
            <a:pPr marL="0" indent="0" algn="just">
              <a:buNone/>
            </a:pPr>
            <a:r>
              <a:rPr lang="ru-RU" sz="3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Медуза </a:t>
            </a:r>
            <a:r>
              <a:rPr lang="ru-RU" sz="31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свободноплавающая форма, передвигающаяся реактивным способом. Обычно представляет собой половое поколение.</a:t>
            </a:r>
          </a:p>
          <a:p>
            <a:pPr marL="0" indent="0" algn="just">
              <a:buNone/>
            </a:pPr>
            <a:r>
              <a:rPr lang="ru-RU" sz="3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Полип</a:t>
            </a:r>
            <a:r>
              <a:rPr lang="ru-RU" sz="31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прикреплённая, неподвижная или малоподвижная форма, бесполое поколение, размножающееся обычно почкованием.</a:t>
            </a:r>
          </a:p>
          <a:p>
            <a:pPr marL="0" indent="0" algn="just">
              <a:buNone/>
            </a:pPr>
            <a:r>
              <a:rPr lang="ru-RU" sz="31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некоторых видов чередование поколений утрачено: имеется только одна жизненная форма, которая развивается из яйца и она же, созревая, производит гаметы. 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90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76903BB7-8DDC-4B11-9C2D-D2862059BFA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093" y="415572"/>
            <a:ext cx="9043814" cy="60268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19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261B17A-C7B7-4620-BBAA-D116EDE4CD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678" y="757766"/>
            <a:ext cx="4869921" cy="534246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altLang="ru-RU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Полип имеет почти правильную цилиндрическую форму. На одном конце находится рот, окруженный 5 – 12 щупальцами, на другом конце – подошва. Могут быть одиночными (гидра) и колониальными (коралловые полипы).</a:t>
            </a:r>
          </a:p>
          <a:p>
            <a:endParaRPr lang="ru-RU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72ED5673-AC45-46E7-A586-77D0FCE913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599" y="479777"/>
            <a:ext cx="7048500" cy="589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05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9A9DE90-7D20-4E00-98FD-65E2FB961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0051" y="0"/>
            <a:ext cx="6134277" cy="2765778"/>
          </a:xfrm>
        </p:spPr>
        <p:txBody>
          <a:bodyPr/>
          <a:lstStyle/>
          <a:p>
            <a:pPr marL="0" indent="0" algn="just">
              <a:buNone/>
            </a:pPr>
            <a:r>
              <a:rPr lang="ru-RU" altLang="ru-RU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Медуза имеет форму зонтика, под сводом которого расположен рот, окруженный щупальцами. Всегда одиночные.</a:t>
            </a:r>
          </a:p>
          <a:p>
            <a:endParaRPr lang="ru-RU" dirty="0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8DA1C57A-424A-4323-A15F-F5A6191C6D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9" t="11043" r="4038" b="9448"/>
          <a:stretch/>
        </p:blipFill>
        <p:spPr bwMode="auto">
          <a:xfrm>
            <a:off x="6195394" y="2603873"/>
            <a:ext cx="5858934" cy="3819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>
            <a:extLst>
              <a:ext uri="{FF2B5EF4-FFF2-40B4-BE49-F238E27FC236}">
                <a16:creationId xmlns:a16="http://schemas.microsoft.com/office/drawing/2014/main" id="{89C01E06-1A2D-47DB-98DE-97F1DD3CC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1181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78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D03BEAE-3F15-4CF9-A035-4EABC5A4F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795" y="643466"/>
            <a:ext cx="11180410" cy="4560711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Тело ки­шеч­но­по­лост­ных пред­став­ля­ет собой мешок, стен­ка ко­то­ро­го имеет 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клеточных слоя.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 ними на­хо­дит­ся сту­де­ни­стое </a:t>
            </a:r>
            <a:r>
              <a:rPr lang="ru-RU" sz="29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некле­точ­ное ве­ще­ство</a:t>
            </a:r>
            <a: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По­лость мешка – </a:t>
            </a:r>
            <a:r>
              <a:rPr lang="ru-RU" sz="29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ки­шеч­ная по­лость</a:t>
            </a:r>
            <a: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там про­ис­хо­дит пе­ре­ва­ри­ва­ние пищи. Она имеет одно от­вер­стие – </a:t>
            </a:r>
            <a:r>
              <a:rPr lang="ru-RU" sz="29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рот</a:t>
            </a:r>
            <a: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На­руж­ный слой кле­ток – </a:t>
            </a:r>
            <a:r>
              <a:rPr lang="ru-RU" sz="29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эк­то­дер­ма</a:t>
            </a:r>
            <a: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ней рас­по­ло­же­ны раз­ные клет­ки, в том числе нерв­ные и стре­ка­тель­ные. Все нерв­ные клет­ки со­еди­не­ны между собой в се­те­вид­ное нерв­ное спле­те­ние. Нерв­ные, стре­ка­тель­ные и по­ло­вые клет­ки фор­ми­ру­ют­ся из </a:t>
            </a:r>
            <a:r>
              <a:rPr lang="ru-RU" sz="29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про­ме­жу­точ­ных кле­ток</a:t>
            </a:r>
            <a: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5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65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Shark-PowerPoint-template">
  <a:themeElements>
    <a:clrScheme name="Shark template 14">
      <a:dk1>
        <a:srgbClr val="0D2A6B"/>
      </a:dk1>
      <a:lt1>
        <a:srgbClr val="FFFFFF"/>
      </a:lt1>
      <a:dk2>
        <a:srgbClr val="0D2A6B"/>
      </a:dk2>
      <a:lt2>
        <a:srgbClr val="808080"/>
      </a:lt2>
      <a:accent1>
        <a:srgbClr val="59A4D9"/>
      </a:accent1>
      <a:accent2>
        <a:srgbClr val="90CDDD"/>
      </a:accent2>
      <a:accent3>
        <a:srgbClr val="FFFFFF"/>
      </a:accent3>
      <a:accent4>
        <a:srgbClr val="09225A"/>
      </a:accent4>
      <a:accent5>
        <a:srgbClr val="B5CFE9"/>
      </a:accent5>
      <a:accent6>
        <a:srgbClr val="82BAC8"/>
      </a:accent6>
      <a:hlink>
        <a:srgbClr val="C0C0C0"/>
      </a:hlink>
      <a:folHlink>
        <a:srgbClr val="0D2A6B"/>
      </a:folHlink>
    </a:clrScheme>
    <a:fontScheme name="Shark 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hark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k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k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k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k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k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ark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ark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ark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ark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ark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ark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ark template 13">
        <a:dk1>
          <a:srgbClr val="0D2A6B"/>
        </a:dk1>
        <a:lt1>
          <a:srgbClr val="FFFFFF"/>
        </a:lt1>
        <a:dk2>
          <a:srgbClr val="000000"/>
        </a:dk2>
        <a:lt2>
          <a:srgbClr val="808080"/>
        </a:lt2>
        <a:accent1>
          <a:srgbClr val="59A4D9"/>
        </a:accent1>
        <a:accent2>
          <a:srgbClr val="90CDDD"/>
        </a:accent2>
        <a:accent3>
          <a:srgbClr val="FFFFFF"/>
        </a:accent3>
        <a:accent4>
          <a:srgbClr val="09225A"/>
        </a:accent4>
        <a:accent5>
          <a:srgbClr val="B5CFE9"/>
        </a:accent5>
        <a:accent6>
          <a:srgbClr val="82BAC8"/>
        </a:accent6>
        <a:hlink>
          <a:srgbClr val="C0C0C0"/>
        </a:hlink>
        <a:folHlink>
          <a:srgbClr val="0D2A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k template 14">
        <a:dk1>
          <a:srgbClr val="0D2A6B"/>
        </a:dk1>
        <a:lt1>
          <a:srgbClr val="FFFFFF"/>
        </a:lt1>
        <a:dk2>
          <a:srgbClr val="0D2A6B"/>
        </a:dk2>
        <a:lt2>
          <a:srgbClr val="808080"/>
        </a:lt2>
        <a:accent1>
          <a:srgbClr val="59A4D9"/>
        </a:accent1>
        <a:accent2>
          <a:srgbClr val="90CDDD"/>
        </a:accent2>
        <a:accent3>
          <a:srgbClr val="FFFFFF"/>
        </a:accent3>
        <a:accent4>
          <a:srgbClr val="09225A"/>
        </a:accent4>
        <a:accent5>
          <a:srgbClr val="B5CFE9"/>
        </a:accent5>
        <a:accent6>
          <a:srgbClr val="82BAC8"/>
        </a:accent6>
        <a:hlink>
          <a:srgbClr val="C0C0C0"/>
        </a:hlink>
        <a:folHlink>
          <a:srgbClr val="0D2A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Words>1218</Words>
  <Application>Microsoft Office PowerPoint</Application>
  <PresentationFormat>Широкоэкранный</PresentationFormat>
  <Paragraphs>44</Paragraphs>
  <Slides>17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Century Gothic</vt:lpstr>
      <vt:lpstr>Monotype Corsiva</vt:lpstr>
      <vt:lpstr>Times New Roman</vt:lpstr>
      <vt:lpstr>Wingdings 3</vt:lpstr>
      <vt:lpstr>Shark-PowerPoint-template</vt:lpstr>
      <vt:lpstr>Сектор</vt:lpstr>
      <vt:lpstr>Общая характеристика кишечнополостных</vt:lpstr>
      <vt:lpstr>   Кишечнополостные — исключительно водные, главным образом морские многоклеточные животные. Есть свободноплавающие и сидячие, одиночные и колониальные формы. Известно около 11 тыс. видов животных.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Процесс выстреливания стрекательной нити: а — стрекательная клетка в покоящемся состоянии; б — клетка в возбуждённом состоянии после того, как задет чувствительный волосок; в — клетка с отогнувшимися шипами; г — клетка с выброшенной нитью</vt:lpstr>
      <vt:lpstr>Презентация PowerPoint</vt:lpstr>
      <vt:lpstr>Презентация PowerPoint</vt:lpstr>
      <vt:lpstr>Презентация PowerPoint</vt:lpstr>
      <vt:lpstr>Презентация PowerPoint</vt:lpstr>
      <vt:lpstr>Половое размножение гидры</vt:lpstr>
      <vt:lpstr>Размножение сцифоидных медуз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характеристика кишечнополостных</dc:title>
  <dc:creator>KC</dc:creator>
  <cp:lastModifiedBy>KC</cp:lastModifiedBy>
  <cp:revision>3</cp:revision>
  <dcterms:created xsi:type="dcterms:W3CDTF">2022-11-17T19:50:58Z</dcterms:created>
  <dcterms:modified xsi:type="dcterms:W3CDTF">2022-11-17T20:39:50Z</dcterms:modified>
</cp:coreProperties>
</file>