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1" r:id="rId3"/>
    <p:sldId id="270" r:id="rId4"/>
    <p:sldId id="271" r:id="rId5"/>
    <p:sldId id="273" r:id="rId6"/>
    <p:sldId id="274" r:id="rId7"/>
    <p:sldId id="275" r:id="rId8"/>
    <p:sldId id="267" r:id="rId9"/>
    <p:sldId id="268" r:id="rId10"/>
    <p:sldId id="276" r:id="rId11"/>
    <p:sldId id="277" r:id="rId12"/>
    <p:sldId id="269" r:id="rId13"/>
    <p:sldId id="278" r:id="rId14"/>
    <p:sldId id="272" r:id="rId15"/>
    <p:sldId id="279" r:id="rId16"/>
    <p:sldId id="280" r:id="rId17"/>
    <p:sldId id="281" r:id="rId18"/>
    <p:sldId id="282" r:id="rId19"/>
    <p:sldId id="283" r:id="rId20"/>
    <p:sldId id="284" r:id="rId21"/>
    <p:sldId id="285" r:id="rId22"/>
    <p:sldId id="286" r:id="rId23"/>
    <p:sldId id="287" r:id="rId24"/>
    <p:sldId id="288" r:id="rId25"/>
    <p:sldId id="289" r:id="rId26"/>
    <p:sldId id="264" r:id="rId27"/>
    <p:sldId id="265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1644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82879" y="182879"/>
            <a:ext cx="8778240" cy="6492240"/>
          </a:xfrm>
          <a:prstGeom prst="rect">
            <a:avLst/>
          </a:prstGeom>
          <a:solidFill>
            <a:schemeClr val="accent1"/>
          </a:solidFill>
          <a:ln w="127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32485" y="882376"/>
            <a:ext cx="7475220" cy="2926080"/>
          </a:xfrm>
        </p:spPr>
        <p:txBody>
          <a:bodyPr anchor="b">
            <a:normAutofit/>
          </a:bodyPr>
          <a:lstStyle>
            <a:lvl1pPr algn="ctr">
              <a:lnSpc>
                <a:spcPct val="85000"/>
              </a:lnSpc>
              <a:defRPr sz="6000" b="1" cap="all" baseline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82148" y="3869635"/>
            <a:ext cx="6575895" cy="1388165"/>
          </a:xfrm>
        </p:spPr>
        <p:txBody>
          <a:bodyPr>
            <a:normAutofit/>
          </a:bodyPr>
          <a:lstStyle>
            <a:lvl1pPr marL="0" indent="0" algn="ctr">
              <a:spcBef>
                <a:spcPts val="1000"/>
              </a:spcBef>
              <a:buNone/>
              <a:defRPr sz="1800">
                <a:solidFill>
                  <a:srgbClr val="FFFFFF"/>
                </a:solidFill>
              </a:defRPr>
            </a:lvl1pPr>
            <a:lvl2pPr marL="342900" indent="0" algn="ctr">
              <a:buNone/>
              <a:defRPr sz="1800"/>
            </a:lvl2pPr>
            <a:lvl3pPr marL="685800" indent="0" algn="ctr">
              <a:buNone/>
              <a:defRPr sz="1800"/>
            </a:lvl3pPr>
            <a:lvl4pPr marL="1028700" indent="0" algn="ctr">
              <a:buNone/>
              <a:defRPr sz="1500"/>
            </a:lvl4pPr>
            <a:lvl5pPr marL="1371600" indent="0" algn="ctr">
              <a:buNone/>
              <a:defRPr sz="1500"/>
            </a:lvl5pPr>
            <a:lvl6pPr marL="1714500" indent="0" algn="ctr">
              <a:buNone/>
              <a:defRPr sz="1500"/>
            </a:lvl6pPr>
            <a:lvl7pPr marL="2057400" indent="0" algn="ctr">
              <a:buNone/>
              <a:defRPr sz="1500"/>
            </a:lvl7pPr>
            <a:lvl8pPr marL="2400300" indent="0" algn="ctr">
              <a:buNone/>
              <a:defRPr sz="1500"/>
            </a:lvl8pPr>
            <a:lvl9pPr marL="2743200" indent="0" algn="ctr">
              <a:buNone/>
              <a:defRPr sz="15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4E6D89D8-E760-42F1-9B14-345BB6D14640}" type="datetimeFigureOut">
              <a:rPr lang="ru-RU" smtClean="0"/>
              <a:pPr/>
              <a:t>18.11.2022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8E4C3880-9B48-4253-A79B-B539AB163F54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>
            <a:off x="1483995" y="3733800"/>
            <a:ext cx="6172201" cy="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853808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6D89D8-E760-42F1-9B14-345BB6D14640}" type="datetimeFigureOut">
              <a:rPr lang="ru-RU" smtClean="0"/>
              <a:pPr/>
              <a:t>18.11.2022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4C3880-9B48-4253-A79B-B539AB163F5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85311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762000"/>
            <a:ext cx="1743075" cy="5410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57250" y="762000"/>
            <a:ext cx="5572125" cy="5410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6D89D8-E760-42F1-9B14-345BB6D14640}" type="datetimeFigureOut">
              <a:rPr lang="ru-RU" smtClean="0"/>
              <a:pPr/>
              <a:t>18.11.2022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4C3880-9B48-4253-A79B-B539AB163F5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09700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Bef>
                <a:spcPts val="1000"/>
              </a:spcBef>
              <a:defRPr/>
            </a:lvl1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6D89D8-E760-42F1-9B14-345BB6D14640}" type="datetimeFigureOut">
              <a:rPr lang="ru-RU" smtClean="0"/>
              <a:pPr/>
              <a:t>18.11.2022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4C3880-9B48-4253-A79B-B539AB163F5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53833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9818" y="1173575"/>
            <a:ext cx="7475220" cy="2926080"/>
          </a:xfrm>
        </p:spPr>
        <p:txBody>
          <a:bodyPr anchor="b">
            <a:noAutofit/>
          </a:bodyPr>
          <a:lstStyle>
            <a:lvl1pPr algn="ctr">
              <a:lnSpc>
                <a:spcPct val="85000"/>
              </a:lnSpc>
              <a:defRPr sz="6000" b="0" cap="all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2446" y="4154520"/>
            <a:ext cx="6576822" cy="1363806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>
                <a:solidFill>
                  <a:schemeClr val="accent1"/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6D89D8-E760-42F1-9B14-345BB6D14640}" type="datetimeFigureOut">
              <a:rPr lang="ru-RU" smtClean="0"/>
              <a:pPr/>
              <a:t>18.11.2022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4C3880-9B48-4253-A79B-B539AB163F54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7" name="Straight Connector 6"/>
          <p:cNvCxnSpPr/>
          <p:nvPr/>
        </p:nvCxnSpPr>
        <p:spPr>
          <a:xfrm>
            <a:off x="1485900" y="4020408"/>
            <a:ext cx="6172201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177453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57250" y="2057399"/>
            <a:ext cx="3566160" cy="4023360"/>
          </a:xfrm>
        </p:spPr>
        <p:txBody>
          <a:bodyPr/>
          <a:lstStyle>
            <a:lvl1pPr>
              <a:defRPr sz="165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0709" y="2057400"/>
            <a:ext cx="3566160" cy="4023360"/>
          </a:xfrm>
        </p:spPr>
        <p:txBody>
          <a:bodyPr/>
          <a:lstStyle>
            <a:lvl1pPr>
              <a:defRPr sz="165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6D89D8-E760-42F1-9B14-345BB6D14640}" type="datetimeFigureOut">
              <a:rPr lang="ru-RU" smtClean="0"/>
              <a:pPr/>
              <a:t>18.11.2022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4C3880-9B48-4253-A79B-B539AB163F5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87946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7250" y="2001511"/>
            <a:ext cx="356616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57250" y="2721483"/>
            <a:ext cx="3566160" cy="3383280"/>
          </a:xfrm>
        </p:spPr>
        <p:txBody>
          <a:bodyPr/>
          <a:lstStyle>
            <a:lvl1pPr>
              <a:defRPr sz="165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1880" y="1999032"/>
            <a:ext cx="356616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1880" y="2719322"/>
            <a:ext cx="3566160" cy="3383280"/>
          </a:xfrm>
        </p:spPr>
        <p:txBody>
          <a:bodyPr/>
          <a:lstStyle>
            <a:lvl1pPr>
              <a:defRPr sz="165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6D89D8-E760-42F1-9B14-345BB6D14640}" type="datetimeFigureOut">
              <a:rPr lang="ru-RU" smtClean="0"/>
              <a:pPr/>
              <a:t>18.11.2022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4C3880-9B48-4253-A79B-B539AB163F5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85797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6D89D8-E760-42F1-9B14-345BB6D14640}" type="datetimeFigureOut">
              <a:rPr lang="ru-RU" smtClean="0"/>
              <a:pPr/>
              <a:t>18.11.2022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4C3880-9B48-4253-A79B-B539AB163F5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45001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6D89D8-E760-42F1-9B14-345BB6D14640}" type="datetimeFigureOut">
              <a:rPr lang="ru-RU" smtClean="0"/>
              <a:pPr/>
              <a:t>18.11.2022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4C3880-9B48-4253-A79B-B539AB163F5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21052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7250" y="1097280"/>
            <a:ext cx="283464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3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29314" y="1097280"/>
            <a:ext cx="4149638" cy="4663440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7250" y="2834640"/>
            <a:ext cx="2834640" cy="292608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800"/>
              </a:spcBef>
              <a:buNone/>
              <a:defRPr sz="1275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6D89D8-E760-42F1-9B14-345BB6D14640}" type="datetimeFigureOut">
              <a:rPr lang="ru-RU" smtClean="0"/>
              <a:pPr/>
              <a:t>18.11.2022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4C3880-9B48-4253-A79B-B539AB163F5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99912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7250" y="1097280"/>
            <a:ext cx="283464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3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019107" y="1069847"/>
            <a:ext cx="4257703" cy="4645153"/>
          </a:xfrm>
        </p:spPr>
        <p:txBody>
          <a:bodyPr lIns="274320" tIns="182880" anchor="t">
            <a:normAutofit/>
          </a:bodyPr>
          <a:lstStyle>
            <a:lvl1pPr marL="0" indent="0">
              <a:buNone/>
              <a:defRPr sz="21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7250" y="2834640"/>
            <a:ext cx="2834640" cy="288036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800"/>
              </a:spcBef>
              <a:buNone/>
              <a:defRPr sz="1275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6D89D8-E760-42F1-9B14-345BB6D14640}" type="datetimeFigureOut">
              <a:rPr lang="ru-RU" smtClean="0"/>
              <a:pPr/>
              <a:t>18.11.2022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4C3880-9B48-4253-A79B-B539AB163F5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18403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82880" y="182880"/>
            <a:ext cx="8778240" cy="6492240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57250" y="609600"/>
            <a:ext cx="7406640" cy="13563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7251" y="2057400"/>
            <a:ext cx="7404653" cy="4038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7247" y="6223829"/>
            <a:ext cx="174680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accent1"/>
                </a:solidFill>
              </a:defRPr>
            </a:lvl1pPr>
          </a:lstStyle>
          <a:p>
            <a:fld id="{4E6D89D8-E760-42F1-9B14-345BB6D14640}" type="datetimeFigureOut">
              <a:rPr lang="ru-RU" smtClean="0"/>
              <a:pPr/>
              <a:t>18.11.2022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961861" y="6223829"/>
            <a:ext cx="353833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7148" y="6223829"/>
            <a:ext cx="127966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accent1"/>
                </a:solidFill>
              </a:defRPr>
            </a:lvl1pPr>
          </a:lstStyle>
          <a:p>
            <a:fld id="{8E4C3880-9B48-4253-A79B-B539AB163F5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0391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171450" indent="-137160" algn="l" defTabSz="685800" rtl="0" eaLnBrk="1" latinLnBrk="0" hangingPunct="1">
        <a:lnSpc>
          <a:spcPct val="90000"/>
        </a:lnSpc>
        <a:spcBef>
          <a:spcPts val="1000"/>
        </a:spcBef>
        <a:buClr>
          <a:schemeClr val="accent1"/>
        </a:buClr>
        <a:buSzPct val="80000"/>
        <a:buFont typeface="Corbel" pitchFamily="34" charset="0"/>
        <a:buChar char="•"/>
        <a:defRPr sz="20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342900" indent="-13716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548640" indent="-13716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754380" indent="-13716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sz="14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920120" indent="-13716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sz="14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1100000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sz="14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300000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sz="14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1500000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sz="14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1700000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sz="14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jpeg"/><Relationship Id="rId3" Type="http://schemas.openxmlformats.org/officeDocument/2006/relationships/image" Target="../media/image32.jpeg"/><Relationship Id="rId7" Type="http://schemas.openxmlformats.org/officeDocument/2006/relationships/image" Target="../media/image36.jpe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5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8.jpeg"/><Relationship Id="rId4" Type="http://schemas.openxmlformats.org/officeDocument/2006/relationships/image" Target="../media/image57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2.jpeg"/><Relationship Id="rId4" Type="http://schemas.openxmlformats.org/officeDocument/2006/relationships/image" Target="../media/image61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0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3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png"/><Relationship Id="rId4" Type="http://schemas.openxmlformats.org/officeDocument/2006/relationships/image" Target="../media/image1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14348" y="1643050"/>
            <a:ext cx="788401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002060"/>
                </a:solidFill>
              </a:rPr>
              <a:t>КОНСТРУКЦИЯ: ЧАСТЬ И ЦЕЛОЕ</a:t>
            </a:r>
            <a:endParaRPr lang="ru-RU" sz="4400" b="1" dirty="0">
              <a:solidFill>
                <a:srgbClr val="00206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85786" y="2714620"/>
            <a:ext cx="774981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ЗДАНИЕ КАК СОЧЕТАНИЕ РАЗЛИЧНЫХ ОБЪЕМОВ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Текст 6"/>
          <p:cNvSpPr>
            <a:spLocks noGrp="1"/>
          </p:cNvSpPr>
          <p:nvPr>
            <p:ph type="body" idx="1"/>
          </p:nvPr>
        </p:nvSpPr>
        <p:spPr>
          <a:xfrm>
            <a:off x="1282446" y="4869160"/>
            <a:ext cx="6576822" cy="1656184"/>
          </a:xfrm>
        </p:spPr>
        <p:txBody>
          <a:bodyPr>
            <a:normAutofit/>
          </a:bodyPr>
          <a:lstStyle/>
          <a:p>
            <a:endParaRPr lang="ru-RU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Выполнила Тимофеева М.Л. </a:t>
            </a:r>
          </a:p>
          <a:p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технологии и ИЗО</a:t>
            </a:r>
          </a:p>
          <a:p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МБОУ СОШ №1 РС(Я) г. </a:t>
            </a:r>
            <a:r>
              <a:rPr lang="ru-RU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Олекминск</a:t>
            </a:r>
            <a:endParaRPr lang="ru-RU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https://cdn.fishki.net/upload/post/201412/10/1347283/90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571480"/>
            <a:ext cx="3803381" cy="5643602"/>
          </a:xfrm>
          <a:prstGeom prst="rect">
            <a:avLst/>
          </a:prstGeom>
          <a:noFill/>
        </p:spPr>
      </p:pic>
      <p:pic>
        <p:nvPicPr>
          <p:cNvPr id="34820" name="Picture 4" descr="https://img-fotki.yandex.ru/get/6213/46616872.9f/0_9b199_2f1db3f0_ori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571480"/>
            <a:ext cx="4069954" cy="2755941"/>
          </a:xfrm>
          <a:prstGeom prst="rect">
            <a:avLst/>
          </a:prstGeom>
          <a:noFill/>
        </p:spPr>
      </p:pic>
      <p:pic>
        <p:nvPicPr>
          <p:cNvPr id="34822" name="Picture 6" descr="https://www.arthitectural.com/wp-content/uploads/2013/03/01_Jubilee-Church%C2%AEScott-Frances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3429000"/>
            <a:ext cx="4241202" cy="29986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00694" y="4143380"/>
            <a:ext cx="3447537" cy="24145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3796" name="Picture 4" descr="http://icreatived.com/wp-content/uploads/2012/12/Longaberger-Basket-Office-Building-1-640x48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57818" y="357166"/>
            <a:ext cx="3524243" cy="2643182"/>
          </a:xfrm>
          <a:prstGeom prst="rect">
            <a:avLst/>
          </a:prstGeom>
          <a:noFill/>
        </p:spPr>
      </p:pic>
      <p:pic>
        <p:nvPicPr>
          <p:cNvPr id="33798" name="Picture 6" descr="https://avatars.mds.yandex.net/get-pdb/27625/3d775924-e99f-48f2-8fed-111f7e5b8ee4/s1200?webp=false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71604" y="4071942"/>
            <a:ext cx="3637578" cy="2571768"/>
          </a:xfrm>
          <a:prstGeom prst="rect">
            <a:avLst/>
          </a:prstGeom>
          <a:noFill/>
        </p:spPr>
      </p:pic>
      <p:pic>
        <p:nvPicPr>
          <p:cNvPr id="33800" name="Picture 8" descr="https://bck.superrielt.ru/images/upload/569df174b701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7158" y="285728"/>
            <a:ext cx="3357586" cy="2239484"/>
          </a:xfrm>
          <a:prstGeom prst="rect">
            <a:avLst/>
          </a:prstGeom>
          <a:noFill/>
        </p:spPr>
      </p:pic>
      <p:pic>
        <p:nvPicPr>
          <p:cNvPr id="33802" name="Picture 10" descr="http://cn15.nevsedoma.com.ua/photo/633/119_files/d978395c0c3f628094a07874d8c308d6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28596" y="2786058"/>
            <a:ext cx="2257441" cy="1382683"/>
          </a:xfrm>
          <a:prstGeom prst="rect">
            <a:avLst/>
          </a:prstGeom>
          <a:noFill/>
        </p:spPr>
      </p:pic>
      <p:pic>
        <p:nvPicPr>
          <p:cNvPr id="33804" name="Picture 12" descr="http://i.ycrazy.ru/files/pics/2017.04/photo14930974468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428992" y="1785926"/>
            <a:ext cx="1958176" cy="2210292"/>
          </a:xfrm>
          <a:prstGeom prst="rect">
            <a:avLst/>
          </a:prstGeom>
          <a:noFill/>
        </p:spPr>
      </p:pic>
      <p:pic>
        <p:nvPicPr>
          <p:cNvPr id="33806" name="Picture 14" descr="https://a-a-ah.ru/resize/x1280u/data/place/m1/m1-17/17679/images/5746dd5e6fd83931820673.jpg?673db6d1cc58927b39c4b5f0bcab82e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14282" y="4429132"/>
            <a:ext cx="1590814" cy="150019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20" y="285728"/>
            <a:ext cx="857256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rgbClr val="002060"/>
                </a:solidFill>
              </a:rPr>
              <a:t> Архитектурная композиция,</a:t>
            </a:r>
          </a:p>
          <a:p>
            <a:r>
              <a:rPr lang="ru-RU" sz="2800" dirty="0" smtClean="0">
                <a:solidFill>
                  <a:srgbClr val="002060"/>
                </a:solidFill>
              </a:rPr>
              <a:t> которая состоит из нескольких зданий называется </a:t>
            </a:r>
          </a:p>
          <a:p>
            <a:r>
              <a:rPr lang="ru-RU" sz="2800" b="1" dirty="0">
                <a:solidFill>
                  <a:srgbClr val="002060"/>
                </a:solidFill>
              </a:rPr>
              <a:t> </a:t>
            </a:r>
            <a:r>
              <a:rPr lang="ru-RU" sz="2800" b="1" dirty="0" smtClean="0">
                <a:solidFill>
                  <a:srgbClr val="002060"/>
                </a:solidFill>
              </a:rPr>
              <a:t>архитектурный комплекс</a:t>
            </a:r>
            <a:endParaRPr lang="ru-RU" sz="2800" b="1" dirty="0">
              <a:solidFill>
                <a:srgbClr val="002060"/>
              </a:solidFill>
            </a:endParaRPr>
          </a:p>
        </p:txBody>
      </p:sp>
      <p:pic>
        <p:nvPicPr>
          <p:cNvPr id="25602" name="Picture 2" descr="http://ped-kopilka.ru/images/5-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00" y="1714488"/>
            <a:ext cx="6386480" cy="4076704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357290" y="5857892"/>
            <a:ext cx="52611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>
                <a:solidFill>
                  <a:srgbClr val="002060"/>
                </a:solidFill>
              </a:rPr>
              <a:t>Центр международной торговли.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http://nevseoboi.com.ua/uploads/posts/2010-01/1264177309_1920jzyl_601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7554" y="2714620"/>
            <a:ext cx="5486438" cy="3429024"/>
          </a:xfrm>
          <a:prstGeom prst="rect">
            <a:avLst/>
          </a:prstGeom>
          <a:noFill/>
        </p:spPr>
      </p:pic>
      <p:pic>
        <p:nvPicPr>
          <p:cNvPr id="35844" name="Picture 4" descr="http://sdoclub.ru/files/catalog/upload/6e4378b180489e5e5764d59dbba29bdb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500042"/>
            <a:ext cx="3716701" cy="2477006"/>
          </a:xfrm>
          <a:prstGeom prst="rect">
            <a:avLst/>
          </a:prstGeom>
          <a:noFill/>
        </p:spPr>
      </p:pic>
      <p:pic>
        <p:nvPicPr>
          <p:cNvPr id="35846" name="Picture 6" descr="https://avatars.mds.yandex.net/get-pdb/234183/9b4769a2-9a2c-4617-a4b2-10bea27ed224/s1200?webp=false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596" y="3357562"/>
            <a:ext cx="3355981" cy="2428892"/>
          </a:xfrm>
          <a:prstGeom prst="rect">
            <a:avLst/>
          </a:prstGeom>
          <a:noFill/>
        </p:spPr>
      </p:pic>
      <p:pic>
        <p:nvPicPr>
          <p:cNvPr id="35848" name="Picture 8" descr="http://luckycamper.net/img_2015/Architecture/novyy-zhiloy-kompleks-nanterre/novyy-zhiloy-kompleks-nanterre_0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86248" y="428604"/>
            <a:ext cx="4528987" cy="204470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http://ped-kopilka.ru/images/5-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1500174"/>
            <a:ext cx="3730896" cy="5133969"/>
          </a:xfrm>
          <a:prstGeom prst="rect">
            <a:avLst/>
          </a:prstGeom>
          <a:noFill/>
        </p:spPr>
      </p:pic>
      <p:pic>
        <p:nvPicPr>
          <p:cNvPr id="27652" name="Picture 4" descr="http://ped-kopilka.ru/images/5-1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1357298"/>
            <a:ext cx="3964773" cy="2643183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428596" y="214290"/>
            <a:ext cx="871540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Модуль</a:t>
            </a:r>
            <a:r>
              <a:rPr lang="ru-RU" sz="2400" dirty="0" smtClean="0">
                <a:solidFill>
                  <a:srgbClr val="002060"/>
                </a:solidFill>
              </a:rPr>
              <a:t> (от лат. </a:t>
            </a:r>
            <a:r>
              <a:rPr lang="ru-RU" sz="2400" dirty="0" err="1" smtClean="0">
                <a:solidFill>
                  <a:srgbClr val="002060"/>
                </a:solidFill>
              </a:rPr>
              <a:t>modulus</a:t>
            </a:r>
            <a:r>
              <a:rPr lang="ru-RU" sz="2400" dirty="0" smtClean="0">
                <a:solidFill>
                  <a:srgbClr val="002060"/>
                </a:solidFill>
              </a:rPr>
              <a:t> — мера) в архитектуре, условная единица, принимаемая для координации размеров частей здания или комплекса</a:t>
            </a:r>
            <a:endParaRPr lang="ru-RU" sz="2400" dirty="0">
              <a:solidFill>
                <a:srgbClr val="002060"/>
              </a:solidFill>
            </a:endParaRPr>
          </a:p>
        </p:txBody>
      </p:sp>
      <p:pic>
        <p:nvPicPr>
          <p:cNvPr id="6146" name="Picture 2" descr="https://www.techcult.ru/content/2016/3333/energosberegayushij-neboskreb-VVWW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4876" y="4214818"/>
            <a:ext cx="3857652" cy="240226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71472" y="642918"/>
            <a:ext cx="820827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ОТ ПЛОСКОСТНОГО ИЗОБРАЖЕНИЯ К ОБЪЕМНОМУ МАКЕТУ</a:t>
            </a:r>
            <a:endParaRPr lang="ru-RU" sz="2400" b="1" dirty="0">
              <a:solidFill>
                <a:srgbClr val="002060"/>
              </a:solidFill>
            </a:endParaRPr>
          </a:p>
        </p:txBody>
      </p:sp>
      <p:pic>
        <p:nvPicPr>
          <p:cNvPr id="15362" name="Picture 2" descr="https://i.pinimg.com/originals/67/35/fb/6735fb11dfb5f8dc6df85c70a09e549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428736"/>
            <a:ext cx="8572500" cy="45624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https://kartinki.detki.today/wp-content/uploads/2017/07/muravej-belyj-fon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00" y="5619916"/>
            <a:ext cx="785818" cy="437119"/>
          </a:xfrm>
          <a:prstGeom prst="rect">
            <a:avLst/>
          </a:prstGeom>
          <a:noFill/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9928" y="0"/>
            <a:ext cx="5309388" cy="6715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14546" y="4357694"/>
            <a:ext cx="1604628" cy="1924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62494" y="0"/>
            <a:ext cx="4381506" cy="573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00232" y="3357562"/>
            <a:ext cx="3602675" cy="3086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57224" y="4929198"/>
            <a:ext cx="561619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357158" y="785794"/>
            <a:ext cx="5440144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002060"/>
                </a:solidFill>
              </a:rPr>
              <a:t>Первое и главное мерило всему в </a:t>
            </a:r>
          </a:p>
          <a:p>
            <a:r>
              <a:rPr lang="ru-RU" sz="2800" dirty="0">
                <a:solidFill>
                  <a:srgbClr val="002060"/>
                </a:solidFill>
              </a:rPr>
              <a:t>а</a:t>
            </a:r>
            <a:r>
              <a:rPr lang="ru-RU" sz="2800" dirty="0" smtClean="0">
                <a:solidFill>
                  <a:srgbClr val="002060"/>
                </a:solidFill>
              </a:rPr>
              <a:t>рхитектуре и дизайне- ЧЕЛОВЕК</a:t>
            </a:r>
            <a:endParaRPr lang="ru-RU" sz="28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8564" y="571480"/>
            <a:ext cx="87154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002060"/>
                </a:solidFill>
              </a:rPr>
              <a:t>Эргономика</a:t>
            </a:r>
            <a:r>
              <a:rPr lang="ru-RU" sz="2400" dirty="0">
                <a:solidFill>
                  <a:srgbClr val="002060"/>
                </a:solidFill>
              </a:rPr>
              <a:t> – </a:t>
            </a:r>
            <a:r>
              <a:rPr lang="ru-RU" sz="2400" dirty="0" smtClean="0">
                <a:solidFill>
                  <a:srgbClr val="002060"/>
                </a:solidFill>
              </a:rPr>
              <a:t> </a:t>
            </a:r>
            <a:r>
              <a:rPr lang="ru-RU" sz="2400" dirty="0">
                <a:solidFill>
                  <a:srgbClr val="002060"/>
                </a:solidFill>
              </a:rPr>
              <a:t>наука, основанная на физиологии, технике и психологии того, как люди взаимодействуют со своей </a:t>
            </a:r>
            <a:r>
              <a:rPr lang="ru-RU" sz="2400" dirty="0" smtClean="0">
                <a:solidFill>
                  <a:srgbClr val="002060"/>
                </a:solidFill>
              </a:rPr>
              <a:t>рабочей </a:t>
            </a:r>
            <a:r>
              <a:rPr lang="ru-RU" sz="2400" dirty="0">
                <a:solidFill>
                  <a:srgbClr val="002060"/>
                </a:solidFill>
              </a:rPr>
              <a:t>средой. Цель данной науки, это предоставление рекомендаций по повышению эффективности и комфорта при обустройстве рабочей среды.</a:t>
            </a:r>
          </a:p>
        </p:txBody>
      </p:sp>
      <p:pic>
        <p:nvPicPr>
          <p:cNvPr id="2050" name="Picture 2" descr="http://www.innovatusdesign.com/wp-content/uploads/2013/07/Workrite-Ergonomic-Positioning-Cut-Sheet-1400218-11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97272" y="3786190"/>
            <a:ext cx="2960975" cy="2666882"/>
          </a:xfrm>
          <a:prstGeom prst="rect">
            <a:avLst/>
          </a:prstGeom>
          <a:noFill/>
        </p:spPr>
      </p:pic>
      <p:pic>
        <p:nvPicPr>
          <p:cNvPr id="5" name="Picture 4" descr="https://www.kreativnekurzy.com/wp-content/uploads/2012/03/ergonomia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2643182"/>
            <a:ext cx="5715018" cy="285750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4089" y="285728"/>
            <a:ext cx="9039911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ПРОПОРЦИОНАЛЬНОСТЬ</a:t>
            </a:r>
            <a:r>
              <a:rPr lang="ru-RU" sz="2400" dirty="0" smtClean="0">
                <a:solidFill>
                  <a:srgbClr val="002060"/>
                </a:solidFill>
              </a:rPr>
              <a:t>- важнейшее определение в архитектуре.</a:t>
            </a:r>
          </a:p>
          <a:p>
            <a:r>
              <a:rPr lang="ru-RU" sz="2400" dirty="0" smtClean="0">
                <a:solidFill>
                  <a:srgbClr val="002060"/>
                </a:solidFill>
              </a:rPr>
              <a:t>Оно характеризует тектонику здания, т.е.  соотношение высоты,</a:t>
            </a:r>
          </a:p>
          <a:p>
            <a:r>
              <a:rPr lang="ru-RU" sz="2400" dirty="0" smtClean="0">
                <a:solidFill>
                  <a:srgbClr val="002060"/>
                </a:solidFill>
              </a:rPr>
              <a:t> ширины и длины здания, соразмерность его частей по отношению</a:t>
            </a:r>
          </a:p>
          <a:p>
            <a:r>
              <a:rPr lang="ru-RU" sz="2400" dirty="0" smtClean="0">
                <a:solidFill>
                  <a:srgbClr val="002060"/>
                </a:solidFill>
              </a:rPr>
              <a:t>друг к другу и целому.</a:t>
            </a:r>
            <a:endParaRPr lang="ru-RU" sz="2400" dirty="0">
              <a:solidFill>
                <a:srgbClr val="002060"/>
              </a:solidFill>
            </a:endParaRPr>
          </a:p>
        </p:txBody>
      </p:sp>
      <p:pic>
        <p:nvPicPr>
          <p:cNvPr id="1026" name="Picture 2" descr="http://d2jv9003bew7ag.cloudfront.net/uploads/The-Parthenon-Finding-the-Golden-Section-everywher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1857364"/>
            <a:ext cx="3071777" cy="2073000"/>
          </a:xfrm>
          <a:prstGeom prst="rect">
            <a:avLst/>
          </a:prstGeom>
          <a:noFill/>
        </p:spPr>
      </p:pic>
      <p:pic>
        <p:nvPicPr>
          <p:cNvPr id="1028" name="Picture 4" descr="https://pbs.twimg.com/media/DZhXJMJX4AEm3Q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6248" y="1643050"/>
            <a:ext cx="3375655" cy="2174484"/>
          </a:xfrm>
          <a:prstGeom prst="rect">
            <a:avLst/>
          </a:prstGeom>
          <a:noFill/>
        </p:spPr>
      </p:pic>
      <p:pic>
        <p:nvPicPr>
          <p:cNvPr id="1030" name="Picture 6" descr="http://900igr.net/up/datai/105418/0033-079-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00100" y="4071942"/>
            <a:ext cx="2309372" cy="2609849"/>
          </a:xfrm>
          <a:prstGeom prst="rect">
            <a:avLst/>
          </a:prstGeom>
          <a:noFill/>
        </p:spPr>
      </p:pic>
      <p:pic>
        <p:nvPicPr>
          <p:cNvPr id="1032" name="Picture 8" descr="http://loveopium.ru/content/2016/12/vysotka/0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29058" y="3929066"/>
            <a:ext cx="3981331" cy="265824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ped-kopilka.ru/images/5-7(2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1538" y="500042"/>
            <a:ext cx="5953130" cy="595313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http://www.e-and-n.ru/www/pics/018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1071546"/>
            <a:ext cx="4076634" cy="2246080"/>
          </a:xfrm>
          <a:prstGeom prst="rect">
            <a:avLst/>
          </a:prstGeom>
          <a:noFill/>
        </p:spPr>
      </p:pic>
      <p:pic>
        <p:nvPicPr>
          <p:cNvPr id="25604" name="Picture 4" descr="http://56stroyka.ru/wp-content/uploads/images/products/news/ne%20stroyat%2021%20etaji/437568765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4876" y="3429000"/>
            <a:ext cx="4100485" cy="2928918"/>
          </a:xfrm>
          <a:prstGeom prst="rect">
            <a:avLst/>
          </a:prstGeom>
          <a:noFill/>
        </p:spPr>
      </p:pic>
      <p:pic>
        <p:nvPicPr>
          <p:cNvPr id="25606" name="Picture 6" descr="http://proshkin63.narod.ru/3g_img/3d_3g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596" y="3357562"/>
            <a:ext cx="3840730" cy="3071834"/>
          </a:xfrm>
          <a:prstGeom prst="rect">
            <a:avLst/>
          </a:prstGeom>
          <a:noFill/>
        </p:spPr>
      </p:pic>
      <p:pic>
        <p:nvPicPr>
          <p:cNvPr id="25610" name="Picture 10" descr="https://img-fotki.yandex.ru/get/6300/270178611.40/0_146b87_95b629a7_XXL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00628" y="1000108"/>
            <a:ext cx="3316292" cy="2347961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1928794" y="214290"/>
            <a:ext cx="44765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rgbClr val="002060"/>
                </a:solidFill>
              </a:rPr>
              <a:t>СОРАЗМЕРНОСТЬ группы зданий</a:t>
            </a:r>
            <a:endParaRPr lang="ru-RU" sz="24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500042"/>
            <a:ext cx="4314820" cy="29500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6628" name="Picture 4" descr="http://totalarch.com/files/gallery/gc_2016_49_0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00166" y="3571876"/>
            <a:ext cx="5900281" cy="3071834"/>
          </a:xfrm>
          <a:prstGeom prst="rect">
            <a:avLst/>
          </a:prstGeom>
          <a:noFill/>
        </p:spPr>
      </p:pic>
      <p:pic>
        <p:nvPicPr>
          <p:cNvPr id="26630" name="Picture 6" descr="http://s48.radikal.ru/i119/1705/1c/43510ea65ba5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29190" y="357166"/>
            <a:ext cx="4087221" cy="31670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http://progdg.narod.ru/index.files/image88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214290"/>
            <a:ext cx="5705472" cy="3712102"/>
          </a:xfrm>
          <a:prstGeom prst="rect">
            <a:avLst/>
          </a:prstGeom>
          <a:noFill/>
        </p:spPr>
      </p:pic>
      <p:pic>
        <p:nvPicPr>
          <p:cNvPr id="27652" name="Picture 4" descr="http://apm-site.com/files/kottedge/123/00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57554" y="3500438"/>
            <a:ext cx="5418346" cy="308845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1934" y="500042"/>
            <a:ext cx="4871672" cy="26709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4581" name="Picture 5" descr="https://ds04.infourok.ru/uploads/ex/0c65/000b5704-8ef88f71/hello_html_m4aaedc2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428604"/>
            <a:ext cx="3714776" cy="2786082"/>
          </a:xfrm>
          <a:prstGeom prst="rect">
            <a:avLst/>
          </a:prstGeom>
          <a:noFill/>
        </p:spPr>
      </p:pic>
      <p:pic>
        <p:nvPicPr>
          <p:cNvPr id="24583" name="Picture 7" descr="http://iad.sfu-kras.ru/images/portfolio/img_10011_mid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34" y="3429000"/>
            <a:ext cx="8365002" cy="291380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6" name="Picture 4" descr="http://iad.sfu-kras.ru/images/portfolio/img_11628_mi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9756" y="357166"/>
            <a:ext cx="8384244" cy="3500422"/>
          </a:xfrm>
          <a:prstGeom prst="rect">
            <a:avLst/>
          </a:prstGeom>
          <a:noFill/>
        </p:spPr>
      </p:pic>
      <p:pic>
        <p:nvPicPr>
          <p:cNvPr id="4" name="Picture 2" descr="http://iad.sfu-kras.ru/images/portfolio/img_10758_mid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628" y="3714752"/>
            <a:ext cx="3810027" cy="2857520"/>
          </a:xfrm>
          <a:prstGeom prst="rect">
            <a:avLst/>
          </a:prstGeom>
          <a:noFill/>
        </p:spPr>
      </p:pic>
      <p:pic>
        <p:nvPicPr>
          <p:cNvPr id="23558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2910" y="3214686"/>
            <a:ext cx="4286280" cy="33308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28596" y="1000108"/>
            <a:ext cx="8080097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Задание: </a:t>
            </a:r>
            <a:r>
              <a:rPr lang="ru-RU" sz="2400" b="1" dirty="0" smtClean="0">
                <a:solidFill>
                  <a:srgbClr val="002060"/>
                </a:solidFill>
              </a:rPr>
              <a:t>создайте объемно- пространственный макет,</a:t>
            </a:r>
          </a:p>
          <a:p>
            <a:r>
              <a:rPr lang="ru-RU" sz="2400" b="1" dirty="0" smtClean="0">
                <a:solidFill>
                  <a:srgbClr val="002060"/>
                </a:solidFill>
              </a:rPr>
              <a:t>решите задачу соразмерности 3-4 объектов (зданий) и</a:t>
            </a:r>
          </a:p>
          <a:p>
            <a:r>
              <a:rPr lang="ru-RU" sz="2400" b="1" dirty="0" smtClean="0">
                <a:solidFill>
                  <a:srgbClr val="002060"/>
                </a:solidFill>
              </a:rPr>
              <a:t>площади поля- территории, на которой они расположены.</a:t>
            </a:r>
          </a:p>
          <a:p>
            <a:r>
              <a:rPr lang="ru-RU" sz="2400" b="1" dirty="0" smtClean="0">
                <a:solidFill>
                  <a:srgbClr val="002060"/>
                </a:solidFill>
              </a:rPr>
              <a:t>Можно с помощью полосок бумаги включить в</a:t>
            </a:r>
          </a:p>
          <a:p>
            <a:r>
              <a:rPr lang="ru-RU" sz="2400" b="1" dirty="0" smtClean="0">
                <a:solidFill>
                  <a:srgbClr val="002060"/>
                </a:solidFill>
              </a:rPr>
              <a:t>композицию дороги.</a:t>
            </a:r>
            <a:endParaRPr lang="ru-RU" sz="24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2066" y="642918"/>
            <a:ext cx="3708366" cy="35814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9700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285728"/>
            <a:ext cx="1412455" cy="18954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9702" name="Picture 6" descr="https://static.turbosquid.com/Preview/000308/268/6K/br4-stilized-city-office-building_D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20" y="2285992"/>
            <a:ext cx="2666992" cy="2666992"/>
          </a:xfrm>
          <a:prstGeom prst="rect">
            <a:avLst/>
          </a:prstGeom>
          <a:noFill/>
        </p:spPr>
      </p:pic>
      <p:pic>
        <p:nvPicPr>
          <p:cNvPr id="29704" name="Picture 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14480" y="357166"/>
            <a:ext cx="1252544" cy="1602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9705" name="Picture 9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071802" y="214290"/>
            <a:ext cx="1334556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9707" name="Picture 11" descr="http://designea.ru/wp-content/uploads/2013/02/wpid-x_59b0360d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714612" y="4071942"/>
            <a:ext cx="3420506" cy="25653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428604"/>
            <a:ext cx="1185868" cy="14117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2571744"/>
            <a:ext cx="2357606" cy="38195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8676" name="Picture 4" descr="https://forany.xyz/ax/d1/1/a444/0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86116" y="2500306"/>
            <a:ext cx="4546285" cy="4095752"/>
          </a:xfrm>
          <a:prstGeom prst="rect">
            <a:avLst/>
          </a:prstGeom>
          <a:noFill/>
        </p:spPr>
      </p:pic>
      <p:sp>
        <p:nvSpPr>
          <p:cNvPr id="28678" name="AutoShape 6" descr="https://g4.delphi.lv/images/pix/ec14b5489ae096ad76-45331606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8680" name="Picture 8" descr="http://mtdata.ru/u30/photo6DA1/20114883451-0/original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928794" y="285728"/>
            <a:ext cx="3615051" cy="2041938"/>
          </a:xfrm>
          <a:prstGeom prst="rect">
            <a:avLst/>
          </a:prstGeom>
          <a:noFill/>
        </p:spPr>
      </p:pic>
      <p:pic>
        <p:nvPicPr>
          <p:cNvPr id="28682" name="Picture 10" descr="http://www.ekotreid.com/published/publicdata/PROHA82AUTO2/attachments/SC/products_pictures/luckycoin-5_enl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929190" y="214290"/>
            <a:ext cx="3900131" cy="292256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571480"/>
            <a:ext cx="1728064" cy="15144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2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43372" y="857232"/>
            <a:ext cx="4654724" cy="47910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0725" name="AutoShape 5" descr="https://econet.ru/media/14592/covers/167011/original.jpg?149694735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726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58" y="2428868"/>
            <a:ext cx="3715946" cy="39957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27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85984" y="285728"/>
            <a:ext cx="2286016" cy="24390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85728"/>
            <a:ext cx="1704985" cy="2172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1748" name="Picture 4" descr="https://upload.wikimedia.org/wikipedia/commons/thumb/8/82/Cathedral_of_Maring%C3%A1_02_2007_8712.JPG/440px-Cathedral_of_Maring%C3%A1_02_2007_871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0694" y="571480"/>
            <a:ext cx="3143259" cy="4714889"/>
          </a:xfrm>
          <a:prstGeom prst="rect">
            <a:avLst/>
          </a:prstGeom>
          <a:noFill/>
        </p:spPr>
      </p:pic>
      <p:pic>
        <p:nvPicPr>
          <p:cNvPr id="31750" name="Picture 6" descr="https://about-planet.ru/images/yujnaya_amerika/arkhitektura/sobor_svyatogo_sebastyana/sobor-svyatogo-sebastyan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282" y="3000372"/>
            <a:ext cx="5548964" cy="3576481"/>
          </a:xfrm>
          <a:prstGeom prst="rect">
            <a:avLst/>
          </a:prstGeom>
          <a:noFill/>
        </p:spPr>
      </p:pic>
      <p:pic>
        <p:nvPicPr>
          <p:cNvPr id="31751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71802" y="214290"/>
            <a:ext cx="2043166" cy="2705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642918"/>
            <a:ext cx="1247160" cy="1509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2772" name="AutoShape 4" descr="https://uk.phaidon.com/resource/libeskindpyramind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2774" name="Picture 6" descr="https://avatars.mds.yandex.net/get-pdb/163339/94759c3c-8a80-4305-accf-39bbbf17cb5c/s1200?webp=fals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3000372"/>
            <a:ext cx="4870435" cy="3044022"/>
          </a:xfrm>
          <a:prstGeom prst="rect">
            <a:avLst/>
          </a:prstGeom>
          <a:noFill/>
        </p:spPr>
      </p:pic>
      <p:pic>
        <p:nvPicPr>
          <p:cNvPr id="32776" name="Picture 8" descr="http://domutom.ru/_nw/0/3540839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72132" y="1928802"/>
            <a:ext cx="3107553" cy="4143404"/>
          </a:xfrm>
          <a:prstGeom prst="rect">
            <a:avLst/>
          </a:prstGeom>
          <a:noFill/>
        </p:spPr>
      </p:pic>
      <p:pic>
        <p:nvPicPr>
          <p:cNvPr id="32778" name="Picture 10" descr="https://upload.wikimedia.org/wikipedia/commons/1/17/Bratislava,_Star%C3%A9_Mesto,_N%C3%A1mestie_Slobody,_Slovensk%C3%BD_rozhlas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357422" y="285728"/>
            <a:ext cx="3524275" cy="264320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http://ped-kopilka.ru/images/5-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1142984"/>
            <a:ext cx="7215238" cy="4293068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714348" y="571480"/>
            <a:ext cx="516635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>
                <a:solidFill>
                  <a:srgbClr val="002060"/>
                </a:solidFill>
              </a:rPr>
              <a:t>Сочетание различных </a:t>
            </a:r>
            <a:r>
              <a:rPr lang="ru-RU" sz="2800" b="1" dirty="0" smtClean="0">
                <a:solidFill>
                  <a:srgbClr val="002060"/>
                </a:solidFill>
              </a:rPr>
              <a:t>объемов</a:t>
            </a:r>
            <a:endParaRPr lang="ru-RU" sz="28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0034" y="428604"/>
            <a:ext cx="785818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rgbClr val="002060"/>
                </a:solidFill>
              </a:rPr>
              <a:t>По виду композиции внешние объемы зданий могут быть простыми, состоящими из одного объема, и сложными — из двух и более объемов разной формы</a:t>
            </a:r>
            <a:r>
              <a:rPr lang="ru-RU" sz="2800" dirty="0" smtClean="0">
                <a:solidFill>
                  <a:srgbClr val="002060"/>
                </a:solidFill>
              </a:rPr>
              <a:t>.</a:t>
            </a:r>
            <a:endParaRPr lang="ru-RU" dirty="0"/>
          </a:p>
        </p:txBody>
      </p:sp>
      <p:pic>
        <p:nvPicPr>
          <p:cNvPr id="3" name="Picture 4" descr="http://ped-kopilka.ru/images/5-5(3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2500306"/>
            <a:ext cx="4784685" cy="3429024"/>
          </a:xfrm>
          <a:prstGeom prst="rect">
            <a:avLst/>
          </a:prstGeom>
          <a:noFill/>
        </p:spPr>
      </p:pic>
      <p:pic>
        <p:nvPicPr>
          <p:cNvPr id="4" name="Picture 2" descr="ÐÑÑÐ¸ÑÐµÐºÑÑÑÐ½ÑÐµ ÑÑÐ¸Ð»Ð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57818" y="2357430"/>
            <a:ext cx="3571880" cy="35718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Базис">
  <a:themeElements>
    <a:clrScheme name="Другая 1">
      <a:dk1>
        <a:srgbClr val="E32D91"/>
      </a:dk1>
      <a:lt1>
        <a:sysClr val="window" lastClr="FFFFFF"/>
      </a:lt1>
      <a:dk2>
        <a:srgbClr val="454551"/>
      </a:dk2>
      <a:lt2>
        <a:srgbClr val="D8D9DC"/>
      </a:lt2>
      <a:accent1>
        <a:srgbClr val="E74BA0"/>
      </a:accent1>
      <a:accent2>
        <a:srgbClr val="C830CC"/>
      </a:accent2>
      <a:accent3>
        <a:srgbClr val="4EA6DC"/>
      </a:accent3>
      <a:accent4>
        <a:srgbClr val="4775E7"/>
      </a:accent4>
      <a:accent5>
        <a:srgbClr val="8971E1"/>
      </a:accent5>
      <a:accent6>
        <a:srgbClr val="D54773"/>
      </a:accent6>
      <a:hlink>
        <a:srgbClr val="6B9F25"/>
      </a:hlink>
      <a:folHlink>
        <a:srgbClr val="8C8C8C"/>
      </a:folHlink>
    </a:clrScheme>
    <a:fontScheme name="Базис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Базис">
      <a:fillStyleLst>
        <a:solidFill>
          <a:schemeClr val="phClr"/>
        </a:solidFill>
        <a:solidFill>
          <a:schemeClr val="phClr">
            <a:tint val="55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sis" id="{5665723A-49BA-4B57-8411-A56F8F207965}" vid="{90E45F77-AEFC-46EF-A7C1-5B338C297B02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TM03457444[[fn=Базис]]</Template>
  <TotalTime>228</TotalTime>
  <Words>163</Words>
  <Application>Microsoft Office PowerPoint</Application>
  <PresentationFormat>Экран (4:3)</PresentationFormat>
  <Paragraphs>27</Paragraphs>
  <Slides>27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30" baseType="lpstr">
      <vt:lpstr>Corbel</vt:lpstr>
      <vt:lpstr>Times New Roman</vt:lpstr>
      <vt:lpstr>Базис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школа</dc:creator>
  <cp:lastModifiedBy>Microsoft</cp:lastModifiedBy>
  <cp:revision>26</cp:revision>
  <dcterms:created xsi:type="dcterms:W3CDTF">2018-12-17T06:45:23Z</dcterms:created>
  <dcterms:modified xsi:type="dcterms:W3CDTF">2022-11-17T21:04:29Z</dcterms:modified>
</cp:coreProperties>
</file>