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8" r:id="rId2"/>
  </p:sldMasterIdLst>
  <p:sldIdLst>
    <p:sldId id="278" r:id="rId3"/>
    <p:sldId id="279" r:id="rId4"/>
    <p:sldId id="280" r:id="rId5"/>
    <p:sldId id="256" r:id="rId6"/>
    <p:sldId id="261" r:id="rId7"/>
    <p:sldId id="274" r:id="rId8"/>
    <p:sldId id="275" r:id="rId9"/>
    <p:sldId id="281" r:id="rId10"/>
    <p:sldId id="276" r:id="rId11"/>
    <p:sldId id="277" r:id="rId12"/>
    <p:sldId id="262" r:id="rId13"/>
    <p:sldId id="273" r:id="rId14"/>
    <p:sldId id="283" r:id="rId15"/>
    <p:sldId id="269" r:id="rId16"/>
    <p:sldId id="264" r:id="rId17"/>
    <p:sldId id="260" r:id="rId18"/>
    <p:sldId id="265" r:id="rId19"/>
    <p:sldId id="284" r:id="rId20"/>
    <p:sldId id="285" r:id="rId21"/>
    <p:sldId id="286" r:id="rId22"/>
    <p:sldId id="266" r:id="rId23"/>
    <p:sldId id="287" r:id="rId24"/>
    <p:sldId id="288" r:id="rId25"/>
    <p:sldId id="267" r:id="rId26"/>
    <p:sldId id="291" r:id="rId27"/>
    <p:sldId id="290" r:id="rId28"/>
    <p:sldId id="289" r:id="rId29"/>
    <p:sldId id="292" r:id="rId30"/>
    <p:sldId id="293" r:id="rId31"/>
    <p:sldId id="294" r:id="rId32"/>
    <p:sldId id="258" r:id="rId33"/>
    <p:sldId id="268" r:id="rId34"/>
    <p:sldId id="297" r:id="rId35"/>
    <p:sldId id="270" r:id="rId36"/>
    <p:sldId id="295" r:id="rId37"/>
    <p:sldId id="296" r:id="rId38"/>
    <p:sldId id="282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70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5671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0893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1372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04084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95073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91644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70136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384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18320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3227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134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2661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ulture.ru/s/vopros/zaimstvovannyye-slova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>
            <a:extLst>
              <a:ext uri="{FF2B5EF4-FFF2-40B4-BE49-F238E27FC236}">
                <a16:creationId xmlns:a16="http://schemas.microsoft.com/office/drawing/2014/main" id="{5082AA40-5C82-ADCB-E4CB-14229C1D71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576" y="738849"/>
            <a:ext cx="7632848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sz="2800" i="1" dirty="0">
                <a:solidFill>
                  <a:schemeClr val="tx1"/>
                </a:solidFill>
                <a:latin typeface="Palatino Linotype" panose="02040502050505030304" pitchFamily="18" charset="0"/>
              </a:rPr>
              <a:t>Интегрированный урок литературы в 6 классе по творчеству М.Ю. Лермонтова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B72CB04D-47D3-1351-7650-62747CDBE86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55576" y="2119313"/>
            <a:ext cx="7632847" cy="3603625"/>
          </a:xfrm>
        </p:spPr>
        <p:txBody>
          <a:bodyPr/>
          <a:lstStyle/>
          <a:p>
            <a:pPr marL="0" indent="0" algn="ctr">
              <a:buNone/>
            </a:pPr>
            <a:r>
              <a:rPr lang="ru-RU" alt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anose="02040502050505030304" pitchFamily="18" charset="0"/>
              </a:rPr>
              <a:t>«И скучно и грустно…» </a:t>
            </a:r>
          </a:p>
          <a:p>
            <a:pPr marL="0" indent="0" algn="ctr">
              <a:buNone/>
            </a:pPr>
            <a:r>
              <a:rPr lang="ru-RU" alt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anose="02040502050505030304" pitchFamily="18" charset="0"/>
              </a:rPr>
              <a:t>(тема одиночества в лирике </a:t>
            </a:r>
            <a:r>
              <a:rPr lang="ru-RU" altLang="ru-RU" sz="3200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anose="02040502050505030304" pitchFamily="18" charset="0"/>
              </a:rPr>
              <a:t>М.Ю.Лермонтова</a:t>
            </a:r>
            <a:r>
              <a:rPr lang="ru-RU" alt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anose="02040502050505030304" pitchFamily="18" charset="0"/>
              </a:rPr>
              <a:t>)</a:t>
            </a: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68E58114-25B8-C739-5EE3-90D3AEAEDA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600" y="4365104"/>
            <a:ext cx="7272808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sz="2800" i="1" dirty="0">
                <a:solidFill>
                  <a:schemeClr val="tx1"/>
                </a:solidFill>
                <a:latin typeface="Palatino Linotype" panose="02040502050505030304" pitchFamily="18" charset="0"/>
              </a:rPr>
              <a:t>Разработала: Бутюгина Елена Анатольевна,</a:t>
            </a:r>
          </a:p>
          <a:p>
            <a:pPr eaLnBrk="1" hangingPunct="1"/>
            <a:r>
              <a:rPr lang="ru-RU" altLang="ru-RU" sz="2800" i="1" dirty="0">
                <a:solidFill>
                  <a:schemeClr val="tx1"/>
                </a:solidFill>
                <a:latin typeface="Palatino Linotype" panose="02040502050505030304" pitchFamily="18" charset="0"/>
              </a:rPr>
              <a:t>учитель русского языка и литературы</a:t>
            </a:r>
          </a:p>
          <a:p>
            <a:pPr eaLnBrk="1" hangingPunct="1"/>
            <a:r>
              <a:rPr lang="ru-RU" altLang="ru-RU" sz="2800" i="1" dirty="0">
                <a:solidFill>
                  <a:schemeClr val="tx1"/>
                </a:solidFill>
                <a:latin typeface="Palatino Linotype" panose="02040502050505030304" pitchFamily="18" charset="0"/>
              </a:rPr>
              <a:t>ГБОУ СОШ №707 г. Санкт-Петербург</a:t>
            </a:r>
          </a:p>
        </p:txBody>
      </p:sp>
    </p:spTree>
    <p:extLst>
      <p:ext uri="{BB962C8B-B14F-4D97-AF65-F5344CB8AC3E}">
        <p14:creationId xmlns:p14="http://schemas.microsoft.com/office/powerpoint/2010/main" val="1728606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7" grpId="0"/>
      <p:bldP spid="8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>
            <a:extLst>
              <a:ext uri="{FF2B5EF4-FFF2-40B4-BE49-F238E27FC236}">
                <a16:creationId xmlns:a16="http://schemas.microsoft.com/office/drawing/2014/main" id="{8B38CFC8-EB21-D0C8-C739-0F2356BB7C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9475" y="836613"/>
            <a:ext cx="462915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/>
            <a:r>
              <a:rPr lang="ru-RU" altLang="ru-RU" sz="2000" dirty="0">
                <a:latin typeface="+mj-lt"/>
              </a:rPr>
              <a:t>Бабушка окружила внука заботой и лаской, не жалела средств для развития многообразных талантов мальчика, рано проснувшихся в нём.  Она наняла учителей, и Лермонтов на дому получил образование, не хуже столичного. С детских лет он писал стихи, рисовал, увлекался музыкой. </a:t>
            </a:r>
          </a:p>
        </p:txBody>
      </p:sp>
      <p:pic>
        <p:nvPicPr>
          <p:cNvPr id="3" name="Picture 6" descr="house_04_h80">
            <a:extLst>
              <a:ext uri="{FF2B5EF4-FFF2-40B4-BE49-F238E27FC236}">
                <a16:creationId xmlns:a16="http://schemas.microsoft.com/office/drawing/2014/main" id="{C2E376C4-3CA4-84D9-658F-9EE4577EDD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8266" y="3656614"/>
            <a:ext cx="3240359" cy="2161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lermontov_02_w80">
            <a:extLst>
              <a:ext uri="{FF2B5EF4-FFF2-40B4-BE49-F238E27FC236}">
                <a16:creationId xmlns:a16="http://schemas.microsoft.com/office/drawing/2014/main" id="{126C336D-7D67-D63A-4E3B-277F484445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052512"/>
            <a:ext cx="2022475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 descr="house_02_h80">
            <a:extLst>
              <a:ext uri="{FF2B5EF4-FFF2-40B4-BE49-F238E27FC236}">
                <a16:creationId xmlns:a16="http://schemas.microsoft.com/office/drawing/2014/main" id="{83F093CE-F473-23CF-EB98-FE0E913ED7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297" y="3645906"/>
            <a:ext cx="3240360" cy="2159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2147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Лермонтов">
            <a:extLst>
              <a:ext uri="{FF2B5EF4-FFF2-40B4-BE49-F238E27FC236}">
                <a16:creationId xmlns:a16="http://schemas.microsoft.com/office/drawing/2014/main" id="{C24BDF68-E12C-AE69-17C5-28A890BD06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219" y="1448594"/>
            <a:ext cx="2786062" cy="396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7">
            <a:extLst>
              <a:ext uri="{FF2B5EF4-FFF2-40B4-BE49-F238E27FC236}">
                <a16:creationId xmlns:a16="http://schemas.microsoft.com/office/drawing/2014/main" id="{6D2F0941-42B8-3D0B-E35C-882A5D08C1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7434" y="3861048"/>
            <a:ext cx="4033069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ru-RU" altLang="ru-RU" sz="2000" dirty="0">
                <a:latin typeface="+mj-lt"/>
              </a:rPr>
              <a:t>Лермонтов, получив прекрасное домашнее образование, подготовился для поступления в Московский университетский пансион, позже. В 1830 году был зачислен в Университет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A86C35-8712-B77B-C986-14CE670A5433}"/>
              </a:ext>
            </a:extLst>
          </p:cNvPr>
          <p:cNvSpPr txBox="1"/>
          <p:nvPr/>
        </p:nvSpPr>
        <p:spPr>
          <a:xfrm>
            <a:off x="827585" y="560527"/>
            <a:ext cx="756084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4000" dirty="0">
                <a:solidFill>
                  <a:srgbClr val="FF0000"/>
                </a:solidFill>
                <a:latin typeface="+mj-lt"/>
              </a:rPr>
              <a:t>Переезд Лермонтова в Москву.</a:t>
            </a:r>
            <a:endParaRPr lang="ru-RU" sz="4000" dirty="0"/>
          </a:p>
        </p:txBody>
      </p:sp>
      <p:pic>
        <p:nvPicPr>
          <p:cNvPr id="6" name="Picture 3" descr="Моск">
            <a:extLst>
              <a:ext uri="{FF2B5EF4-FFF2-40B4-BE49-F238E27FC236}">
                <a16:creationId xmlns:a16="http://schemas.microsoft.com/office/drawing/2014/main" id="{E97D9CFF-9F53-4627-6B0B-81B305D7CD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8802" y="1448594"/>
            <a:ext cx="3770331" cy="233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2146814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Лермонтов худ">
            <a:extLst>
              <a:ext uri="{FF2B5EF4-FFF2-40B4-BE49-F238E27FC236}">
                <a16:creationId xmlns:a16="http://schemas.microsoft.com/office/drawing/2014/main" id="{30CD566C-2283-281D-0EAF-F1098F0A2A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276" y="1648782"/>
            <a:ext cx="2592572" cy="316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2">
            <a:extLst>
              <a:ext uri="{FF2B5EF4-FFF2-40B4-BE49-F238E27FC236}">
                <a16:creationId xmlns:a16="http://schemas.microsoft.com/office/drawing/2014/main" id="{2D26FE5D-0ADE-2C68-1843-59DBFE8AAB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444" y="5025862"/>
            <a:ext cx="3168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ru-RU" altLang="ru-RU" dirty="0">
                <a:latin typeface="+mj-lt"/>
              </a:rPr>
              <a:t>портрет кисти </a:t>
            </a:r>
            <a:r>
              <a:rPr lang="ru-RU" altLang="ru-RU" dirty="0" err="1">
                <a:latin typeface="+mj-lt"/>
              </a:rPr>
              <a:t>Ф.Будкина</a:t>
            </a:r>
            <a:endParaRPr lang="ru-RU" altLang="ru-RU" dirty="0">
              <a:latin typeface="+mj-lt"/>
            </a:endParaRPr>
          </a:p>
        </p:txBody>
      </p:sp>
      <p:pic>
        <p:nvPicPr>
          <p:cNvPr id="8" name="Picture 6" descr="Школа прапорщиков в Петербурге">
            <a:extLst>
              <a:ext uri="{FF2B5EF4-FFF2-40B4-BE49-F238E27FC236}">
                <a16:creationId xmlns:a16="http://schemas.microsoft.com/office/drawing/2014/main" id="{B52CECAF-723A-BE52-9464-C3DCA8B5D9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6292" y="1372256"/>
            <a:ext cx="3698875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1">
            <a:extLst>
              <a:ext uri="{FF2B5EF4-FFF2-40B4-BE49-F238E27FC236}">
                <a16:creationId xmlns:a16="http://schemas.microsoft.com/office/drawing/2014/main" id="{CCD53EB9-070F-6AFE-056B-EA2273325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7904" y="2996952"/>
            <a:ext cx="4615652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ru-RU" altLang="ru-RU" sz="2000" dirty="0">
                <a:latin typeface="+mj-lt"/>
              </a:rPr>
              <a:t>Через год, в 1832 году, Лермонтов ушёл из университета и выехал в Петербург. Там он поступил в Школу гвардейских подпрапорщиков и кавалерийских юнкеров, где также отличился, успешно выдержал экзамен при переходе в старший класс и по окончании был произведён в корнеты лейб-гвардии гусарского полка.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61C9290-F827-7EA1-76F0-235355F9ABCD}"/>
              </a:ext>
            </a:extLst>
          </p:cNvPr>
          <p:cNvSpPr txBox="1"/>
          <p:nvPr/>
        </p:nvSpPr>
        <p:spPr>
          <a:xfrm>
            <a:off x="982006" y="690949"/>
            <a:ext cx="73415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altLang="ru-RU" sz="3600" dirty="0">
                <a:solidFill>
                  <a:srgbClr val="FF0000"/>
                </a:solidFill>
                <a:latin typeface="+mj-lt"/>
              </a:rPr>
              <a:t>Переезд Лермонтова в Петербург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7853935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>
            <a:extLst>
              <a:ext uri="{FF2B5EF4-FFF2-40B4-BE49-F238E27FC236}">
                <a16:creationId xmlns:a16="http://schemas.microsoft.com/office/drawing/2014/main" id="{E7728F01-7671-786D-AB8F-A4AD8665F7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9912" y="1196752"/>
            <a:ext cx="4367517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ru-RU" altLang="ru-RU" sz="2000" dirty="0">
                <a:latin typeface="+mj-lt"/>
              </a:rPr>
              <a:t>В 1837 году имя Лермонтова стало известно всей образованной России благодаря стихотворению «Смерть поэта», написанному по поводу кончины </a:t>
            </a:r>
            <a:r>
              <a:rPr lang="ru-RU" altLang="ru-RU" sz="2000" dirty="0" err="1">
                <a:latin typeface="+mj-lt"/>
              </a:rPr>
              <a:t>А.С.Пушкина</a:t>
            </a:r>
            <a:r>
              <a:rPr lang="ru-RU" altLang="ru-RU" sz="2000" dirty="0">
                <a:latin typeface="+mj-lt"/>
              </a:rPr>
              <a:t>. Это стихотворение вызвало неудовольствие царского двора. Лермонтов вскоре был арестован, а потом переведён в Нижегородский драгунский полк, располагавшийся на Кавказе. </a:t>
            </a:r>
          </a:p>
          <a:p>
            <a:pPr eaLnBrk="1" hangingPunct="1"/>
            <a:r>
              <a:rPr lang="ru-RU" altLang="ru-RU" sz="2000" dirty="0">
                <a:latin typeface="+mj-lt"/>
              </a:rPr>
              <a:t>Весной 1838 г. , благодаря хлопотам бабушки, Лермонтова возвратили в гвардию, в тот же лейб-гвардейский гусарский полк.</a:t>
            </a:r>
          </a:p>
        </p:txBody>
      </p:sp>
      <p:pic>
        <p:nvPicPr>
          <p:cNvPr id="4" name="Picture 7">
            <a:extLst>
              <a:ext uri="{FF2B5EF4-FFF2-40B4-BE49-F238E27FC236}">
                <a16:creationId xmlns:a16="http://schemas.microsoft.com/office/drawing/2014/main" id="{308E2656-02D8-167C-52EA-7C3731C426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171" y="2132856"/>
            <a:ext cx="2533650" cy="282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963F410-AD7C-541A-C6D1-20668FBDABBA}"/>
              </a:ext>
            </a:extLst>
          </p:cNvPr>
          <p:cNvSpPr txBox="1"/>
          <p:nvPr/>
        </p:nvSpPr>
        <p:spPr>
          <a:xfrm>
            <a:off x="901225" y="550421"/>
            <a:ext cx="73415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altLang="ru-RU" sz="3600" dirty="0">
                <a:solidFill>
                  <a:srgbClr val="FF0000"/>
                </a:solidFill>
                <a:latin typeface="+mj-lt"/>
              </a:rPr>
              <a:t>Погиб поэт-невольник чести!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6520273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683" y="561238"/>
            <a:ext cx="4286250" cy="258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3577" y="1052736"/>
            <a:ext cx="2664296" cy="3996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683" y="3142513"/>
            <a:ext cx="4752528" cy="3115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4240" y="2026444"/>
            <a:ext cx="2319337" cy="2805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6429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2000" fill="hold"/>
                                        <p:tgtEl>
                                          <p:spTgt spid="81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Пушкин">
            <a:extLst>
              <a:ext uri="{FF2B5EF4-FFF2-40B4-BE49-F238E27FC236}">
                <a16:creationId xmlns:a16="http://schemas.microsoft.com/office/drawing/2014/main" id="{DE7ECA81-7ACB-93CA-4450-9EC9BC730E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6363" y="1379532"/>
            <a:ext cx="2268537" cy="302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lermontov25">
            <a:extLst>
              <a:ext uri="{FF2B5EF4-FFF2-40B4-BE49-F238E27FC236}">
                <a16:creationId xmlns:a16="http://schemas.microsoft.com/office/drawing/2014/main" id="{902EEFB4-A46B-0200-9492-7AF8C4F620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457" y="1352182"/>
            <a:ext cx="2376487" cy="302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6">
            <a:extLst>
              <a:ext uri="{FF2B5EF4-FFF2-40B4-BE49-F238E27FC236}">
                <a16:creationId xmlns:a16="http://schemas.microsoft.com/office/drawing/2014/main" id="{CF82E497-A3F3-E87D-C49B-D2AE77A07A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574" y="4418964"/>
            <a:ext cx="7632848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ru-RU" sz="2000" dirty="0">
                <a:latin typeface="+mj-lt"/>
              </a:rPr>
              <a:t>«Никогда ни в одной литературе мира не бывало примера, чтобы один великий поэт подхватил знамя поэзии, выпавшее из рук другого, чтобы он нес его по завещанному пути и сам пал бы на поединке с теми же силами. Смерть Пушкина и рождение Лермонтова – трибуна неразделима»                   И. Андроников</a:t>
            </a:r>
            <a:endParaRPr lang="ru-RU" altLang="ru-RU" sz="2000" b="1" dirty="0">
              <a:latin typeface="+mj-lt"/>
            </a:endParaRP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C6CC34A4-009B-BA97-EFC8-3190E1DEAD88}"/>
              </a:ext>
            </a:extLst>
          </p:cNvPr>
          <p:cNvSpPr txBox="1">
            <a:spLocks/>
          </p:cNvSpPr>
          <p:nvPr/>
        </p:nvSpPr>
        <p:spPr>
          <a:xfrm>
            <a:off x="1037137" y="548680"/>
            <a:ext cx="706972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>
                <a:solidFill>
                  <a:srgbClr val="FF0000"/>
                </a:solidFill>
              </a:rPr>
              <a:t>Два поэтических мира</a:t>
            </a:r>
            <a:endParaRPr lang="ru-RU" sz="49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353539"/>
      </p:ext>
    </p:extLst>
  </p:cSld>
  <p:clrMapOvr>
    <a:masterClrMapping/>
  </p:clrMapOvr>
  <p:transition spd="slow">
    <p:randomBar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1580" y="620688"/>
            <a:ext cx="7560840" cy="5856312"/>
          </a:xfrm>
        </p:spPr>
        <p:txBody>
          <a:bodyPr/>
          <a:lstStyle/>
          <a:p>
            <a:pPr algn="just"/>
            <a:r>
              <a:rPr lang="ru-RU" dirty="0"/>
              <a:t>Лермонтов разочаровался и в людях, окружавших его, не находя среди них тех, кто готов понять его или просто оценить по достоинству. Бросая взгляд в будущее, он видит драму целого поколения:</a:t>
            </a:r>
          </a:p>
          <a:p>
            <a:endParaRPr lang="ru-RU" dirty="0"/>
          </a:p>
          <a:p>
            <a:pPr marL="0" indent="0" algn="ctr">
              <a:buNone/>
            </a:pPr>
            <a:r>
              <a:rPr lang="ru-RU" dirty="0"/>
              <a:t>«</a:t>
            </a:r>
            <a:r>
              <a:rPr lang="ru-RU" i="1" dirty="0"/>
              <a:t>Его грядущее иль пусто иль темно,</a:t>
            </a:r>
          </a:p>
          <a:p>
            <a:pPr marL="0" indent="0" algn="ctr">
              <a:buNone/>
            </a:pPr>
            <a:r>
              <a:rPr lang="ru-RU" i="1" dirty="0"/>
              <a:t>Меж тем, под бременем познанья и сомненья</a:t>
            </a:r>
          </a:p>
          <a:p>
            <a:pPr marL="0" indent="0" algn="ctr">
              <a:buNone/>
            </a:pPr>
            <a:r>
              <a:rPr lang="ru-RU" i="1" dirty="0"/>
              <a:t>В бездействии состарится оно.»</a:t>
            </a:r>
          </a:p>
          <a:p>
            <a:pPr marL="0" indent="0">
              <a:buNone/>
            </a:pPr>
            <a:r>
              <a:rPr lang="ru-RU" dirty="0"/>
              <a:t>                                                     («Дума»)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620" y="4437112"/>
            <a:ext cx="1692799" cy="1808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2895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dkgoznaka.ru/wp-content/uploads/2022/09/urok-litieratury-gieroizm-russkogho-soldata-v-stikhotvorienii-m-iu-liermontova-borodino_5.jpeg">
            <a:extLst>
              <a:ext uri="{FF2B5EF4-FFF2-40B4-BE49-F238E27FC236}">
                <a16:creationId xmlns:a16="http://schemas.microsoft.com/office/drawing/2014/main" id="{B01A34CE-0BF3-FC99-6874-7CCCC313D7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" y="-69754"/>
            <a:ext cx="10113510" cy="6927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907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rthive.net/res/media/img/oy800/work/2ab/708134.jpg">
            <a:extLst>
              <a:ext uri="{FF2B5EF4-FFF2-40B4-BE49-F238E27FC236}">
                <a16:creationId xmlns:a16="http://schemas.microsoft.com/office/drawing/2014/main" id="{65FFA351-4199-0452-C6BD-321616CC09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8" y="0"/>
            <a:ext cx="110021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8517875"/>
      </p:ext>
    </p:extLst>
  </p:cSld>
  <p:clrMapOvr>
    <a:masterClrMapping/>
  </p:clrMapOvr>
  <p:transition spd="slow">
    <p:cover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enatskay_platz1.jpg">
            <a:extLst>
              <a:ext uri="{FF2B5EF4-FFF2-40B4-BE49-F238E27FC236}">
                <a16:creationId xmlns:a16="http://schemas.microsoft.com/office/drawing/2014/main" id="{CD0578FE-2200-F4C0-B503-2339F26633F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8316"/>
            <a:ext cx="9186040" cy="674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022927"/>
      </p:ext>
    </p:extLst>
  </p:cSld>
  <p:clrMapOvr>
    <a:masterClrMapping/>
  </p:clrMapOvr>
  <p:transition spd="slow"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3754AFB-EE20-3CD8-8822-91F5828CDF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23928" y="980728"/>
            <a:ext cx="4248472" cy="5184576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ru-RU" altLang="ru-RU" sz="2400" b="1" i="1" dirty="0"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anose="02040502050505030304" pitchFamily="18" charset="0"/>
              </a:rPr>
              <a:t>«Он подражал в стихах Пушкину и Байрону и вдруг написал нечто такое, где он никому не подражал, зато всем уже целый век хочется подражать ему. Но совершенно очевидно, что это невозможно…Слово слушается его, как змея заклинателя…».</a:t>
            </a:r>
          </a:p>
          <a:p>
            <a:pPr marL="0" indent="0" algn="r">
              <a:buNone/>
              <a:defRPr/>
            </a:pPr>
            <a:r>
              <a:rPr lang="ru-RU" altLang="ru-RU" sz="2400" b="1" i="1" dirty="0"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anose="02040502050505030304" pitchFamily="18" charset="0"/>
              </a:rPr>
              <a:t>А.А. Ахматова</a:t>
            </a:r>
          </a:p>
          <a:p>
            <a:endParaRPr lang="ru-RU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7E1E9ECC-21DE-3F54-2B29-42B03D3C36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72816"/>
            <a:ext cx="3193458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19440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lexander_I_of_Russia_by_G.Dawe_1826_Peterhof.jpg">
            <a:extLst>
              <a:ext uri="{FF2B5EF4-FFF2-40B4-BE49-F238E27FC236}">
                <a16:creationId xmlns:a16="http://schemas.microsoft.com/office/drawing/2014/main" id="{8676F4E4-A7BB-A9D7-4B9A-B07D8575542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584684"/>
            <a:ext cx="4122255" cy="568863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7E4FB9D-B82F-647F-A337-AB2869AFC8A6}"/>
              </a:ext>
            </a:extLst>
          </p:cNvPr>
          <p:cNvSpPr txBox="1"/>
          <p:nvPr/>
        </p:nvSpPr>
        <p:spPr>
          <a:xfrm>
            <a:off x="4896631" y="2276872"/>
            <a:ext cx="34917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+mj-lt"/>
              </a:rPr>
              <a:t>Александр </a:t>
            </a:r>
            <a:r>
              <a:rPr lang="en-US" sz="4400" dirty="0">
                <a:latin typeface="+mj-lt"/>
              </a:rPr>
              <a:t>I</a:t>
            </a:r>
            <a:endParaRPr lang="ru-RU" sz="4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2399078"/>
      </p:ext>
    </p:extLst>
  </p:cSld>
  <p:clrMapOvr>
    <a:masterClrMapping/>
  </p:clrMapOvr>
  <p:transition spd="slow">
    <p:cover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00-7.jpg">
            <a:extLst>
              <a:ext uri="{FF2B5EF4-FFF2-40B4-BE49-F238E27FC236}">
                <a16:creationId xmlns:a16="http://schemas.microsoft.com/office/drawing/2014/main" id="{76D0DC77-87E5-3333-6E84-D0DBACF42CD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584684"/>
            <a:ext cx="4221570" cy="568863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2754B5-96A9-C227-9D96-0B48A372F6FA}"/>
              </a:ext>
            </a:extLst>
          </p:cNvPr>
          <p:cNvSpPr txBox="1"/>
          <p:nvPr/>
        </p:nvSpPr>
        <p:spPr>
          <a:xfrm>
            <a:off x="4997217" y="584684"/>
            <a:ext cx="341127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+mj-lt"/>
              </a:rPr>
              <a:t>Константин</a:t>
            </a:r>
          </a:p>
          <a:p>
            <a:pPr algn="ctr"/>
            <a:r>
              <a:rPr lang="ru-RU" sz="4400" dirty="0">
                <a:latin typeface="+mj-lt"/>
              </a:rPr>
              <a:t>Павлович</a:t>
            </a:r>
          </a:p>
        </p:txBody>
      </p:sp>
      <p:pic>
        <p:nvPicPr>
          <p:cNvPr id="7" name="Рисунок 6" descr="841829_big.jpg">
            <a:extLst>
              <a:ext uri="{FF2B5EF4-FFF2-40B4-BE49-F238E27FC236}">
                <a16:creationId xmlns:a16="http://schemas.microsoft.com/office/drawing/2014/main" id="{C35DBB91-5608-6731-0A93-4A077905177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4621" y="2117847"/>
            <a:ext cx="2676470" cy="270892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C7EA2C-251B-9919-1E16-BC5F6DAFE3C4}"/>
              </a:ext>
            </a:extLst>
          </p:cNvPr>
          <p:cNvSpPr txBox="1"/>
          <p:nvPr/>
        </p:nvSpPr>
        <p:spPr>
          <a:xfrm>
            <a:off x="4977146" y="5347126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+mj-lt"/>
              </a:rPr>
              <a:t>Монета с изображением Константина Павловича</a:t>
            </a:r>
          </a:p>
        </p:txBody>
      </p:sp>
    </p:spTree>
    <p:extLst>
      <p:ext uri="{BB962C8B-B14F-4D97-AF65-F5344CB8AC3E}">
        <p14:creationId xmlns:p14="http://schemas.microsoft.com/office/powerpoint/2010/main" val="2291525630"/>
      </p:ext>
    </p:extLst>
  </p:cSld>
  <p:clrMapOvr>
    <a:masterClrMapping/>
  </p:clrMapOvr>
  <p:transition spd="slow">
    <p:cover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9.jpg">
            <a:extLst>
              <a:ext uri="{FF2B5EF4-FFF2-40B4-BE49-F238E27FC236}">
                <a16:creationId xmlns:a16="http://schemas.microsoft.com/office/drawing/2014/main" id="{00D9C445-D674-DC80-9DC9-4D156E7B41A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578759"/>
            <a:ext cx="4108726" cy="570048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BA1AADF-F00A-BBBF-6629-364B840989AC}"/>
              </a:ext>
            </a:extLst>
          </p:cNvPr>
          <p:cNvSpPr txBox="1"/>
          <p:nvPr/>
        </p:nvSpPr>
        <p:spPr>
          <a:xfrm>
            <a:off x="4896631" y="2276872"/>
            <a:ext cx="34917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+mj-lt"/>
              </a:rPr>
              <a:t>Николай </a:t>
            </a:r>
            <a:r>
              <a:rPr lang="en-US" sz="4400" dirty="0">
                <a:latin typeface="+mj-lt"/>
              </a:rPr>
              <a:t>I</a:t>
            </a:r>
            <a:endParaRPr lang="ru-RU" sz="4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09816564"/>
      </p:ext>
    </p:extLst>
  </p:cSld>
  <p:clrMapOvr>
    <a:masterClrMapping/>
  </p:clrMapOvr>
  <p:transition spd="slow">
    <p:cover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4EE65B8-EA55-315D-BD11-C14DAC7CF6E5}"/>
              </a:ext>
            </a:extLst>
          </p:cNvPr>
          <p:cNvSpPr txBox="1"/>
          <p:nvPr/>
        </p:nvSpPr>
        <p:spPr>
          <a:xfrm>
            <a:off x="4427985" y="5181773"/>
            <a:ext cx="40324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latin typeface="+mj-lt"/>
              </a:rPr>
              <a:t>Каховский П.Г.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2BD4DB6-E8A9-3935-1A96-38A5EFE12C5F}"/>
              </a:ext>
            </a:extLst>
          </p:cNvPr>
          <p:cNvSpPr txBox="1"/>
          <p:nvPr/>
        </p:nvSpPr>
        <p:spPr>
          <a:xfrm>
            <a:off x="1016681" y="5128412"/>
            <a:ext cx="34917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latin typeface="+mj-lt"/>
              </a:rPr>
              <a:t>Рылеев К.Ф</a:t>
            </a:r>
            <a:r>
              <a:rPr lang="ru-RU" sz="4400" dirty="0">
                <a:latin typeface="+mj-lt"/>
              </a:rPr>
              <a:t>.</a:t>
            </a:r>
          </a:p>
        </p:txBody>
      </p:sp>
      <p:pic>
        <p:nvPicPr>
          <p:cNvPr id="2" name="Рисунок 1" descr="54 П.А. Корин. Портрет Кондратия Фёдоровича Рылеева. 1949 г..jpg">
            <a:extLst>
              <a:ext uri="{FF2B5EF4-FFF2-40B4-BE49-F238E27FC236}">
                <a16:creationId xmlns:a16="http://schemas.microsoft.com/office/drawing/2014/main" id="{476270F6-E0D2-9FD4-1905-10BDCC5D530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3780" y="828117"/>
            <a:ext cx="3024492" cy="4321372"/>
          </a:xfrm>
          <a:prstGeom prst="rect">
            <a:avLst/>
          </a:prstGeom>
        </p:spPr>
      </p:pic>
      <p:pic>
        <p:nvPicPr>
          <p:cNvPr id="3" name="Рисунок 2" descr="Kakhovsky.jpg">
            <a:extLst>
              <a:ext uri="{FF2B5EF4-FFF2-40B4-BE49-F238E27FC236}">
                <a16:creationId xmlns:a16="http://schemas.microsoft.com/office/drawing/2014/main" id="{A0266FCE-AA9B-1228-2EDA-472B2CB3549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49031" y="828117"/>
            <a:ext cx="3069341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214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4EE65B8-EA55-315D-BD11-C14DAC7CF6E5}"/>
              </a:ext>
            </a:extLst>
          </p:cNvPr>
          <p:cNvSpPr txBox="1"/>
          <p:nvPr/>
        </p:nvSpPr>
        <p:spPr>
          <a:xfrm>
            <a:off x="4362731" y="5329754"/>
            <a:ext cx="41328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+mj-lt"/>
              </a:rPr>
              <a:t>Ростовцев Я.И.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2BD4DB6-E8A9-3935-1A96-38A5EFE12C5F}"/>
              </a:ext>
            </a:extLst>
          </p:cNvPr>
          <p:cNvSpPr txBox="1"/>
          <p:nvPr/>
        </p:nvSpPr>
        <p:spPr>
          <a:xfrm>
            <a:off x="938407" y="5373216"/>
            <a:ext cx="34917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+mj-lt"/>
              </a:rPr>
              <a:t>Дибич И.И.</a:t>
            </a:r>
          </a:p>
        </p:txBody>
      </p:sp>
      <p:pic>
        <p:nvPicPr>
          <p:cNvPr id="7" name="Рисунок 6" descr="Ivan_Ivanovitch_Dibich_by_Thomas_Wright_-_Borodino_museum.jpg">
            <a:extLst>
              <a:ext uri="{FF2B5EF4-FFF2-40B4-BE49-F238E27FC236}">
                <a16:creationId xmlns:a16="http://schemas.microsoft.com/office/drawing/2014/main" id="{6C9E7AA8-9D70-C130-120C-8105ED66F2B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5404" y="794030"/>
            <a:ext cx="3487888" cy="4464496"/>
          </a:xfrm>
          <a:prstGeom prst="rect">
            <a:avLst/>
          </a:prstGeom>
        </p:spPr>
      </p:pic>
      <p:pic>
        <p:nvPicPr>
          <p:cNvPr id="8" name="Рисунок 7" descr="mediapreview.jfif">
            <a:extLst>
              <a:ext uri="{FF2B5EF4-FFF2-40B4-BE49-F238E27FC236}">
                <a16:creationId xmlns:a16="http://schemas.microsoft.com/office/drawing/2014/main" id="{A349C488-42C0-9062-A9FD-C057C3142A4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12509" y="764703"/>
            <a:ext cx="3532305" cy="4417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285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0GTCVRA.jpg">
            <a:extLst>
              <a:ext uri="{FF2B5EF4-FFF2-40B4-BE49-F238E27FC236}">
                <a16:creationId xmlns:a16="http://schemas.microsoft.com/office/drawing/2014/main" id="{F8D4DD10-EC5D-AC66-5716-3A992273979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116632"/>
            <a:ext cx="8928992" cy="662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084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4EE65B8-EA55-315D-BD11-C14DAC7CF6E5}"/>
              </a:ext>
            </a:extLst>
          </p:cNvPr>
          <p:cNvSpPr txBox="1"/>
          <p:nvPr/>
        </p:nvSpPr>
        <p:spPr>
          <a:xfrm>
            <a:off x="5190448" y="2780928"/>
            <a:ext cx="31686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+mj-lt"/>
              </a:rPr>
              <a:t>П.Е. Анненкова (Полина Гебль)</a:t>
            </a:r>
          </a:p>
        </p:txBody>
      </p:sp>
      <p:pic>
        <p:nvPicPr>
          <p:cNvPr id="2" name="Рисунок 1" descr="bp.jpeg">
            <a:extLst>
              <a:ext uri="{FF2B5EF4-FFF2-40B4-BE49-F238E27FC236}">
                <a16:creationId xmlns:a16="http://schemas.microsoft.com/office/drawing/2014/main" id="{E4BCF9DE-5A1F-CB32-A72E-00FC0B3F434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789535"/>
            <a:ext cx="4434872" cy="5278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873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4EE65B8-EA55-315D-BD11-C14DAC7CF6E5}"/>
              </a:ext>
            </a:extLst>
          </p:cNvPr>
          <p:cNvSpPr txBox="1"/>
          <p:nvPr/>
        </p:nvSpPr>
        <p:spPr>
          <a:xfrm>
            <a:off x="4881949" y="3075057"/>
            <a:ext cx="357848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400" dirty="0">
                <a:latin typeface="+mj-lt"/>
              </a:rPr>
              <a:t>М.Н. Волконская</a:t>
            </a:r>
          </a:p>
        </p:txBody>
      </p:sp>
      <p:pic>
        <p:nvPicPr>
          <p:cNvPr id="2" name="Рисунок 1" descr="Портрет Марии Николаевны Раевской. 1824. Холст, масло.jpg">
            <a:extLst>
              <a:ext uri="{FF2B5EF4-FFF2-40B4-BE49-F238E27FC236}">
                <a16:creationId xmlns:a16="http://schemas.microsoft.com/office/drawing/2014/main" id="{9E212750-D054-B8F6-7DF0-DB4CEA75FCB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764704"/>
            <a:ext cx="4054364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45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4EE65B8-EA55-315D-BD11-C14DAC7CF6E5}"/>
              </a:ext>
            </a:extLst>
          </p:cNvPr>
          <p:cNvSpPr txBox="1"/>
          <p:nvPr/>
        </p:nvSpPr>
        <p:spPr>
          <a:xfrm>
            <a:off x="4752615" y="2782669"/>
            <a:ext cx="34917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latin typeface="+mj-lt"/>
              </a:rPr>
              <a:t>А.И. Давыдова</a:t>
            </a:r>
          </a:p>
        </p:txBody>
      </p:sp>
      <p:pic>
        <p:nvPicPr>
          <p:cNvPr id="2" name="Рисунок 1" descr="-DwhvmSM5z8.jpg">
            <a:extLst>
              <a:ext uri="{FF2B5EF4-FFF2-40B4-BE49-F238E27FC236}">
                <a16:creationId xmlns:a16="http://schemas.microsoft.com/office/drawing/2014/main" id="{0C33BF10-7242-952D-1D34-7066253E3DC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621627"/>
            <a:ext cx="3491793" cy="5543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218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4EE65B8-EA55-315D-BD11-C14DAC7CF6E5}"/>
              </a:ext>
            </a:extLst>
          </p:cNvPr>
          <p:cNvSpPr txBox="1"/>
          <p:nvPr/>
        </p:nvSpPr>
        <p:spPr>
          <a:xfrm>
            <a:off x="4876781" y="3140968"/>
            <a:ext cx="34917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+mj-lt"/>
              </a:rPr>
              <a:t>А.В. </a:t>
            </a:r>
            <a:r>
              <a:rPr lang="ru-RU" sz="4400" dirty="0" err="1">
                <a:latin typeface="+mj-lt"/>
              </a:rPr>
              <a:t>Роузен</a:t>
            </a:r>
            <a:endParaRPr lang="ru-RU" sz="4400" dirty="0">
              <a:latin typeface="+mj-lt"/>
            </a:endParaRPr>
          </a:p>
        </p:txBody>
      </p:sp>
      <p:pic>
        <p:nvPicPr>
          <p:cNvPr id="2" name="Рисунок 1" descr="А.ВРозен.jpg">
            <a:extLst>
              <a:ext uri="{FF2B5EF4-FFF2-40B4-BE49-F238E27FC236}">
                <a16:creationId xmlns:a16="http://schemas.microsoft.com/office/drawing/2014/main" id="{EE199EAF-9013-1ECE-BB42-5B232CCD16B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656692"/>
            <a:ext cx="4137229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720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337A92CD-5580-9C7D-953B-715FCE91EA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4048" y="1998264"/>
            <a:ext cx="3017999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одержимое 2">
            <a:extLst>
              <a:ext uri="{FF2B5EF4-FFF2-40B4-BE49-F238E27FC236}">
                <a16:creationId xmlns:a16="http://schemas.microsoft.com/office/drawing/2014/main" id="{2C38197C-C65D-FC60-2ABD-310F08D8BD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6096" y="1536215"/>
            <a:ext cx="4187951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/>
              <a:t>Михаил Юрьевич Лермонтов –</a:t>
            </a:r>
          </a:p>
          <a:p>
            <a:pPr>
              <a:buNone/>
            </a:pPr>
            <a:r>
              <a:rPr lang="ru-RU" b="1" dirty="0"/>
              <a:t>русский поэт, прозаик,</a:t>
            </a:r>
          </a:p>
          <a:p>
            <a:pPr>
              <a:buNone/>
            </a:pPr>
            <a:r>
              <a:rPr lang="ru-RU" b="1" dirty="0"/>
              <a:t> драматург, художник.  </a:t>
            </a:r>
          </a:p>
          <a:p>
            <a:pPr>
              <a:buNone/>
            </a:pPr>
            <a:r>
              <a:rPr lang="ru-RU" b="1" dirty="0"/>
              <a:t>Его произведения –</a:t>
            </a:r>
          </a:p>
          <a:p>
            <a:pPr>
              <a:buNone/>
            </a:pPr>
            <a:r>
              <a:rPr lang="ru-RU" b="1" dirty="0"/>
              <a:t> это сочетания различных</a:t>
            </a:r>
          </a:p>
          <a:p>
            <a:pPr>
              <a:buNone/>
            </a:pPr>
            <a:r>
              <a:rPr lang="ru-RU" b="1" dirty="0"/>
              <a:t> мотивов, отвечающих </a:t>
            </a:r>
          </a:p>
          <a:p>
            <a:pPr>
              <a:buNone/>
            </a:pPr>
            <a:r>
              <a:rPr lang="ru-RU" b="1" dirty="0"/>
              <a:t>насущным потребностям</a:t>
            </a:r>
          </a:p>
          <a:p>
            <a:pPr>
              <a:buNone/>
            </a:pPr>
            <a:r>
              <a:rPr lang="ru-RU" b="1" dirty="0"/>
              <a:t> русского общества.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ACBC193-BAC1-6015-FB1D-D6BBAE365B96}"/>
              </a:ext>
            </a:extLst>
          </p:cNvPr>
          <p:cNvSpPr/>
          <p:nvPr/>
        </p:nvSpPr>
        <p:spPr>
          <a:xfrm>
            <a:off x="878408" y="692696"/>
            <a:ext cx="73871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i="1" dirty="0">
                <a:solidFill>
                  <a:srgbClr val="FF0000"/>
                </a:solidFill>
                <a:latin typeface="+mj-lt"/>
              </a:rPr>
              <a:t>«Я ищу свободы и покоя!.. »</a:t>
            </a:r>
            <a:r>
              <a:rPr lang="ru-RU" sz="4000" dirty="0">
                <a:solidFill>
                  <a:srgbClr val="FF0000"/>
                </a:solidFill>
                <a:latin typeface="+mj-lt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058729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orm_photoreport_imageid_538884_133cace18e9d7071575982919.jpg">
            <a:extLst>
              <a:ext uri="{FF2B5EF4-FFF2-40B4-BE49-F238E27FC236}">
                <a16:creationId xmlns:a16="http://schemas.microsoft.com/office/drawing/2014/main" id="{638C261E-0992-8FA5-D8AF-A7A436B9461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116632"/>
            <a:ext cx="8928992" cy="6552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537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340768"/>
            <a:ext cx="7632848" cy="5136232"/>
          </a:xfrm>
        </p:spPr>
        <p:txBody>
          <a:bodyPr/>
          <a:lstStyle/>
          <a:p>
            <a:pPr algn="just"/>
            <a:r>
              <a:rPr lang="ru-RU" u="sng" dirty="0">
                <a:solidFill>
                  <a:srgbClr val="FF0000"/>
                </a:solidFill>
              </a:rPr>
              <a:t>Мотив одиночества</a:t>
            </a:r>
            <a:r>
              <a:rPr lang="ru-RU" dirty="0"/>
              <a:t>– это следствие судьбы Лермонтова и его поколения, бесцельного существования эпохи реакции после разгрома восстания 1825г. Поэт был разочарован не только людьми, но и общей ситуацией в стране, которая воспитала такое поколение, невозможностью применить свои силы на гражданском поприще, - все это было истинной трагедией для Лермонтова.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437112"/>
            <a:ext cx="1728192" cy="1819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8157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1722DDB-CDC6-58BD-A5A9-302F7321C09E}"/>
              </a:ext>
            </a:extLst>
          </p:cNvPr>
          <p:cNvSpPr txBox="1"/>
          <p:nvPr/>
        </p:nvSpPr>
        <p:spPr>
          <a:xfrm>
            <a:off x="935596" y="764704"/>
            <a:ext cx="7272808" cy="3605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Задания по группам для анализа стихотворений</a:t>
            </a:r>
            <a:endParaRPr lang="ru-RU" sz="24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ru-RU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Прочитайте стихотворение.</a:t>
            </a: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ru-RU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Устно ответьте на вопросы. Это поможет вам определить идею и значимость этого стихотворения.</a:t>
            </a: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ru-RU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Обсудив в группе, заполните таблицу по предложенному плану.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20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Выслушав ответы других учащихся, составьте схему «Образ лирического героя в стихотворениях Лермонтова»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A554C3B-B7DF-30D0-F638-3CFD0CB29DB8}"/>
              </a:ext>
            </a:extLst>
          </p:cNvPr>
          <p:cNvSpPr txBox="1"/>
          <p:nvPr/>
        </p:nvSpPr>
        <p:spPr>
          <a:xfrm>
            <a:off x="677797" y="4391344"/>
            <a:ext cx="7560840" cy="3752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solidFill>
                  <a:srgbClr val="000000"/>
                </a:solidFill>
                <a:effectLst/>
                <a:latin typeface="Noto Serif" panose="02020600060500020200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группа. Анализ стихотворения </a:t>
            </a:r>
            <a:r>
              <a:rPr lang="ru-RU" sz="1800" b="1" dirty="0">
                <a:solidFill>
                  <a:srgbClr val="FF0000"/>
                </a:solidFill>
                <a:effectLst/>
                <a:latin typeface="Noto Serif" panose="02020600060500020200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«Парус» (1832г.)</a:t>
            </a:r>
            <a:endParaRPr lang="ru-RU" sz="12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A05472C-47C0-C837-D387-C9874041431E}"/>
              </a:ext>
            </a:extLst>
          </p:cNvPr>
          <p:cNvSpPr txBox="1"/>
          <p:nvPr/>
        </p:nvSpPr>
        <p:spPr>
          <a:xfrm>
            <a:off x="707631" y="4766640"/>
            <a:ext cx="7632848" cy="3752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solidFill>
                  <a:srgbClr val="000000"/>
                </a:solidFill>
                <a:effectLst/>
                <a:latin typeface="Noto Serif" panose="02020600060500020200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группа. Анализ стихотворения </a:t>
            </a:r>
            <a:r>
              <a:rPr lang="ru-RU" sz="1800" b="1" dirty="0">
                <a:solidFill>
                  <a:srgbClr val="FF0000"/>
                </a:solidFill>
                <a:effectLst/>
                <a:latin typeface="Noto Serif" panose="02020600060500020200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«Тучи» (1840г.)</a:t>
            </a:r>
            <a:endParaRPr lang="ru-RU" sz="12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1C5A519-EC23-3C82-9280-BCCC435931C9}"/>
              </a:ext>
            </a:extLst>
          </p:cNvPr>
          <p:cNvSpPr txBox="1"/>
          <p:nvPr/>
        </p:nvSpPr>
        <p:spPr>
          <a:xfrm>
            <a:off x="719572" y="5141936"/>
            <a:ext cx="7632848" cy="3752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solidFill>
                  <a:srgbClr val="000000"/>
                </a:solidFill>
                <a:effectLst/>
                <a:latin typeface="Noto Serif" panose="02020600060500020200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группа. Анализ стихотворения </a:t>
            </a:r>
            <a:r>
              <a:rPr lang="ru-RU" sz="1800" b="1" dirty="0">
                <a:solidFill>
                  <a:srgbClr val="FF0000"/>
                </a:solidFill>
                <a:effectLst/>
                <a:latin typeface="Noto Serif" panose="02020600060500020200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«Утес» (1841г.) </a:t>
            </a:r>
            <a:endParaRPr lang="ru-RU" sz="12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2015D1C-E65A-D734-8ABF-E202091E2171}"/>
              </a:ext>
            </a:extLst>
          </p:cNvPr>
          <p:cNvSpPr txBox="1"/>
          <p:nvPr/>
        </p:nvSpPr>
        <p:spPr>
          <a:xfrm>
            <a:off x="702133" y="5517232"/>
            <a:ext cx="7632848" cy="3752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solidFill>
                  <a:srgbClr val="000000"/>
                </a:solidFill>
                <a:effectLst/>
                <a:latin typeface="Noto Serif" panose="02020600060500020200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группа. Анализ стихотворения </a:t>
            </a:r>
            <a:r>
              <a:rPr lang="ru-RU" sz="1800" b="1" dirty="0">
                <a:solidFill>
                  <a:srgbClr val="FF0000"/>
                </a:solidFill>
                <a:effectLst/>
                <a:latin typeface="Noto Serif" panose="02020600060500020200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«Листок» (1841г.) </a:t>
            </a:r>
            <a:endParaRPr lang="ru-RU" sz="12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0055097"/>
      </p:ext>
    </p:extLst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F750E130-7039-5EC1-C722-F87329DB88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7469380"/>
              </p:ext>
            </p:extLst>
          </p:nvPr>
        </p:nvGraphicFramePr>
        <p:xfrm>
          <a:off x="683568" y="1137843"/>
          <a:ext cx="7776864" cy="554870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888432">
                  <a:extLst>
                    <a:ext uri="{9D8B030D-6E8A-4147-A177-3AD203B41FA5}">
                      <a16:colId xmlns:a16="http://schemas.microsoft.com/office/drawing/2014/main" val="1550647050"/>
                    </a:ext>
                  </a:extLst>
                </a:gridCol>
                <a:gridCol w="3888432">
                  <a:extLst>
                    <a:ext uri="{9D8B030D-6E8A-4147-A177-3AD203B41FA5}">
                      <a16:colId xmlns:a16="http://schemas.microsoft.com/office/drawing/2014/main" val="450857007"/>
                    </a:ext>
                  </a:extLst>
                </a:gridCol>
              </a:tblGrid>
              <a:tr h="340376">
                <a:tc>
                  <a:txBody>
                    <a:bodyPr/>
                    <a:lstStyle/>
                    <a:p>
                      <a:endParaRPr lang="ru-RU" sz="16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6477731"/>
                  </a:ext>
                </a:extLst>
              </a:tr>
              <a:tr h="409559"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</a:pPr>
                      <a:r>
                        <a:rPr lang="ru-RU" sz="1600" b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Название стихотворения</a:t>
                      </a:r>
                    </a:p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1824128"/>
                  </a:ext>
                </a:extLst>
              </a:tr>
              <a:tr h="409559"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</a:pPr>
                      <a:r>
                        <a:rPr lang="ru-RU" sz="1600" b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Дата написания</a:t>
                      </a:r>
                    </a:p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7867615"/>
                  </a:ext>
                </a:extLst>
              </a:tr>
              <a:tr h="409559"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</a:pPr>
                      <a:r>
                        <a:rPr lang="ru-RU" sz="1600" b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Тема (о ком? о чем?)</a:t>
                      </a:r>
                    </a:p>
                    <a:p>
                      <a:pPr marL="457200" algn="just">
                        <a:lnSpc>
                          <a:spcPct val="107000"/>
                        </a:lnSpc>
                      </a:pPr>
                      <a:r>
                        <a:rPr lang="ru-RU" sz="1600" b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843744"/>
                  </a:ext>
                </a:extLst>
              </a:tr>
              <a:tr h="409559"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</a:pPr>
                      <a:r>
                        <a:rPr lang="ru-RU" sz="1600" b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Основная мысль</a:t>
                      </a:r>
                    </a:p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3657634"/>
                  </a:ext>
                </a:extLst>
              </a:tr>
              <a:tr h="576425"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</a:pPr>
                      <a:r>
                        <a:rPr lang="ru-RU" sz="1600" b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Какие чувства, настроение переданы в стихотворении</a:t>
                      </a:r>
                    </a:p>
                    <a:p>
                      <a:pPr marL="457200" algn="just">
                        <a:lnSpc>
                          <a:spcPct val="107000"/>
                        </a:lnSpc>
                      </a:pPr>
                      <a:endParaRPr lang="ru-RU" sz="1600" b="1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8424424"/>
                  </a:ext>
                </a:extLst>
              </a:tr>
              <a:tr h="576425"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</a:pPr>
                      <a:r>
                        <a:rPr lang="ru-RU" sz="1600" b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Образы лирического героя, его характеристика</a:t>
                      </a:r>
                    </a:p>
                    <a:p>
                      <a:pPr marL="457200" algn="just">
                        <a:lnSpc>
                          <a:spcPct val="107000"/>
                        </a:lnSpc>
                      </a:pPr>
                      <a:endParaRPr lang="ru-RU" sz="1600" b="1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9448252"/>
                  </a:ext>
                </a:extLst>
              </a:tr>
              <a:tr h="576425"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</a:pPr>
                      <a:r>
                        <a:rPr lang="ru-RU" sz="1600" b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Какие картины, ассоциации вызвало стихотворение</a:t>
                      </a:r>
                    </a:p>
                    <a:p>
                      <a:pPr marL="457200" algn="just">
                        <a:lnSpc>
                          <a:spcPct val="107000"/>
                        </a:lnSpc>
                      </a:pPr>
                      <a:endParaRPr lang="ru-RU" sz="1600" b="1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5515073"/>
                  </a:ext>
                </a:extLst>
              </a:tr>
              <a:tr h="828618"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</a:pPr>
                      <a:r>
                        <a:rPr lang="ru-RU" sz="1600" b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Идея (к чему призывает автор своего читателя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5137807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5065C862-74FE-3665-AFAC-F856ABD0B482}"/>
              </a:ext>
            </a:extLst>
          </p:cNvPr>
          <p:cNvSpPr txBox="1"/>
          <p:nvPr/>
        </p:nvSpPr>
        <p:spPr>
          <a:xfrm>
            <a:off x="929100" y="548680"/>
            <a:ext cx="7632848" cy="595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План для анализа стихотворений</a:t>
            </a:r>
          </a:p>
        </p:txBody>
      </p:sp>
      <p:pic>
        <p:nvPicPr>
          <p:cNvPr id="9" name="Picture 2" descr="C:\Documents and Settings\1\Мои документы\Мои рисунки\3.jpg">
            <a:extLst>
              <a:ext uri="{FF2B5EF4-FFF2-40B4-BE49-F238E27FC236}">
                <a16:creationId xmlns:a16="http://schemas.microsoft.com/office/drawing/2014/main" id="{ECCBC7EF-5716-15E3-3B66-FDB02EFEC7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 t="1875" r="2409" b="2499"/>
          <a:stretch>
            <a:fillRect/>
          </a:stretch>
        </p:blipFill>
        <p:spPr bwMode="auto">
          <a:xfrm>
            <a:off x="5076056" y="2348880"/>
            <a:ext cx="2977042" cy="2920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3836814"/>
      </p:ext>
    </p:extLst>
  </p:cSld>
  <p:clrMapOvr>
    <a:masterClrMapping/>
  </p:clrMapOvr>
  <p:transition spd="slow">
    <p:randomBar dir="vert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>
            <a:extLst>
              <a:ext uri="{FF2B5EF4-FFF2-40B4-BE49-F238E27FC236}">
                <a16:creationId xmlns:a16="http://schemas.microsoft.com/office/drawing/2014/main" id="{48C8B7B7-D4BC-D6A8-609B-8BE1D81BC261}"/>
              </a:ext>
            </a:extLst>
          </p:cNvPr>
          <p:cNvSpPr/>
          <p:nvPr/>
        </p:nvSpPr>
        <p:spPr>
          <a:xfrm>
            <a:off x="3419872" y="2564904"/>
            <a:ext cx="2304256" cy="1476164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Лирический герой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A69E2BD-2A37-306E-2915-8E78B9A8D217}"/>
              </a:ext>
            </a:extLst>
          </p:cNvPr>
          <p:cNvSpPr/>
          <p:nvPr/>
        </p:nvSpPr>
        <p:spPr>
          <a:xfrm>
            <a:off x="1168806" y="1177516"/>
            <a:ext cx="2088232" cy="1080120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C9E6BF2-10E3-2CDC-8CF4-73DD8D0F69DB}"/>
              </a:ext>
            </a:extLst>
          </p:cNvPr>
          <p:cNvSpPr/>
          <p:nvPr/>
        </p:nvSpPr>
        <p:spPr>
          <a:xfrm>
            <a:off x="1201924" y="4906616"/>
            <a:ext cx="2088232" cy="1080120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6C55108-FE0A-7960-0B7E-662955FA14A2}"/>
              </a:ext>
            </a:extLst>
          </p:cNvPr>
          <p:cNvSpPr/>
          <p:nvPr/>
        </p:nvSpPr>
        <p:spPr>
          <a:xfrm>
            <a:off x="3556919" y="1177516"/>
            <a:ext cx="2088232" cy="1080120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1B08983A-F0F0-29E6-65AB-1430A8F70AFC}"/>
              </a:ext>
            </a:extLst>
          </p:cNvPr>
          <p:cNvSpPr/>
          <p:nvPr/>
        </p:nvSpPr>
        <p:spPr>
          <a:xfrm>
            <a:off x="1200545" y="2855005"/>
            <a:ext cx="2088232" cy="1080120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9A1F550-9E79-C8D9-B45D-7226F80FB711}"/>
              </a:ext>
            </a:extLst>
          </p:cNvPr>
          <p:cNvSpPr/>
          <p:nvPr/>
        </p:nvSpPr>
        <p:spPr>
          <a:xfrm>
            <a:off x="3571165" y="4888396"/>
            <a:ext cx="2088232" cy="1080120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F5032203-3CD0-2277-D07C-0D88E2EB3B0F}"/>
              </a:ext>
            </a:extLst>
          </p:cNvPr>
          <p:cNvSpPr/>
          <p:nvPr/>
        </p:nvSpPr>
        <p:spPr>
          <a:xfrm>
            <a:off x="5886962" y="1183323"/>
            <a:ext cx="2088232" cy="1080120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50011B86-BC06-8C8D-1988-454C2E26C12D}"/>
              </a:ext>
            </a:extLst>
          </p:cNvPr>
          <p:cNvSpPr/>
          <p:nvPr/>
        </p:nvSpPr>
        <p:spPr>
          <a:xfrm>
            <a:off x="5941858" y="2942692"/>
            <a:ext cx="2088232" cy="1080120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06BB1E2-3CAF-C7C0-7F59-D379354241DB}"/>
              </a:ext>
            </a:extLst>
          </p:cNvPr>
          <p:cNvSpPr/>
          <p:nvPr/>
        </p:nvSpPr>
        <p:spPr>
          <a:xfrm>
            <a:off x="5940406" y="4888396"/>
            <a:ext cx="2088232" cy="1080120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5580130"/>
      </p:ext>
    </p:extLst>
  </p:cSld>
  <p:clrMapOvr>
    <a:masterClrMapping/>
  </p:clrMapOvr>
  <p:transition spd="slow">
    <p:randomBar dir="vert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620688"/>
            <a:ext cx="7632848" cy="5784304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dirty="0"/>
              <a:t>В своем, бесспорно, одном из лучших стихотворений «Выхожу один я на дорогу…» автор показывает, что невозможно найти успокоения в общении с природой. Это только мечта, а не реальность. Изумительные картины природы лишь подчеркивают одиночество героя и создают контраст с его внутренним миром:</a:t>
            </a:r>
          </a:p>
          <a:p>
            <a:endParaRPr lang="ru-RU" dirty="0"/>
          </a:p>
          <a:p>
            <a:pPr marL="0" indent="0" algn="ctr">
              <a:buNone/>
            </a:pPr>
            <a:r>
              <a:rPr lang="ru-RU" i="1" dirty="0"/>
              <a:t>В небесах торжественно и чудно,</a:t>
            </a:r>
          </a:p>
          <a:p>
            <a:pPr marL="0" indent="0" algn="ctr">
              <a:buNone/>
            </a:pPr>
            <a:r>
              <a:rPr lang="ru-RU" i="1" dirty="0"/>
              <a:t>Спит земля в сиянье голубом…</a:t>
            </a:r>
          </a:p>
          <a:p>
            <a:pPr marL="0" indent="0" algn="ctr">
              <a:buNone/>
            </a:pPr>
            <a:r>
              <a:rPr lang="ru-RU" i="1" dirty="0"/>
              <a:t>Что же мне так больно и так трудно?</a:t>
            </a:r>
          </a:p>
          <a:p>
            <a:pPr marL="0" indent="0" algn="ctr">
              <a:buNone/>
            </a:pPr>
            <a:r>
              <a:rPr lang="ru-RU" i="1" dirty="0"/>
              <a:t>Жду ль чего? Жалею ли о чем?</a:t>
            </a:r>
          </a:p>
          <a:p>
            <a:endParaRPr lang="ru-RU" dirty="0"/>
          </a:p>
          <a:p>
            <a:pPr marL="0" indent="0">
              <a:buNone/>
            </a:pPr>
            <a:r>
              <a:rPr lang="ru-RU" dirty="0"/>
              <a:t>В поэзии Лермонтова, можно увидеть все элементы, из которых слагается его жизнь и творчество. Несокрушимая </a:t>
            </a:r>
            <a:r>
              <a:rPr lang="ru-RU" u="sng" dirty="0">
                <a:solidFill>
                  <a:srgbClr val="FF0000"/>
                </a:solidFill>
              </a:rPr>
              <a:t>сила </a:t>
            </a:r>
            <a:r>
              <a:rPr lang="ru-RU" dirty="0"/>
              <a:t>и </a:t>
            </a:r>
            <a:r>
              <a:rPr lang="ru-RU" u="sng" dirty="0">
                <a:solidFill>
                  <a:srgbClr val="FF0000"/>
                </a:solidFill>
              </a:rPr>
              <a:t>мощь духа, тихая грусть</a:t>
            </a:r>
            <a:r>
              <a:rPr lang="ru-RU" dirty="0"/>
              <a:t>, кроткая </a:t>
            </a:r>
            <a:r>
              <a:rPr lang="ru-RU" u="sng" dirty="0">
                <a:solidFill>
                  <a:srgbClr val="FF0000"/>
                </a:solidFill>
              </a:rPr>
              <a:t>задумчивость</a:t>
            </a:r>
            <a:r>
              <a:rPr lang="ru-RU" dirty="0"/>
              <a:t>, вопли </a:t>
            </a:r>
            <a:r>
              <a:rPr lang="ru-RU" u="sng" dirty="0">
                <a:solidFill>
                  <a:srgbClr val="FF0000"/>
                </a:solidFill>
              </a:rPr>
              <a:t>гордого страдания </a:t>
            </a:r>
            <a:r>
              <a:rPr lang="ru-RU" dirty="0"/>
              <a:t>его </a:t>
            </a:r>
            <a:r>
              <a:rPr lang="ru-RU" u="sng" dirty="0">
                <a:solidFill>
                  <a:srgbClr val="FF0000"/>
                </a:solidFill>
              </a:rPr>
              <a:t>одинокой души </a:t>
            </a:r>
            <a:r>
              <a:rPr lang="ru-RU" dirty="0"/>
              <a:t>- все это в стихотворениях Лермонтова.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543763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E36752D-8FC0-6BF7-261F-1AB05E6336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505" y="1192641"/>
            <a:ext cx="2323809" cy="304761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6EB6D8B-2AFB-9A36-51A6-A691F07C9F1E}"/>
              </a:ext>
            </a:extLst>
          </p:cNvPr>
          <p:cNvSpPr txBox="1"/>
          <p:nvPr/>
        </p:nvSpPr>
        <p:spPr>
          <a:xfrm>
            <a:off x="3418416" y="1269912"/>
            <a:ext cx="4896544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</a:rPr>
              <a:t>«В наш век людского озлобления и глобальной бездуховности Лермонтов с его вдохновенным порывом к чистоте и мужеству, с его исповедальной болью и доверчивостью поднимает в нас то лучшее, что дает возможность душе держаться «на плаву» в море мещанства, жестокости и пошлости. Он – как парус, который уносит нас в прозрачные воды милосердия, доброты, любви и печали. Мы очищаемся его великим словом. И культура народа невозможна без творчества Лермонтова, как невозможно физическое здоровье без чистого воздуха, чистой воды и солнца».</a:t>
            </a:r>
            <a:endParaRPr lang="ru-RU" sz="2000" dirty="0">
              <a:latin typeface="+mj-lt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173E31E1-8BC0-9CA1-3542-FDAA1D0F40E7}"/>
              </a:ext>
            </a:extLst>
          </p:cNvPr>
          <p:cNvSpPr txBox="1">
            <a:spLocks/>
          </p:cNvSpPr>
          <p:nvPr/>
        </p:nvSpPr>
        <p:spPr>
          <a:xfrm>
            <a:off x="1037137" y="548680"/>
            <a:ext cx="706972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>
                <a:solidFill>
                  <a:srgbClr val="FF0000"/>
                </a:solidFill>
              </a:rPr>
              <a:t>Имя Лермонтова навсегда с нами!</a:t>
            </a:r>
            <a:endParaRPr lang="ru-RU" sz="4900" dirty="0">
              <a:solidFill>
                <a:srgbClr val="FF0000"/>
              </a:solidFill>
            </a:endParaRPr>
          </a:p>
        </p:txBody>
      </p:sp>
      <p:pic>
        <p:nvPicPr>
          <p:cNvPr id="7" name="Picture 5" descr="Парус 2">
            <a:extLst>
              <a:ext uri="{FF2B5EF4-FFF2-40B4-BE49-F238E27FC236}">
                <a16:creationId xmlns:a16="http://schemas.microsoft.com/office/drawing/2014/main" id="{B9CBDD2F-B76E-7C2E-384F-F97805C62C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424" y="4307605"/>
            <a:ext cx="2449890" cy="1742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3834490"/>
      </p:ext>
    </p:extLst>
  </p:cSld>
  <p:clrMapOvr>
    <a:masterClrMapping/>
  </p:clrMapOvr>
  <p:transition spd="slow">
    <p:randomBar dir="vert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9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7200" b="1" i="1" u="sng" dirty="0"/>
              <a:t>Спасибо за внимание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6160" y="1508847"/>
            <a:ext cx="7069723" cy="864096"/>
          </a:xfrm>
        </p:spPr>
        <p:txBody>
          <a:bodyPr>
            <a:normAutofit fontScale="90000"/>
          </a:bodyPr>
          <a:lstStyle/>
          <a:p>
            <a:pPr algn="ctr"/>
            <a:br>
              <a:rPr lang="ru-RU" dirty="0"/>
            </a:br>
            <a:r>
              <a:rPr lang="ru-RU" sz="4400" dirty="0">
                <a:solidFill>
                  <a:srgbClr val="FF0000"/>
                </a:solidFill>
              </a:rPr>
              <a:t>Тема одиночества в лирике </a:t>
            </a:r>
            <a:r>
              <a:rPr lang="ru-RU" sz="4400" dirty="0" err="1">
                <a:solidFill>
                  <a:srgbClr val="FF0000"/>
                </a:solidFill>
              </a:rPr>
              <a:t>М.Ю.Лермонтова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02677" y="2825385"/>
            <a:ext cx="3096344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«Лирика Лермонтова «вышла из глубины оскорбленного духа, это вопль, это стон человека»</a:t>
            </a:r>
          </a:p>
          <a:p>
            <a:endParaRPr lang="ru-RU" sz="2000" dirty="0"/>
          </a:p>
          <a:p>
            <a:pPr algn="r"/>
            <a:r>
              <a:rPr lang="ru-RU" sz="2000" dirty="0"/>
              <a:t>В.Г. Белинский</a:t>
            </a:r>
          </a:p>
          <a:p>
            <a:endParaRPr lang="ru-RU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26B4A693-F232-A16A-290C-123A903F7C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818" y="2636912"/>
            <a:ext cx="3756505" cy="2940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1761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595194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Одиночество…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97307" y="1479305"/>
            <a:ext cx="7319109" cy="4565104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dirty="0"/>
              <a:t>    </a:t>
            </a:r>
            <a:r>
              <a:rPr lang="ru-RU" dirty="0">
                <a:latin typeface="+mj-lt"/>
              </a:rPr>
              <a:t>Для кого-то страшное, для кого-то желанное. Это и свобода, это и изгнание, это успокоение. Одиночество может быть целительным, но может быть и губительным. </a:t>
            </a:r>
          </a:p>
          <a:p>
            <a:pPr marL="0" indent="0" algn="just">
              <a:buNone/>
            </a:pPr>
            <a:r>
              <a:rPr lang="ru-RU" dirty="0">
                <a:latin typeface="+mj-lt"/>
              </a:rPr>
              <a:t>    Грусть, скорбь, тоска – об этих человеческих чувствах писал юный поэт в своих ранних стихотворениях. Это можно объяснить и его характером, и обстановкой в семье, обществе, а отчасти оно навеяно </a:t>
            </a:r>
            <a:r>
              <a:rPr lang="ru-RU" i="1" dirty="0">
                <a:latin typeface="+mj-lt"/>
              </a:rPr>
              <a:t>романтизмом (</a:t>
            </a:r>
            <a:r>
              <a:rPr lang="ru-RU" b="0" i="1" dirty="0">
                <a:solidFill>
                  <a:srgbClr val="000000"/>
                </a:solidFill>
                <a:effectLst/>
                <a:latin typeface="+mj-lt"/>
              </a:rPr>
              <a:t>направление в искусстве конца XVIII — первой половины XIX века. Этот термин </a:t>
            </a:r>
            <a:r>
              <a:rPr lang="ru-RU" u="none" strike="noStrike" dirty="0">
                <a:effectLst/>
                <a:latin typeface="+mj-lt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в русский язык пришел</a:t>
            </a:r>
            <a:r>
              <a:rPr lang="ru-RU" dirty="0">
                <a:effectLst/>
                <a:latin typeface="+mj-lt"/>
              </a:rPr>
              <a:t> </a:t>
            </a:r>
            <a:r>
              <a:rPr lang="ru-RU" b="0" i="1" dirty="0">
                <a:solidFill>
                  <a:srgbClr val="000000"/>
                </a:solidFill>
                <a:effectLst/>
                <a:latin typeface="+mj-lt"/>
              </a:rPr>
              <a:t>из французского: </a:t>
            </a:r>
            <a:r>
              <a:rPr lang="ru-RU" b="0" i="1" dirty="0" err="1">
                <a:solidFill>
                  <a:srgbClr val="000000"/>
                </a:solidFill>
                <a:effectLst/>
                <a:latin typeface="+mj-lt"/>
              </a:rPr>
              <a:t>romantisme</a:t>
            </a:r>
            <a:r>
              <a:rPr lang="ru-RU" b="0" i="1" dirty="0">
                <a:solidFill>
                  <a:srgbClr val="000000"/>
                </a:solidFill>
                <a:effectLst/>
                <a:latin typeface="+mj-lt"/>
              </a:rPr>
              <a:t>, что значит «романтика, романтичный»).     </a:t>
            </a:r>
          </a:p>
          <a:p>
            <a:pPr marL="0" indent="0" algn="just">
              <a:buNone/>
            </a:pPr>
            <a:r>
              <a:rPr lang="ru-RU" i="1" dirty="0">
                <a:solidFill>
                  <a:srgbClr val="000000"/>
                </a:solidFill>
                <a:latin typeface="+mj-lt"/>
              </a:rPr>
              <a:t>   </a:t>
            </a:r>
            <a:r>
              <a:rPr lang="ru-RU" b="0" i="1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ru-RU" b="0" i="0" dirty="0">
                <a:solidFill>
                  <a:srgbClr val="303457"/>
                </a:solidFill>
                <a:effectLst/>
                <a:latin typeface="+mj-lt"/>
              </a:rPr>
              <a:t>Целью нового направления было изображение внутреннего мира человека</a:t>
            </a:r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65820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980728"/>
            <a:ext cx="7128792" cy="5328592"/>
          </a:xfrm>
        </p:spPr>
        <p:txBody>
          <a:bodyPr>
            <a:normAutofit/>
          </a:bodyPr>
          <a:lstStyle/>
          <a:p>
            <a:pPr algn="just"/>
            <a:r>
              <a:rPr lang="ru-RU" dirty="0"/>
              <a:t>Одиночество” — привычное состояние романтического лирического героя.</a:t>
            </a:r>
            <a:endParaRPr lang="en-US" dirty="0"/>
          </a:p>
          <a:p>
            <a:pPr algn="just"/>
            <a:r>
              <a:rPr lang="ru-RU" dirty="0"/>
              <a:t> “Посвящённый” в тайны идеального мира, непонятый толпой, изгнанный или странствующий, ищущий и жаждущий свободы, он, как правило, предстаёт перед читателем одиноким. </a:t>
            </a:r>
            <a:endParaRPr lang="en-US" dirty="0"/>
          </a:p>
          <a:p>
            <a:pPr algn="just"/>
            <a:r>
              <a:rPr lang="ru-RU" dirty="0"/>
              <a:t>Это один из самых устойчивых и постоянных мотивов </a:t>
            </a:r>
            <a:r>
              <a:rPr lang="ru-RU" dirty="0" err="1"/>
              <a:t>лермонтовского</a:t>
            </a:r>
            <a:r>
              <a:rPr lang="ru-RU" dirty="0"/>
              <a:t> творчества, отразившийся в большинстве его произведений. </a:t>
            </a:r>
          </a:p>
        </p:txBody>
      </p:sp>
    </p:spTree>
    <p:extLst>
      <p:ext uri="{BB962C8B-B14F-4D97-AF65-F5344CB8AC3E}">
        <p14:creationId xmlns:p14="http://schemas.microsoft.com/office/powerpoint/2010/main" val="4284743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lermontov_u_p">
            <a:extLst>
              <a:ext uri="{FF2B5EF4-FFF2-40B4-BE49-F238E27FC236}">
                <a16:creationId xmlns:a16="http://schemas.microsoft.com/office/drawing/2014/main" id="{095B4D3F-BF34-9FD3-5CEB-BEE25A60AA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1341438"/>
            <a:ext cx="1938338" cy="291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lermontova_m_m">
            <a:extLst>
              <a:ext uri="{FF2B5EF4-FFF2-40B4-BE49-F238E27FC236}">
                <a16:creationId xmlns:a16="http://schemas.microsoft.com/office/drawing/2014/main" id="{8BCC41A6-3EFD-001B-2811-7C4EAE6FA0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341438"/>
            <a:ext cx="2276475" cy="288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7">
            <a:extLst>
              <a:ext uri="{FF2B5EF4-FFF2-40B4-BE49-F238E27FC236}">
                <a16:creationId xmlns:a16="http://schemas.microsoft.com/office/drawing/2014/main" id="{D27A1CE1-E461-9340-F40B-DCA0FA5AB3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9593" y="4365625"/>
            <a:ext cx="734481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/>
            <a:r>
              <a:rPr lang="ru-RU" altLang="ru-RU" sz="2000" dirty="0">
                <a:latin typeface="+mj-lt"/>
              </a:rPr>
              <a:t>М.Ю. Лермонтов родился 3(15) октября 1814 г. в семье армейского капитана Юрия Петровича Лермонтова и Марии Михайловны Лермонтовой ( урожденной Арсеньевой). Юрий Петрович пленил свою богатую невесту внешней красотой и редким добродушием. Мария Михайловна вышла замуж, несмотря на протесты своей матери. 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E68F6D65-F342-4BBA-D4B4-5E12DC92BA4E}"/>
              </a:ext>
            </a:extLst>
          </p:cNvPr>
          <p:cNvSpPr txBox="1">
            <a:spLocks/>
          </p:cNvSpPr>
          <p:nvPr/>
        </p:nvSpPr>
        <p:spPr>
          <a:xfrm>
            <a:off x="1037137" y="548680"/>
            <a:ext cx="706972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>
                <a:solidFill>
                  <a:srgbClr val="FF0000"/>
                </a:solidFill>
              </a:rPr>
              <a:t>Родители М.Ю. Лермонтова</a:t>
            </a:r>
            <a:endParaRPr lang="ru-RU" sz="49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984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lermontova_m_m">
            <a:extLst>
              <a:ext uri="{FF2B5EF4-FFF2-40B4-BE49-F238E27FC236}">
                <a16:creationId xmlns:a16="http://schemas.microsoft.com/office/drawing/2014/main" id="{C3782FE2-D280-3794-10DD-4A2DA650C7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5241" y="1355778"/>
            <a:ext cx="2693988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Лермонтов ребенок">
            <a:extLst>
              <a:ext uri="{FF2B5EF4-FFF2-40B4-BE49-F238E27FC236}">
                <a16:creationId xmlns:a16="http://schemas.microsoft.com/office/drawing/2014/main" id="{955469EC-727C-B93E-13BE-A41F4BD7F7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355778"/>
            <a:ext cx="2519362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5">
            <a:extLst>
              <a:ext uri="{FF2B5EF4-FFF2-40B4-BE49-F238E27FC236}">
                <a16:creationId xmlns:a16="http://schemas.microsoft.com/office/drawing/2014/main" id="{94E45B84-7878-A108-D892-C601FA5FE3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1600" y="4451235"/>
            <a:ext cx="7364412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/>
            <a:r>
              <a:rPr lang="ru-RU" altLang="ru-RU" sz="2000" dirty="0">
                <a:latin typeface="+mj-lt"/>
              </a:rPr>
              <a:t>В 1817 г. Мария Михайловна заболела скоротечной чахоткой и умерла в возрасте 21 года, оставив своего единственного сына сиротой. «Когда я был трёх лет, то была песня, от которой я плакал…Её певала мне покойная мать»,- записал позднее Лермонтов в своём дневнике.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B436AF39-EC6D-BD89-06A5-B3B1E88108F8}"/>
              </a:ext>
            </a:extLst>
          </p:cNvPr>
          <p:cNvSpPr txBox="1">
            <a:spLocks/>
          </p:cNvSpPr>
          <p:nvPr/>
        </p:nvSpPr>
        <p:spPr>
          <a:xfrm>
            <a:off x="742448" y="548680"/>
            <a:ext cx="7717984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4000" dirty="0">
                <a:solidFill>
                  <a:srgbClr val="FF0000"/>
                </a:solidFill>
              </a:rPr>
              <a:t>В сердце ребенка- боль утраты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arseneva_e_a">
            <a:extLst>
              <a:ext uri="{FF2B5EF4-FFF2-40B4-BE49-F238E27FC236}">
                <a16:creationId xmlns:a16="http://schemas.microsoft.com/office/drawing/2014/main" id="{626BBB2D-49E8-17A3-751B-A92018B109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380" y="1281589"/>
            <a:ext cx="2644775" cy="309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7">
            <a:extLst>
              <a:ext uri="{FF2B5EF4-FFF2-40B4-BE49-F238E27FC236}">
                <a16:creationId xmlns:a16="http://schemas.microsoft.com/office/drawing/2014/main" id="{CB3D2211-E1DA-3574-6DAC-BE84105451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4300" y="1268413"/>
            <a:ext cx="4249738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/>
            <a:r>
              <a:rPr lang="ru-RU" altLang="ru-RU" sz="2000" dirty="0">
                <a:latin typeface="+mj-lt"/>
              </a:rPr>
              <a:t>Бабушка Лермонтова, Елизавета Алексеевна Арсеньева, решительно отказала Юрию Петровичу в желании оставить сына у него, ссылаясь на бедность армейского капитана. Она увезла внука в своё имение Тарханы в Пензенской губернии.</a:t>
            </a:r>
          </a:p>
        </p:txBody>
      </p:sp>
      <p:sp>
        <p:nvSpPr>
          <p:cNvPr id="4" name="Text Box 9">
            <a:extLst>
              <a:ext uri="{FF2B5EF4-FFF2-40B4-BE49-F238E27FC236}">
                <a16:creationId xmlns:a16="http://schemas.microsoft.com/office/drawing/2014/main" id="{4D649C9A-B7D0-3C64-8CC2-8280DBA4DD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1753" y="4483169"/>
            <a:ext cx="408157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/>
            <a:r>
              <a:rPr lang="ru-RU" altLang="ru-RU" sz="2400" dirty="0">
                <a:solidFill>
                  <a:srgbClr val="FF0000"/>
                </a:solidFill>
                <a:latin typeface="+mj-lt"/>
              </a:rPr>
              <a:t>Сердце мальчика  разрывалось между доброй бабушкой и любимым отцом.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AE308A-F324-E352-6C01-5D4F5FF45A34}"/>
              </a:ext>
            </a:extLst>
          </p:cNvPr>
          <p:cNvSpPr txBox="1"/>
          <p:nvPr/>
        </p:nvSpPr>
        <p:spPr>
          <a:xfrm>
            <a:off x="2483768" y="560527"/>
            <a:ext cx="4572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4000" dirty="0">
                <a:solidFill>
                  <a:srgbClr val="FF0000"/>
                </a:solidFill>
                <a:latin typeface="+mj-lt"/>
              </a:rPr>
              <a:t>Семейная драма </a:t>
            </a:r>
            <a:endParaRPr lang="ru-RU" sz="4000" dirty="0"/>
          </a:p>
        </p:txBody>
      </p:sp>
      <p:pic>
        <p:nvPicPr>
          <p:cNvPr id="7" name="Picture 3" descr="Тарханы">
            <a:extLst>
              <a:ext uri="{FF2B5EF4-FFF2-40B4-BE49-F238E27FC236}">
                <a16:creationId xmlns:a16="http://schemas.microsoft.com/office/drawing/2014/main" id="{3E6EEF11-03A1-28B4-152F-8A11137E16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3326" y="3898473"/>
            <a:ext cx="3160712" cy="210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5783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467</TotalTime>
  <Words>1305</Words>
  <Application>Microsoft Office PowerPoint</Application>
  <PresentationFormat>Экран (4:3)</PresentationFormat>
  <Paragraphs>100</Paragraphs>
  <Slides>37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37</vt:i4>
      </vt:variant>
    </vt:vector>
  </HeadingPairs>
  <TitlesOfParts>
    <vt:vector size="47" baseType="lpstr">
      <vt:lpstr>Arial</vt:lpstr>
      <vt:lpstr>Brush Script MT</vt:lpstr>
      <vt:lpstr>Calibri</vt:lpstr>
      <vt:lpstr>Constantia</vt:lpstr>
      <vt:lpstr>Franklin Gothic Book</vt:lpstr>
      <vt:lpstr>Noto Serif</vt:lpstr>
      <vt:lpstr>Palatino Linotype</vt:lpstr>
      <vt:lpstr>Rage Italic</vt:lpstr>
      <vt:lpstr>Кнопка</vt:lpstr>
      <vt:lpstr>Тема Office</vt:lpstr>
      <vt:lpstr>Презентация PowerPoint</vt:lpstr>
      <vt:lpstr>Презентация PowerPoint</vt:lpstr>
      <vt:lpstr>Презентация PowerPoint</vt:lpstr>
      <vt:lpstr> Тема одиночества в лирике М.Ю.Лермонтова</vt:lpstr>
      <vt:lpstr>Одиночество…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Мотивы одиночества в лирике Лермонтова</dc:title>
  <dc:creator>Настенька</dc:creator>
  <cp:lastModifiedBy>Елена Бутюгина</cp:lastModifiedBy>
  <cp:revision>23</cp:revision>
  <dcterms:created xsi:type="dcterms:W3CDTF">2013-11-24T14:12:24Z</dcterms:created>
  <dcterms:modified xsi:type="dcterms:W3CDTF">2022-11-16T19:41:35Z</dcterms:modified>
</cp:coreProperties>
</file>