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6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 varScale="1">
        <p:scale>
          <a:sx n="61" d="100"/>
          <a:sy n="61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806532-F46C-4E09-8BCE-E6E6A26785EB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111717-5E9E-44A6-9FB6-DAE38CCF064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11717-5E9E-44A6-9FB6-DAE38CCF064D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vmflot.ru/armii-mira/vms-ssha-sostav-chislennost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vmflot.ru/armiya/armiya-flot-dva-soyuznika/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12776"/>
            <a:ext cx="9144000" cy="33843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«Военно-Морской Флот России»</a:t>
            </a:r>
            <a:br>
              <a:rPr lang="ru-RU" sz="5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3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4221088"/>
            <a:ext cx="5256584" cy="2636912"/>
          </a:xfrm>
        </p:spPr>
        <p:txBody>
          <a:bodyPr>
            <a:normAutofit/>
          </a:bodyPr>
          <a:lstStyle/>
          <a:p>
            <a:pPr algn="l"/>
            <a:endParaRPr lang="ru-RU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heel spokes="1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akpars.ru/wp-content/uploads/2021/04/cont.ws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24128" y="260648"/>
            <a:ext cx="3178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Северный флот.</a:t>
            </a:r>
            <a:endParaRPr lang="ru-RU" sz="3200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/>
    <p:sndAc>
      <p:stSnd>
        <p:snd r:embed="rId2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discover24.ru/wp-content/uploads/2021/06/vl2019_parade-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5877272"/>
            <a:ext cx="41381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Тихоокеанский флот.</a:t>
            </a:r>
            <a:endParaRPr lang="ru-RU" sz="3200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r"/>
    <p:sndAc>
      <p:stSnd>
        <p:snd r:embed="rId2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topwar.ru/uploads/posts/2013-05/1369861004_00.jpg"/>
          <p:cNvPicPr>
            <a:picLocks noChangeAspect="1" noChangeArrowheads="1"/>
          </p:cNvPicPr>
          <p:nvPr/>
        </p:nvPicPr>
        <p:blipFill>
          <a:blip r:embed="rId3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332656"/>
            <a:ext cx="40623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Черноморский флот.</a:t>
            </a:r>
            <a:endParaRPr lang="ru-RU" sz="3200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u"/>
    <p:sndAc>
      <p:stSnd>
        <p:snd r:embed="rId2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avatars.mds.yandex.net/get-zen_doc/1329105/pub_5b616e23c5559500a9c1d23f_5b616e9f1a66a400a996342b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5733256"/>
            <a:ext cx="44314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Каспийская флотилия.</a:t>
            </a:r>
            <a:endParaRPr lang="ru-RU" sz="3200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ld"/>
    <p:sndAc>
      <p:stSnd>
        <p:snd r:embed="rId2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b="1" i="1" u="sng" cap="all" dirty="0" smtClean="0">
                <a:latin typeface="Times New Roman" pitchFamily="18" charset="0"/>
                <a:cs typeface="Times New Roman" pitchFamily="18" charset="0"/>
              </a:rPr>
              <a:t>СТРУКТУРНЫЕ ПОДРАЗДЕЛЕНИЯ ВМФ.</a:t>
            </a:r>
          </a:p>
          <a:p>
            <a:pPr fontAlgn="base"/>
            <a:endParaRPr lang="ru-RU" i="1" dirty="0" smtClean="0"/>
          </a:p>
          <a:p>
            <a:pPr fontAlgn="base"/>
            <a:r>
              <a:rPr lang="ru-RU" sz="2000" i="1" u="sng" dirty="0" smtClean="0">
                <a:latin typeface="Times New Roman" pitchFamily="18" charset="0"/>
                <a:cs typeface="Times New Roman" pitchFamily="18" charset="0"/>
              </a:rPr>
              <a:t>В организационном отношении ВМФ России включает:</a:t>
            </a:r>
            <a:endParaRPr lang="ru-RU" sz="20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Подводная лодка в снега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988840"/>
            <a:ext cx="3046491" cy="21602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7544" y="1484784"/>
            <a:ext cx="25902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u="sng" cap="all" dirty="0" smtClean="0">
                <a:latin typeface="Times New Roman" pitchFamily="18" charset="0"/>
                <a:cs typeface="Times New Roman" pitchFamily="18" charset="0"/>
              </a:rPr>
              <a:t>ПОДВОДНЫЕ СИЛЫ.</a:t>
            </a:r>
            <a:endParaRPr lang="ru-RU" b="1" u="sng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1556792"/>
            <a:ext cx="53823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Этот род войск включает атомные и дизель-электрические подводные крейсеры, которые оснащены торпедами, крылатыми и баллистическими многоцелевыми ракетами с ядерными боеголовками. Он позиционируется, как ударное соединение, способное держать под контролем ситуацию, под надежной защитой приграничные территории и готовое выполнять поставленные задачи.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4" descr="https://discover24.ru/wp-content/uploads/2021/05/919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581128"/>
            <a:ext cx="2879408" cy="191683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4941168"/>
            <a:ext cx="47525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Сегодня свою опасную службу несут 48 крейсеров с реакторными установками и 24 дизельные субмарины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lu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Корабельный залп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132856"/>
            <a:ext cx="3528392" cy="223892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33265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base"/>
            <a:r>
              <a:rPr lang="ru-RU" b="1" u="sng" cap="all" dirty="0" smtClean="0">
                <a:latin typeface="Times New Roman" pitchFamily="18" charset="0"/>
                <a:cs typeface="Times New Roman" pitchFamily="18" charset="0"/>
              </a:rPr>
              <a:t>НАДВОДНЫЕ</a:t>
            </a:r>
            <a:r>
              <a:rPr lang="ru-RU" b="1" i="1" u="sng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cap="all" dirty="0" smtClean="0">
                <a:latin typeface="Times New Roman" pitchFamily="18" charset="0"/>
                <a:cs typeface="Times New Roman" pitchFamily="18" charset="0"/>
              </a:rPr>
              <a:t>СИЛЫ.</a:t>
            </a:r>
          </a:p>
          <a:p>
            <a:pPr algn="just"/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u="sng" dirty="0" smtClean="0">
                <a:latin typeface="Times New Roman" pitchFamily="18" charset="0"/>
                <a:cs typeface="Times New Roman" pitchFamily="18" charset="0"/>
              </a:rPr>
            </a:br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764704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Надводные корабли мобильны и могут самостоятельно достичь любого уголка мирового океана в составе групп и соединений. А в контакте с подводными лодками, палубной или береговой авиацией и морской пехотой – это грозная сила, защищающая интересы страны.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27687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Сегодня полностью готово к выполнению боевых задач 211 кораблей и катеров, среди них флагманы: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Тяжелые атомные ракетные крейсера 3;</a:t>
            </a:r>
          </a:p>
          <a:p>
            <a:pPr fontAlgn="base"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Ракетные крейсера 3;</a:t>
            </a:r>
          </a:p>
          <a:p>
            <a:pPr fontAlgn="base"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Большие противолодочные корабли 10;</a:t>
            </a:r>
          </a:p>
          <a:p>
            <a:pPr fontAlgn="base"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Эскадренные миноносцы 6.</a:t>
            </a:r>
          </a:p>
          <a:p>
            <a:pPr>
              <a:buFont typeface="Wingdings" pitchFamily="2" charset="2"/>
              <a:buChar char="q"/>
            </a:pPr>
            <a:endParaRPr lang="ru-RU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797152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Кроме этих судов, в морях работают 189 боевых и вспомогательных плавательных средств самого широкого назначения.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rd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264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ase"/>
            <a:r>
              <a:rPr lang="ru-RU" b="1" u="sng" cap="all" dirty="0" smtClean="0">
                <a:latin typeface="Times New Roman" pitchFamily="18" charset="0"/>
                <a:cs typeface="Times New Roman" pitchFamily="18" charset="0"/>
              </a:rPr>
              <a:t>МОРСКАЯ АВИАЦИЯ</a:t>
            </a:r>
            <a:endParaRPr lang="ru-RU" b="1" u="sng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Вертолёты и самолёты на палуб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933056"/>
            <a:ext cx="3564396" cy="23762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7544" y="980728"/>
            <a:ext cx="824440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 как Министерство обороны придерживается оборонительной доктрины, силы палубной авиации ВМФ не очень велики, и в их задачу входит разведка боевой обстановки, уничтожение авиации, зенитных ракетных комплексов и средств ПВО противника. В составе ВМФ РФ служит авианесущий крейсер «Адмирал Флота Советского Союза Кузнецов» с авиационным крылом: </a:t>
            </a:r>
          </a:p>
          <a:p>
            <a:pPr indent="450000" algn="just" fontAlgn="base">
              <a:buFont typeface="Wingdings" pitchFamily="2" charset="2"/>
              <a:buChar char="Ø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палубные истребители Су-33, МиГ-29К/КУБ;</a:t>
            </a:r>
          </a:p>
          <a:p>
            <a:pPr indent="450000" algn="just" fontAlgn="base">
              <a:buFont typeface="Wingdings" pitchFamily="2" charset="2"/>
              <a:buChar char="Ø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учебно-тренировочные самолеты Су-25УТГ;</a:t>
            </a:r>
          </a:p>
          <a:p>
            <a:pPr indent="450000" algn="just" fontAlgn="base">
              <a:buFont typeface="Wingdings" pitchFamily="2" charset="2"/>
              <a:buChar char="Ø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корабельные вертолеты  Ка-27, 29, 31;</a:t>
            </a:r>
          </a:p>
          <a:p>
            <a:pPr indent="450000" algn="just" fontAlgn="base">
              <a:buFont typeface="Wingdings" pitchFamily="2" charset="2"/>
              <a:buChar char="Ø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модернизированные Ка-27М.</a:t>
            </a:r>
          </a:p>
          <a:p>
            <a:pPr indent="450000" algn="just" fontAlgn="base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450000" algn="just" fontAlgn="base">
              <a:buFont typeface="Wingdings" pitchFamily="2" charset="2"/>
              <a:buChar char="Ø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4" descr="https://www.vladtime.ru/uploads/posts/2016-07/1468755188_2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077072"/>
            <a:ext cx="3328509" cy="228668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u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242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ase"/>
            <a:r>
              <a:rPr lang="ru-RU" b="1" u="sng" cap="all" dirty="0" smtClean="0">
                <a:latin typeface="Times New Roman" pitchFamily="18" charset="0"/>
                <a:cs typeface="Times New Roman" pitchFamily="18" charset="0"/>
              </a:rPr>
              <a:t>МОРСКАЯ Пехота</a:t>
            </a:r>
            <a:endParaRPr lang="ru-RU" b="1" u="sng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s://i.mycdn.me/i?r=AzEPZsRbOZEKgBhR0XGMT1RkX5Kcy4F9iR5oVK5oj8ilRKaKTM5SRkZCeTgDn6uOy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365104"/>
            <a:ext cx="3163239" cy="20882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55776" y="3356992"/>
            <a:ext cx="3726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908720"/>
            <a:ext cx="835292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Прообраз морской пехоты был создан еще Петром Великим и проявил себя в сражении у мыса Гангут. Намного позже, воины в тельняшках и бескозырках, или «черная смерть», как называли морскую пехоту фашисты, проявляли чудеса героизма на всех флотах в период Великой Отечественной войны. Сегодняшняя морская пехота верна традициям своих предков и составляет грозную силу ВМФ. Эти воины всегда готовы к молниеносной высадке на сушу и проведению активных боевых операций. Современные морпехи прекрасно вооружены и экипированы, боевые действия ведут при поддержке морской авиации и кораблей, имеют новейшую плавающую технику. Так же подразделения МП всегда готовы к береговой обороне, защите баз, портов и других объектов побережья.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Picture 4" descr="https://structure.mil.ru/images/upload/2019/gsdgs4dg63-1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365104"/>
            <a:ext cx="3132348" cy="20882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 dir="in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войска на берегу моря"/>
          <p:cNvPicPr>
            <a:picLocks noChangeAspect="1" noChangeArrowheads="1"/>
          </p:cNvPicPr>
          <p:nvPr/>
        </p:nvPicPr>
        <p:blipFill>
          <a:blip r:embed="rId3" cstate="print"/>
          <a:srcRect r="840" b="1724"/>
          <a:stretch>
            <a:fillRect/>
          </a:stretch>
        </p:blipFill>
        <p:spPr bwMode="auto">
          <a:xfrm>
            <a:off x="251520" y="260648"/>
            <a:ext cx="8640960" cy="410445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43808" y="404664"/>
            <a:ext cx="39830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u="sng" cap="all" dirty="0" smtClean="0">
                <a:latin typeface="Times New Roman" pitchFamily="18" charset="0"/>
                <a:cs typeface="Times New Roman" pitchFamily="18" charset="0"/>
              </a:rPr>
              <a:t>ВОЙСКА БЕРЕГОВОЙ ОБОРОНЫ</a:t>
            </a:r>
            <a:endParaRPr lang="ru-RU" b="1" u="sng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653136"/>
            <a:ext cx="82089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Эти войска одна из структур, в задачи которой входит защита баз, портов, стратегических участков береговой линии, островов, проливов, ведущих в суверенные воды, от высадки противника и прохода вражеских кораблей.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54868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ru-RU" b="1" u="sng" cap="all" dirty="0" smtClean="0">
                <a:latin typeface="Times New Roman" pitchFamily="18" charset="0"/>
                <a:cs typeface="Times New Roman" pitchFamily="18" charset="0"/>
              </a:rPr>
              <a:t>ЧАСТИ И ПОДРАЗДЕЛЕНИЯ ТЫЛА</a:t>
            </a:r>
            <a:endParaRPr lang="ru-RU" b="1" u="sng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https://ds05.infourok.ru/uploads/ex/0ba0/000cc957-cb7193b7/img20.jpg"/>
          <p:cNvPicPr>
            <a:picLocks noChangeAspect="1" noChangeArrowheads="1"/>
          </p:cNvPicPr>
          <p:nvPr/>
        </p:nvPicPr>
        <p:blipFill>
          <a:blip r:embed="rId3" cstate="print"/>
          <a:srcRect l="9051" t="24150" r="9051" b="10751"/>
          <a:stretch>
            <a:fillRect/>
          </a:stretch>
        </p:blipFill>
        <p:spPr bwMode="auto">
          <a:xfrm>
            <a:off x="1835696" y="2852936"/>
            <a:ext cx="5616624" cy="33483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6" y="1052736"/>
            <a:ext cx="82809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Тыловая поддержка важнейший элемент системы четкого функционирования всех флотских подразделений. В их задачи входит бесперебойное снабжение всем необходимым ВМФ России, чтобы он сохранял боеготовность при защите морских границ и выполнении задач поставленных государством.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1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function.mil.ru/images/upload/2019/sevastopol%20%2812%29_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6048672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Содержание:</a:t>
            </a:r>
          </a:p>
          <a:p>
            <a:pPr algn="ctr" fontAlgn="base"/>
            <a:endParaRPr lang="ru-RU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buFont typeface="Wingdings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Общая история Военного флота России :</a:t>
            </a:r>
          </a:p>
          <a:p>
            <a:pPr algn="just" fontAlgn="base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Предпосылки создания флота.</a:t>
            </a:r>
          </a:p>
          <a:p>
            <a:pPr algn="just" fontAlgn="base">
              <a:buFont typeface="Wingdings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Военный флот России в наши дни.</a:t>
            </a:r>
          </a:p>
          <a:p>
            <a:pPr algn="just" fontAlgn="base">
              <a:buFont typeface="Wingdings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Структурные подразделения ВМФ:</a:t>
            </a:r>
          </a:p>
          <a:p>
            <a:pPr algn="just" fontAlgn="base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  Подводные силы</a:t>
            </a:r>
          </a:p>
          <a:p>
            <a:pPr algn="just" fontAlgn="base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  Надводные силы</a:t>
            </a:r>
          </a:p>
          <a:p>
            <a:pPr algn="just" fontAlgn="base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  Морская авиация</a:t>
            </a:r>
          </a:p>
          <a:p>
            <a:pPr algn="just" fontAlgn="base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  Морская пехота </a:t>
            </a:r>
          </a:p>
          <a:p>
            <a:pPr algn="just" fontAlgn="base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  Войска береговой обороны</a:t>
            </a:r>
          </a:p>
          <a:p>
            <a:pPr algn="just" fontAlgn="base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  Части и подразделения тыла</a:t>
            </a:r>
          </a:p>
          <a:p>
            <a:pPr algn="just" fontAlgn="base">
              <a:buFont typeface="Wingdings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Задачи и возможности ВМФ России.</a:t>
            </a:r>
          </a:p>
          <a:p>
            <a:pPr algn="just"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</p:spTree>
  </p:cSld>
  <p:clrMapOvr>
    <a:masterClrMapping/>
  </p:clrMapOvr>
  <p:transition spd="med">
    <p:fade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navy.su/gallery/33/yarkin/02.jpg"/>
          <p:cNvPicPr>
            <a:picLocks noChangeAspect="1" noChangeArrowheads="1"/>
          </p:cNvPicPr>
          <p:nvPr/>
        </p:nvPicPr>
        <p:blipFill>
          <a:blip r:embed="rId3" cstate="print"/>
          <a:srcRect l="2716" t="2368" r="1716" b="289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39752" y="1886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/>
            <a:r>
              <a:rPr lang="ru-RU" b="1" u="sng" cap="all" dirty="0" smtClean="0">
                <a:latin typeface="Times New Roman" pitchFamily="18" charset="0"/>
                <a:cs typeface="Times New Roman" pitchFamily="18" charset="0"/>
              </a:rPr>
              <a:t>ЗАДАЧИ И ВОЗМОЖНОСТИ ВМФ РОССИИ.</a:t>
            </a:r>
            <a:endParaRPr lang="ru-RU" b="1" u="sng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908720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Военное предназначение ВМФ в настоящее время приобрело стратегический характер и РФ, вынужденная отвечать на вызовы, активно наращивает свой военно-морской потенциал и численность состава.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c.wallhere.com/photos/dd/cc/military_navy_ship_aircraft_carrier_United_States_Navy-105734.jpg!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51720" y="188640"/>
            <a:ext cx="709228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Основной задачей моряков остается защита границ и соблюдение ядерного паритета с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4"/>
              </a:rPr>
              <a:t>ВМФ США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Большинство стратегических крейсеров, входящих в состав ВМФ нашей страны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отличает:</a:t>
            </a:r>
          </a:p>
          <a:p>
            <a:pPr indent="450000" algn="just">
              <a:buFont typeface="+mj-lt"/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Способность быстро и автономно передислоцироваться в любой опасный район земного шара, проводя боевое дежурство в международных водах.</a:t>
            </a:r>
          </a:p>
          <a:p>
            <a:pPr indent="450000" algn="just">
              <a:buFont typeface="+mj-lt"/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Подвижность, дающая возможность постоянно маневрировать, уходя от возможного удара военно-морских и прочих сил противника.</a:t>
            </a:r>
          </a:p>
          <a:p>
            <a:pPr indent="450000" algn="just">
              <a:buFont typeface="+mj-lt"/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Насыщенность кораблей современным высокоточным оружием и средствами радиолокационной защиты, что позволяет обнаруживать, распознавать и уничтожать вражеские объекты на расстоянии сотен и тысяч метров, не вступая в прямой контакт.</a:t>
            </a:r>
          </a:p>
          <a:p>
            <a:pPr indent="450000" algn="just">
              <a:buFont typeface="+mj-lt"/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Скрытность передвижения подводных лодок в глубинах океана и возможность плановых дежурств на небольшом расстоянии от стратегических центров противника. </a:t>
            </a:r>
          </a:p>
        </p:txBody>
      </p:sp>
    </p:spTree>
  </p:cSld>
  <p:clrMapOvr>
    <a:masterClrMapping/>
  </p:clrMapOvr>
  <p:transition spd="med">
    <p:dissolve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13690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Авианосцы, подводные лодки и другие соединения кораблей постоянно создают напряжение в разных районах мира. Примеров этому может служить Персидский залив, Японское море, Балтийское и Черное моря, где авианосные соединения и другие суда угрожают и провоцируют Иран, Северную Корею, нашу страну. За весь период доминирования США на море, можно перечислить массу точек на земном шаре, где отмечается их военное присутствие. В отличие от Штатов, Военно-Морской флот России не предпринимает агрессивных действий против каких-либо стран, а в противовес этим действиям, выполняет задачи, поставленные Верховным Главнокомандующим и Генеральным Штабом Министерства Обороны.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https://topwar.ru/uploads/posts/2019-03/1552312747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933056"/>
            <a:ext cx="3437144" cy="245702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pbs.twimg.com/media/EbCv5HXWAAATII0.jpg: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260648"/>
            <a:ext cx="89644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Мировой океан должен быть открыт для всех государств обладающих торговым, рыболовецким, контейнерным и танкерным флотом, так как уже не один век является главной транспортной артерией, связывающей континенты и страны. Одновременно это и кладовая биоресурсов, составляющих основу продовольствия многих государств, а кроме того, хранилище энергетических богатств. Россия, с богатейшим шельфом Северного Ледовитого океана и попытками Соединенных Штатов контролировать ресурсы и морские транспортные коммуникации, просто обязана модернизировать и обновлять свой Военно-Морской флот, чтобы иметь военный ресурс для противостояния агрессивному поведению США.</a:t>
            </a:r>
          </a:p>
          <a:p>
            <a:pPr indent="45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topwar.ru/uploads/posts/2018-02/1519583137_ships-cruiser-1600x1200-wallpaper_www.vehiclehi.com_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640960" cy="633670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491880" y="1844824"/>
            <a:ext cx="53136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b="1" dirty="0"/>
          </a:p>
        </p:txBody>
      </p:sp>
    </p:spTree>
  </p:cSld>
  <p:clrMapOvr>
    <a:masterClrMapping/>
  </p:clrMapOvr>
  <p:transition spd="med">
    <p:wheel spokes="1"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4766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/>
            <a:r>
              <a:rPr lang="ru-RU" b="1" i="1" u="sng" cap="all" dirty="0" smtClean="0">
                <a:latin typeface="Times New Roman" pitchFamily="18" charset="0"/>
                <a:cs typeface="Times New Roman" pitchFamily="18" charset="0"/>
              </a:rPr>
              <a:t>ОБЩАЯ ИСТОРИЯ ВОЕННОГО ФЛОТА РОССИИ.</a:t>
            </a:r>
            <a:endParaRPr lang="ru-RU" b="1" i="1" u="sng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24744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Вся история человечества связана с войнами, которые с небольшими мирными промежутками продолжались столетия. И если поглубже заглянуть в историю крупных противостояний государств, большое значение имело наличие боевых судов. Можно вспомнить греческие и римские галеры древности, мощнейший военный флот Британии, сделавший ее властелином морей и океанов, а так же более поздние морские сражения.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4" descr="https://ic.pics.livejournal.com/bmpd/38024980/7607167/7607167_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717032"/>
            <a:ext cx="3072508" cy="2048338"/>
          </a:xfrm>
          <a:prstGeom prst="rect">
            <a:avLst/>
          </a:prstGeom>
          <a:noFill/>
        </p:spPr>
      </p:pic>
      <p:pic>
        <p:nvPicPr>
          <p:cNvPr id="20486" name="Picture 6" descr="https://topwar.ru/uploads/posts/2021-04/1617781929_telemmglpict000248762164_trans_nvbqzqnjv4bqpqdyj_tsxrnvd2perzyiqwfb8bwdyl-ka7jeecpgvii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3356992"/>
            <a:ext cx="4487689" cy="28083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  <p:sndAc>
      <p:stSnd>
        <p:snd r:embed="rId3" name="arrow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0"/>
            <a:ext cx="83529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летопись славных баталий огромную лепту внес активно развивающийся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императорский флот России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завоевавший лидирующие позиции на Балтийском, Черном морях, Тихом и Северном Ледовитом океане. В многочисленных войнах Россия принимала участие в союзе с различными европейскими государствами, которые в определенных ситуациях регулярно предавали ее. Не зря Императором России Александром II была сказана историческая фраза: «У России есть только два союзника – ее армия и флот».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4" descr="https://pbs.twimg.com/media/CdKR33VWoAEB82b.jpg"/>
          <p:cNvPicPr>
            <a:picLocks noChangeAspect="1" noChangeArrowheads="1"/>
          </p:cNvPicPr>
          <p:nvPr/>
        </p:nvPicPr>
        <p:blipFill>
          <a:blip r:embed="rId4" cstate="print"/>
          <a:srcRect r="35746" b="-1303"/>
          <a:stretch>
            <a:fillRect/>
          </a:stretch>
        </p:blipFill>
        <p:spPr bwMode="auto">
          <a:xfrm>
            <a:off x="5220072" y="2996952"/>
            <a:ext cx="3168352" cy="3316869"/>
          </a:xfrm>
          <a:prstGeom prst="rect">
            <a:avLst/>
          </a:prstGeom>
          <a:noFill/>
        </p:spPr>
      </p:pic>
      <p:pic>
        <p:nvPicPr>
          <p:cNvPr id="21510" name="Picture 6" descr="Морское сражение российских корабл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573016"/>
            <a:ext cx="4307632" cy="23207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47667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base"/>
            <a:r>
              <a:rPr lang="ru-RU" b="1" i="1" u="sng" cap="all" dirty="0" smtClean="0">
                <a:latin typeface="Times New Roman" pitchFamily="18" charset="0"/>
                <a:cs typeface="Times New Roman" pitchFamily="18" charset="0"/>
              </a:rPr>
              <a:t>ПРЕДПОСЫЛКИ СОЗДАНИЯ ФЛОТА.</a:t>
            </a:r>
            <a:endParaRPr lang="ru-RU" b="1" i="1" u="sng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836712"/>
            <a:ext cx="568863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исходе XVII века Россия имела единственный путь к морским просторам на Севере страны в Архангельске, но собственного торгового и военного флота не имела. Ситуация начала изменяться с приходом на царство Петра Великого. Благодаря его воли и участию в тяжких трудах, Россия вышла в Балтийское и Черное море, где были достигнуты первые победы, а молодая империя стала одной из успешных морских держав. Летопись побед принято отсчитывать с победы русского флота под командованием адмирала Апраксина Ф.М. и Петра I над шведской эскадрой  у мыса Гангут. А морское сражение, окончательно укрепившее молодой российский флот на Балтийском море, произошло в 1720 году у острова Гренгам, где шведы потерпели решительное поражение.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s://severpost.ru/docs/upload/14634066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980728"/>
            <a:ext cx="2792722" cy="1941506"/>
          </a:xfrm>
          <a:prstGeom prst="rect">
            <a:avLst/>
          </a:prstGeom>
          <a:noFill/>
        </p:spPr>
      </p:pic>
      <p:pic>
        <p:nvPicPr>
          <p:cNvPr id="22532" name="Picture 4" descr="https://i.pinimg.com/736x/1c/3b/6c/1c3b6cb628bdad361d9a26d8f037bfb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356992"/>
            <a:ext cx="2450885" cy="26642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pbs.twimg.com/media/EZcfRSOXYAELu07.jpg: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8864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Дело отстаивания российских интересов на морях, окружающих территорию Государства Российского, продолжила Екатерина II, тоже названная Великой. В ее царствование был присоединен Крым, и Потемкин с адмиралами российского флота заложил город-порт Севастополь, ставший базой Черноморского флота.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r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645024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Память о славных делах военных моряков России свято хранят все, кто сегодня наследует славным традициям императорских и советских Военно-морских сил. А помнить и гордиться российским морякам есть чем – за 300 лет своей истории, в 75-ти морских сражениях, вражеские командорские корабли спускали свои флаги перед гордым Андреевским стягом и флагом ВМФ СССР. Каждый гражданин России с любовью и гордостью относится к своим военным морякам и корабельной мощи, поэтому, не случайно, еще в 1939 году был учрежден праздник – День ВМФ России, который отмечается в конце июля.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s://tambov.er.ru/media/news/July2021/mpvDIFviIsvgMDfoqe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4248472" cy="2190056"/>
          </a:xfrm>
          <a:prstGeom prst="rect">
            <a:avLst/>
          </a:prstGeom>
          <a:noFill/>
        </p:spPr>
      </p:pic>
      <p:pic>
        <p:nvPicPr>
          <p:cNvPr id="24582" name="Picture 6" descr="https://i.ibb.co/4YD9Y8K/DSC87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32656"/>
            <a:ext cx="4217567" cy="2423520"/>
          </a:xfrm>
          <a:prstGeom prst="rect">
            <a:avLst/>
          </a:prstGeom>
          <a:noFill/>
        </p:spPr>
      </p:pic>
      <p:pic>
        <p:nvPicPr>
          <p:cNvPr id="24584" name="Picture 8" descr="https://cdnimg.rg.ru/i/photogallery/2020/07/26/1d4a3c641d245a9/1d4a3c641d245a915957538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1844824"/>
            <a:ext cx="3017928" cy="18189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u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https://thumbs.dreamstime.com/b/%D0%BA%D0%BE%D1%80%D0%B0%D0%B1-%D1%8C-%D0%BD%D0%B0-%D0%BA%D0%BE%D0%B9%D0%BA%D0%B5-327188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7" y="332656"/>
            <a:ext cx="1872208" cy="326232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5536" y="1196752"/>
            <a:ext cx="662473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После катастрофического упадка 90-х годов, флот постепенно наращивает свои силы и уже оснащен современными судами и другой техникой, позволяющей надежно охранять водные границы державы и обозначать свое присутствие в международных водах. Как один из важнейших родов войск, военный флот Российского государства опирается на исторические традиции, четко структурирован, оснащен эффективным вооружением и укомплектован профессиональными кадрами от матросов до адмиралов. Регулярно проводятся учения ВМФ России, повышающие боевое мастерство личного состава и его ударная сила растет. Сегодня на страже нашей страны, ее территориальных вод и интересов в Мировом океане стоят Балтийский, Северный, Тихоокеанский, Черноморский флоты и Каспийская флотилия.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4766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/>
            <a:r>
              <a:rPr lang="ru-RU" b="1" i="1" u="sng" cap="all" dirty="0" smtClean="0">
                <a:latin typeface="Times New Roman" pitchFamily="18" charset="0"/>
                <a:cs typeface="Times New Roman" pitchFamily="18" charset="0"/>
              </a:rPr>
              <a:t>ВОЕННЫЙ ФЛОТ РОССИИ В НАШИ ДНИ.</a:t>
            </a:r>
            <a:endParaRPr lang="ru-RU" b="1" i="1" u="sng" cap="all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www.geopolitica.ru/sites/default/files/kaliningrad_russ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332656"/>
            <a:ext cx="37092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Балтийский флот.</a:t>
            </a:r>
            <a:endParaRPr lang="ru-RU" sz="3200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d"/>
    <p:sndAc>
      <p:stSnd>
        <p:snd r:embed="rId2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222</TotalTime>
  <Words>952</Words>
  <Application>Microsoft Office PowerPoint</Application>
  <PresentationFormat>Экран (4:3)</PresentationFormat>
  <Paragraphs>68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Calibri</vt:lpstr>
      <vt:lpstr>Times New Roman</vt:lpstr>
      <vt:lpstr>Verdana</vt:lpstr>
      <vt:lpstr>Wingdings</vt:lpstr>
      <vt:lpstr>Wingdings 2</vt:lpstr>
      <vt:lpstr>Аспект</vt:lpstr>
      <vt:lpstr>   «Военно-Морской Флот России»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Военно-Морской Флот России.</dc:title>
  <dc:creator>Алина</dc:creator>
  <cp:lastModifiedBy>Пользователь</cp:lastModifiedBy>
  <cp:revision>50</cp:revision>
  <dcterms:created xsi:type="dcterms:W3CDTF">2022-01-16T12:18:30Z</dcterms:created>
  <dcterms:modified xsi:type="dcterms:W3CDTF">2022-11-17T21:14:22Z</dcterms:modified>
</cp:coreProperties>
</file>