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1" r:id="rId5"/>
    <p:sldId id="259" r:id="rId6"/>
    <p:sldId id="260" r:id="rId7"/>
    <p:sldId id="262" r:id="rId8"/>
    <p:sldId id="263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38" autoAdjust="0"/>
  </p:normalViewPr>
  <p:slideViewPr>
    <p:cSldViewPr>
      <p:cViewPr>
        <p:scale>
          <a:sx n="65" d="100"/>
          <a:sy n="65" d="100"/>
        </p:scale>
        <p:origin x="-821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E7F2E-9425-4B2F-9964-12E00310FFE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1886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8733C-16C5-475B-8F93-039114E0602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4979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918FC-F62C-4D6E-87EC-10304ED7F6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33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D124F-E928-451A-A545-5F99237FE48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0858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BB6BD-9814-4242-BEF3-07C36CB2F4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015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05A15-A25E-4998-AA88-E873F4AC57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1423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FAE13-664C-4723-9F18-C4D4246BD23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7817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34FA2-9FA4-494E-BD96-3624B7BA9A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488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92B2A-794B-4C65-86CF-E54926C081C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89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94F1A-94C5-44F1-AAE6-EDD180D78D7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6833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61D3E-D6F0-41CE-875D-3C3D44DE114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6729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91CC99-316B-4E81-80D8-57F4D9053C6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88913"/>
            <a:ext cx="8061325" cy="1470025"/>
          </a:xfrm>
        </p:spPr>
        <p:txBody>
          <a:bodyPr/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10.11 </a:t>
            </a:r>
            <a:br>
              <a:rPr lang="ru-RU" sz="4000" dirty="0" smtClean="0"/>
            </a:br>
            <a:r>
              <a:rPr lang="ru-RU" sz="4000" dirty="0" smtClean="0"/>
              <a:t>6 класс 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3568" y="2276872"/>
            <a:ext cx="7704856" cy="4293096"/>
          </a:xfrm>
          <a:noFill/>
          <a:ln/>
        </p:spPr>
        <p:txBody>
          <a:bodyPr/>
          <a:lstStyle/>
          <a:p>
            <a:pPr algn="l"/>
            <a:r>
              <a:rPr lang="ru-RU" sz="2000" b="1" dirty="0" smtClean="0"/>
              <a:t>Тема. Научный стиль речи. </a:t>
            </a:r>
          </a:p>
          <a:p>
            <a:pPr algn="l"/>
            <a:r>
              <a:rPr lang="ru-RU" sz="2000" b="1" dirty="0" smtClean="0"/>
              <a:t>Орфографический и синтаксический тренинг</a:t>
            </a:r>
          </a:p>
          <a:p>
            <a:pPr algn="l"/>
            <a:endParaRPr lang="ru-RU" sz="2000" b="1" dirty="0" smtClean="0"/>
          </a:p>
          <a:p>
            <a:pPr algn="l"/>
            <a:endParaRPr lang="ru-RU" sz="2000" b="1" dirty="0" smtClean="0"/>
          </a:p>
          <a:p>
            <a:pPr algn="l"/>
            <a:endParaRPr lang="ru-RU" sz="2000" b="1" dirty="0" smtClean="0"/>
          </a:p>
          <a:p>
            <a:pPr algn="l"/>
            <a:endParaRPr lang="ru-RU" sz="2000" b="1" dirty="0" smtClean="0"/>
          </a:p>
          <a:p>
            <a:pPr marL="457200" indent="-457200" algn="l">
              <a:buAutoNum type="arabicPeriod"/>
            </a:pPr>
            <a:r>
              <a:rPr lang="ru-RU" sz="2000" b="1" dirty="0" smtClean="0"/>
              <a:t>Выучите материалы презентации</a:t>
            </a:r>
          </a:p>
          <a:p>
            <a:pPr marL="457200" indent="-457200" algn="l">
              <a:buAutoNum type="arabicPeriod"/>
            </a:pPr>
            <a:r>
              <a:rPr lang="ru-RU" sz="2000" b="1" dirty="0" smtClean="0"/>
              <a:t>Выполните домашнее задание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 </a:t>
            </a:r>
            <a:r>
              <a:rPr lang="uk-UA" dirty="0" err="1" smtClean="0"/>
              <a:t>какому</a:t>
            </a:r>
            <a:r>
              <a:rPr lang="uk-UA" dirty="0" smtClean="0"/>
              <a:t> стилю </a:t>
            </a:r>
            <a:r>
              <a:rPr lang="uk-UA" dirty="0" err="1" smtClean="0"/>
              <a:t>относится</a:t>
            </a:r>
            <a:r>
              <a:rPr lang="uk-UA" dirty="0" smtClean="0"/>
              <a:t> текст?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dirty="0" smtClean="0"/>
              <a:t>Инструкция по охране труда.</a:t>
            </a:r>
          </a:p>
          <a:p>
            <a:pPr>
              <a:buNone/>
            </a:pPr>
            <a:r>
              <a:rPr lang="ru-RU" sz="2000" dirty="0" smtClean="0"/>
              <a:t>     Работник должен: </a:t>
            </a:r>
          </a:p>
          <a:p>
            <a:pPr>
              <a:buNone/>
            </a:pPr>
            <a:r>
              <a:rPr lang="ru-RU" sz="2000" dirty="0" smtClean="0"/>
              <a:t>соблюдать требования по охране труда, </a:t>
            </a:r>
          </a:p>
          <a:p>
            <a:pPr>
              <a:buNone/>
            </a:pPr>
            <a:r>
              <a:rPr lang="ru-RU" sz="2000" dirty="0" smtClean="0"/>
              <a:t>Правила внутреннего трудового распорядка государственного учреждения;</a:t>
            </a:r>
          </a:p>
          <a:p>
            <a:pPr>
              <a:buNone/>
            </a:pPr>
            <a:r>
              <a:rPr lang="ru-RU" sz="2000" dirty="0" smtClean="0"/>
              <a:t>использовать и правильно применять средства индивидуальной и коллективной защиты;</a:t>
            </a:r>
          </a:p>
          <a:p>
            <a:pPr>
              <a:buNone/>
            </a:pPr>
            <a:r>
              <a:rPr lang="ru-RU" sz="2000" dirty="0" smtClean="0"/>
              <a:t>немедленно сообщать руководителю работ о любой ситуации, угрожающей жизни и здоровью работающих и окружающих, нарушении правил по охране труда, аварии, несчастном случае. </a:t>
            </a:r>
            <a:endParaRPr lang="uk-UA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 </a:t>
            </a:r>
            <a:r>
              <a:rPr lang="uk-UA" dirty="0" err="1" smtClean="0"/>
              <a:t>какому</a:t>
            </a:r>
            <a:r>
              <a:rPr lang="uk-UA" dirty="0" smtClean="0"/>
              <a:t> стилю </a:t>
            </a:r>
            <a:r>
              <a:rPr lang="uk-UA" dirty="0" err="1" smtClean="0"/>
              <a:t>относится</a:t>
            </a:r>
            <a:r>
              <a:rPr lang="uk-UA" dirty="0" smtClean="0"/>
              <a:t> текст?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Роняет лес багряный свой убор,</a:t>
            </a:r>
          </a:p>
          <a:p>
            <a:pPr>
              <a:buNone/>
            </a:pPr>
            <a:r>
              <a:rPr lang="ru-RU" dirty="0" err="1" smtClean="0"/>
              <a:t>Сребрит</a:t>
            </a:r>
            <a:r>
              <a:rPr lang="ru-RU" dirty="0" smtClean="0"/>
              <a:t> мороз увянувшее поле,</a:t>
            </a:r>
          </a:p>
          <a:p>
            <a:pPr>
              <a:buNone/>
            </a:pPr>
            <a:r>
              <a:rPr lang="ru-RU" dirty="0" smtClean="0"/>
              <a:t>Проглянет день, как будто поневоле,</a:t>
            </a:r>
          </a:p>
          <a:p>
            <a:pPr>
              <a:buNone/>
            </a:pPr>
            <a:r>
              <a:rPr lang="ru-RU" dirty="0" smtClean="0"/>
              <a:t>И скроется за край окружных гор.</a:t>
            </a:r>
          </a:p>
          <a:p>
            <a:pPr algn="r">
              <a:buNone/>
            </a:pPr>
            <a:r>
              <a:rPr lang="ru-RU" dirty="0" smtClean="0"/>
              <a:t>А. С. Пушкин. 19 октября.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 </a:t>
            </a:r>
            <a:r>
              <a:rPr lang="uk-UA" dirty="0" err="1" smtClean="0"/>
              <a:t>какому</a:t>
            </a:r>
            <a:r>
              <a:rPr lang="uk-UA" dirty="0" smtClean="0"/>
              <a:t> стилю </a:t>
            </a:r>
            <a:r>
              <a:rPr lang="uk-UA" dirty="0" err="1" smtClean="0"/>
              <a:t>относится</a:t>
            </a:r>
            <a:r>
              <a:rPr lang="uk-UA" dirty="0" smtClean="0"/>
              <a:t> текст?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В Германии завершились парламентские выборы. Как сообщает телеканал ARD, согласно предварительным данным Федеральной избирательной комиссии страны по итогам подсчёта данных всех 299 округов после подсчёта 100% бюллетеней во всех округах победу одержала Социал-демократическая партия Германии — она получает 25,7% голосов ( лидер — </a:t>
            </a:r>
            <a:r>
              <a:rPr lang="ru-RU" sz="2000" dirty="0" err="1" smtClean="0"/>
              <a:t>Олаф</a:t>
            </a:r>
            <a:r>
              <a:rPr lang="ru-RU" sz="2000" dirty="0" smtClean="0"/>
              <a:t> </a:t>
            </a:r>
            <a:r>
              <a:rPr lang="ru-RU" sz="2000" dirty="0" err="1" smtClean="0"/>
              <a:t>Шольц</a:t>
            </a:r>
            <a:r>
              <a:rPr lang="ru-RU" sz="2000" dirty="0" smtClean="0"/>
              <a:t>).</a:t>
            </a:r>
            <a:endParaRPr lang="uk-U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 </a:t>
            </a:r>
            <a:r>
              <a:rPr lang="uk-UA" dirty="0" err="1" smtClean="0"/>
              <a:t>какому</a:t>
            </a:r>
            <a:r>
              <a:rPr lang="uk-UA" dirty="0" smtClean="0"/>
              <a:t> стилю </a:t>
            </a:r>
            <a:r>
              <a:rPr lang="uk-UA" dirty="0" err="1" smtClean="0"/>
              <a:t>относится</a:t>
            </a:r>
            <a:r>
              <a:rPr lang="uk-UA" dirty="0" smtClean="0"/>
              <a:t> текст?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Представляете, вчера я купила костюм для фитнеса. И что вы думаете? Моментально растянулось трико на коленях. Я хотела вернуть его в магазин, но продавец даже слушать меня не стал. Он с ходу заявил: «Какие деньги, такое и качество!» Ну, не наглость ли? Совсем ни в какие ворота не лезет! Так и стремятся надуть! Ну, я им покажу где раки зимуют!</a:t>
            </a:r>
            <a:endParaRPr lang="uk-U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Запишите текст, вставляя пропущенные буквы и знаки препинания. Выполните разбор слов согласно цифр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( стр. 3 учебника) </a:t>
            </a:r>
            <a:endParaRPr lang="uk-UA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       З…мой зайцы кормят…</a:t>
            </a:r>
            <a:r>
              <a:rPr lang="ru-RU" sz="1800" dirty="0" err="1" smtClean="0"/>
              <a:t>ся</a:t>
            </a:r>
            <a:r>
              <a:rPr lang="ru-RU" sz="1800" dirty="0" smtClean="0"/>
              <a:t> корой</a:t>
            </a:r>
            <a:r>
              <a:rPr lang="ru-RU" sz="1800" b="1" baseline="30000" dirty="0" smtClean="0"/>
              <a:t>3 </a:t>
            </a:r>
            <a:r>
              <a:rPr lang="ru-RU" sz="1800" dirty="0" smtClean="0"/>
              <a:t> д…</a:t>
            </a:r>
            <a:r>
              <a:rPr lang="ru-RU" sz="1800" dirty="0" err="1" smtClean="0"/>
              <a:t>ревье</a:t>
            </a:r>
            <a:r>
              <a:rPr lang="ru-RU" sz="1800" dirty="0" smtClean="0"/>
              <a:t>(</a:t>
            </a:r>
            <a:r>
              <a:rPr lang="ru-RU" sz="1800" dirty="0" err="1" smtClean="0"/>
              <a:t>в,ф</a:t>
            </a:r>
            <a:r>
              <a:rPr lang="ru-RU" sz="1800" dirty="0" smtClean="0"/>
              <a:t>). За ночь они пр…</a:t>
            </a:r>
            <a:r>
              <a:rPr lang="ru-RU" sz="1800" dirty="0" err="1" smtClean="0"/>
              <a:t>тапт</a:t>
            </a:r>
            <a:r>
              <a:rPr lang="ru-RU" sz="1800" dirty="0" smtClean="0"/>
              <a:t>…</a:t>
            </a:r>
            <a:r>
              <a:rPr lang="ru-RU" sz="1800" dirty="0" err="1" smtClean="0"/>
              <a:t>вают</a:t>
            </a:r>
            <a:r>
              <a:rPr lang="ru-RU" sz="1800" dirty="0" smtClean="0"/>
              <a:t> глубокий след в </a:t>
            </a:r>
            <a:r>
              <a:rPr lang="ru-RU" sz="1800" dirty="0" err="1" smtClean="0"/>
              <a:t>сн</a:t>
            </a:r>
            <a:r>
              <a:rPr lang="ru-RU" sz="1800" dirty="0" smtClean="0"/>
              <a:t>…</a:t>
            </a:r>
            <a:r>
              <a:rPr lang="ru-RU" sz="1800" dirty="0" err="1" smtClean="0"/>
              <a:t>гу</a:t>
            </a:r>
            <a:r>
              <a:rPr lang="ru-RU" sz="1800" dirty="0" smtClean="0"/>
              <a:t>. Если(бы) за…</a:t>
            </a:r>
            <a:r>
              <a:rPr lang="ru-RU" sz="1800" dirty="0" err="1" smtClean="0"/>
              <a:t>ц</a:t>
            </a:r>
            <a:r>
              <a:rPr lang="ru-RU" sz="1800" dirty="0" smtClean="0"/>
              <a:t> х..</a:t>
            </a:r>
            <a:r>
              <a:rPr lang="ru-RU" sz="1800" dirty="0" err="1" smtClean="0"/>
              <a:t>дил</a:t>
            </a:r>
            <a:r>
              <a:rPr lang="ru-RU" sz="1800" dirty="0" smtClean="0"/>
              <a:t> прямо, то его сразу п…</a:t>
            </a:r>
            <a:r>
              <a:rPr lang="ru-RU" sz="1800" dirty="0" err="1" smtClean="0"/>
              <a:t>ймали</a:t>
            </a:r>
            <a:r>
              <a:rPr lang="ru-RU" sz="1800" dirty="0" smtClean="0"/>
              <a:t>(бы). Трус…</a:t>
            </a:r>
            <a:r>
              <a:rPr lang="ru-RU" sz="1800" dirty="0" err="1" smtClean="0"/>
              <a:t>сть</a:t>
            </a:r>
            <a:r>
              <a:rPr lang="ru-RU" sz="1800" dirty="0" smtClean="0"/>
              <a:t> </a:t>
            </a:r>
            <a:r>
              <a:rPr lang="ru-RU" sz="1800" dirty="0" err="1" smtClean="0"/>
              <a:t>сп</a:t>
            </a:r>
            <a:r>
              <a:rPr lang="ru-RU" sz="1800" dirty="0" smtClean="0"/>
              <a:t>…</a:t>
            </a:r>
            <a:r>
              <a:rPr lang="ru-RU" sz="1800" dirty="0" err="1" smtClean="0"/>
              <a:t>сает</a:t>
            </a:r>
            <a:r>
              <a:rPr lang="ru-RU" sz="1800" dirty="0" smtClean="0"/>
              <a:t> к…</a:t>
            </a:r>
            <a:r>
              <a:rPr lang="ru-RU" sz="1800" dirty="0" err="1" smtClean="0"/>
              <a:t>сого</a:t>
            </a:r>
            <a:r>
              <a:rPr lang="ru-RU" sz="1800" dirty="0" smtClean="0"/>
              <a:t>. Он </a:t>
            </a:r>
            <a:r>
              <a:rPr lang="ru-RU" sz="1800" dirty="0" err="1" smtClean="0"/>
              <a:t>бе</a:t>
            </a:r>
            <a:r>
              <a:rPr lang="ru-RU" sz="1800" dirty="0" smtClean="0"/>
              <a:t>(</a:t>
            </a:r>
            <a:r>
              <a:rPr lang="ru-RU" sz="1800" dirty="0" err="1" smtClean="0"/>
              <a:t>с,з</a:t>
            </a:r>
            <a:r>
              <a:rPr lang="ru-RU" sz="1800" dirty="0" smtClean="0"/>
              <a:t>)страшно ход..т ночью по п…</a:t>
            </a:r>
            <a:r>
              <a:rPr lang="ru-RU" sz="1800" dirty="0" err="1" smtClean="0"/>
              <a:t>лям</a:t>
            </a:r>
            <a:r>
              <a:rPr lang="ru-RU" sz="1800" dirty="0" smtClean="0"/>
              <a:t> л…сам и пр…клад…</a:t>
            </a:r>
            <a:r>
              <a:rPr lang="ru-RU" sz="1800" dirty="0" err="1" smtClean="0"/>
              <a:t>вает</a:t>
            </a:r>
            <a:r>
              <a:rPr lang="ru-RU" sz="1800" dirty="0" smtClean="0"/>
              <a:t> пр…</a:t>
            </a:r>
            <a:r>
              <a:rPr lang="ru-RU" sz="1800" dirty="0" err="1" smtClean="0"/>
              <a:t>мые</a:t>
            </a:r>
            <a:r>
              <a:rPr lang="ru-RU" sz="1800" dirty="0" smtClean="0"/>
              <a:t> следы. К…</a:t>
            </a:r>
            <a:r>
              <a:rPr lang="ru-RU" sz="1800" dirty="0" err="1" smtClean="0"/>
              <a:t>гда</a:t>
            </a:r>
            <a:r>
              <a:rPr lang="ru-RU" sz="1800" dirty="0" smtClean="0"/>
              <a:t>(же) пр…ходит утро, он от страха м..чет…</a:t>
            </a:r>
            <a:r>
              <a:rPr lang="ru-RU" sz="1800" dirty="0" err="1" smtClean="0"/>
              <a:t>ся</a:t>
            </a:r>
            <a:r>
              <a:rPr lang="ru-RU" sz="1800" dirty="0" smtClean="0"/>
              <a:t> из стороны в сторону. Пр…скачет </a:t>
            </a:r>
            <a:r>
              <a:rPr lang="ru-RU" sz="1800" dirty="0" err="1" smtClean="0"/>
              <a:t>вп</a:t>
            </a:r>
            <a:r>
              <a:rPr lang="ru-RU" sz="1800" dirty="0" smtClean="0"/>
              <a:t>…</a:t>
            </a:r>
            <a:r>
              <a:rPr lang="ru-RU" sz="1800" dirty="0" err="1" smtClean="0"/>
              <a:t>ред</a:t>
            </a:r>
            <a:r>
              <a:rPr lang="ru-RU" sz="1800" dirty="0" smtClean="0"/>
              <a:t>  и(</a:t>
            </a:r>
            <a:r>
              <a:rPr lang="ru-RU" sz="1800" dirty="0" err="1" smtClean="0"/>
              <a:t>з,с</a:t>
            </a:r>
            <a:r>
              <a:rPr lang="ru-RU" sz="1800" dirty="0" smtClean="0"/>
              <a:t>)пугает…</a:t>
            </a:r>
            <a:r>
              <a:rPr lang="ru-RU" sz="1800" dirty="0" err="1" smtClean="0"/>
              <a:t>ся</a:t>
            </a:r>
            <a:r>
              <a:rPr lang="ru-RU" sz="1800" dirty="0" smtClean="0"/>
              <a:t> чего(то) и о…бежит </a:t>
            </a:r>
            <a:r>
              <a:rPr lang="ru-RU" sz="1800" dirty="0" err="1" smtClean="0"/>
              <a:t>наза</a:t>
            </a:r>
            <a:r>
              <a:rPr lang="ru-RU" sz="1800" dirty="0" smtClean="0"/>
              <a:t>(</a:t>
            </a:r>
            <a:r>
              <a:rPr lang="ru-RU" sz="1800" dirty="0" err="1" smtClean="0"/>
              <a:t>т,д</a:t>
            </a:r>
            <a:r>
              <a:rPr lang="ru-RU" sz="1800" dirty="0" smtClean="0"/>
              <a:t>) по св…ему следу. </a:t>
            </a:r>
            <a:r>
              <a:rPr lang="ru-RU" sz="1800" dirty="0" err="1" smtClean="0"/>
              <a:t>Услыш</a:t>
            </a:r>
            <a:r>
              <a:rPr lang="ru-RU" sz="1800" dirty="0" smtClean="0"/>
              <a:t>…т какой(</a:t>
            </a:r>
            <a:r>
              <a:rPr lang="ru-RU" sz="1800" dirty="0" err="1" smtClean="0"/>
              <a:t>нибудь</a:t>
            </a:r>
            <a:r>
              <a:rPr lang="ru-RU" sz="1800" dirty="0" smtClean="0"/>
              <a:t>) </a:t>
            </a:r>
            <a:r>
              <a:rPr lang="ru-RU" sz="1800" dirty="0" err="1" smtClean="0"/>
              <a:t>ш</a:t>
            </a:r>
            <a:r>
              <a:rPr lang="ru-RU" sz="1800" dirty="0" smtClean="0"/>
              <a:t>…</a:t>
            </a:r>
            <a:r>
              <a:rPr lang="ru-RU" sz="1800" dirty="0" err="1" smtClean="0"/>
              <a:t>рох</a:t>
            </a:r>
            <a:r>
              <a:rPr lang="ru-RU" sz="1800" dirty="0" smtClean="0"/>
              <a:t> – со всего </a:t>
            </a:r>
            <a:r>
              <a:rPr lang="ru-RU" sz="1800" dirty="0" err="1" smtClean="0"/>
              <a:t>ра</a:t>
            </a:r>
            <a:r>
              <a:rPr lang="ru-RU" sz="1800" dirty="0" smtClean="0"/>
              <a:t>(</a:t>
            </a:r>
            <a:r>
              <a:rPr lang="ru-RU" sz="1800" dirty="0" err="1" smtClean="0"/>
              <a:t>с,з</a:t>
            </a:r>
            <a:r>
              <a:rPr lang="ru-RU" sz="1800" dirty="0" smtClean="0"/>
              <a:t>)маха прыгнет в </a:t>
            </a:r>
            <a:r>
              <a:rPr lang="ru-RU" sz="1800" dirty="0" err="1" smtClean="0"/>
              <a:t>стор</a:t>
            </a:r>
            <a:r>
              <a:rPr lang="ru-RU" sz="1800" dirty="0" smtClean="0"/>
              <a:t>..ну и </a:t>
            </a:r>
            <a:r>
              <a:rPr lang="ru-RU" sz="1800" dirty="0" err="1" smtClean="0"/>
              <a:t>поскач</a:t>
            </a:r>
            <a:r>
              <a:rPr lang="ru-RU" sz="1800" dirty="0" smtClean="0"/>
              <a:t>..т</a:t>
            </a:r>
            <a:r>
              <a:rPr lang="ru-RU" sz="1800" b="1" baseline="30000" dirty="0" smtClean="0"/>
              <a:t>2 </a:t>
            </a:r>
            <a:r>
              <a:rPr lang="ru-RU" sz="1800" dirty="0" smtClean="0"/>
              <a:t>дальше от прежне…о следа. </a:t>
            </a:r>
            <a:r>
              <a:rPr lang="ru-RU" sz="1800" dirty="0" err="1" smtClean="0"/>
              <a:t>Стукн</a:t>
            </a:r>
            <a:r>
              <a:rPr lang="ru-RU" sz="1800" dirty="0" smtClean="0"/>
              <a:t>…т что(</a:t>
            </a:r>
            <a:r>
              <a:rPr lang="ru-RU" sz="1800" dirty="0" err="1" smtClean="0"/>
              <a:t>нибудь</a:t>
            </a:r>
            <a:r>
              <a:rPr lang="ru-RU" sz="1800" dirty="0" smtClean="0"/>
              <a:t>)  – к…сой опять </a:t>
            </a:r>
            <a:r>
              <a:rPr lang="ru-RU" sz="1800" dirty="0" err="1" smtClean="0"/>
              <a:t>пов</a:t>
            </a:r>
            <a:r>
              <a:rPr lang="ru-RU" sz="1800" dirty="0" smtClean="0"/>
              <a:t>…</a:t>
            </a:r>
            <a:r>
              <a:rPr lang="ru-RU" sz="1800" dirty="0" err="1" smtClean="0"/>
              <a:t>рнет</a:t>
            </a:r>
            <a:r>
              <a:rPr lang="ru-RU" sz="1800" dirty="0" smtClean="0"/>
              <a:t>…</a:t>
            </a:r>
            <a:r>
              <a:rPr lang="ru-RU" sz="1800" dirty="0" err="1" smtClean="0"/>
              <a:t>ся</a:t>
            </a:r>
            <a:r>
              <a:rPr lang="ru-RU" sz="1800" dirty="0" smtClean="0"/>
              <a:t> н…зад и направит…</a:t>
            </a:r>
            <a:r>
              <a:rPr lang="ru-RU" sz="1800" dirty="0" err="1" smtClean="0"/>
              <a:t>ся</a:t>
            </a:r>
            <a:r>
              <a:rPr lang="ru-RU" sz="1800" dirty="0" smtClean="0"/>
              <a:t> (в) сторону. К…</a:t>
            </a:r>
            <a:r>
              <a:rPr lang="ru-RU" sz="1800" dirty="0" err="1" smtClean="0"/>
              <a:t>гда</a:t>
            </a:r>
            <a:r>
              <a:rPr lang="ru-RU" sz="1800" dirty="0" smtClean="0"/>
              <a:t> св…тлеет, он л…жит…</a:t>
            </a:r>
            <a:r>
              <a:rPr lang="ru-RU" sz="1800" dirty="0" err="1" smtClean="0"/>
              <a:t>ся</a:t>
            </a:r>
            <a:r>
              <a:rPr lang="ru-RU" sz="1800" dirty="0" smtClean="0"/>
              <a:t> в снег</a:t>
            </a:r>
            <a:r>
              <a:rPr lang="ru-RU" sz="1800" b="1" baseline="30000" dirty="0" smtClean="0"/>
              <a:t>1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      Утром </a:t>
            </a:r>
            <a:r>
              <a:rPr lang="ru-RU" sz="1800" dirty="0" err="1" smtClean="0"/>
              <a:t>охотн</a:t>
            </a:r>
            <a:r>
              <a:rPr lang="ru-RU" sz="1800" dirty="0" smtClean="0"/>
              <a:t>…</a:t>
            </a:r>
            <a:r>
              <a:rPr lang="ru-RU" sz="1800" dirty="0" err="1" smtClean="0"/>
              <a:t>ки</a:t>
            </a:r>
            <a:r>
              <a:rPr lang="ru-RU" sz="1800" dirty="0" smtClean="0"/>
              <a:t> </a:t>
            </a:r>
            <a:r>
              <a:rPr lang="ru-RU" sz="1800" dirty="0" err="1" smtClean="0"/>
              <a:t>ра</a:t>
            </a:r>
            <a:r>
              <a:rPr lang="ru-RU" sz="1800" dirty="0" smtClean="0"/>
              <a:t>(</a:t>
            </a:r>
            <a:r>
              <a:rPr lang="ru-RU" sz="1800" dirty="0" err="1" smtClean="0"/>
              <a:t>с,з</a:t>
            </a:r>
            <a:r>
              <a:rPr lang="ru-RU" sz="1800" dirty="0" smtClean="0"/>
              <a:t>)б…</a:t>
            </a:r>
            <a:r>
              <a:rPr lang="ru-RU" sz="1800" dirty="0" err="1" smtClean="0"/>
              <a:t>рают</a:t>
            </a:r>
            <a:r>
              <a:rPr lang="ru-RU" sz="1800" dirty="0" smtClean="0"/>
              <a:t> </a:t>
            </a:r>
            <a:r>
              <a:rPr lang="ru-RU" sz="1800" dirty="0" err="1" smtClean="0"/>
              <a:t>з</a:t>
            </a:r>
            <a:r>
              <a:rPr lang="ru-RU" sz="1800" dirty="0" smtClean="0"/>
              <a:t>…ячьи сл..</a:t>
            </a:r>
            <a:r>
              <a:rPr lang="ru-RU" sz="1800" dirty="0" err="1" smtClean="0"/>
              <a:t>ды</a:t>
            </a:r>
            <a:r>
              <a:rPr lang="ru-RU" sz="1800" dirty="0" smtClean="0"/>
              <a:t>, путают…</a:t>
            </a:r>
            <a:r>
              <a:rPr lang="ru-RU" sz="1800" dirty="0" err="1" smtClean="0"/>
              <a:t>ся</a:t>
            </a:r>
            <a:r>
              <a:rPr lang="ru-RU" sz="1800" dirty="0" smtClean="0"/>
              <a:t> (в)них и уд…</a:t>
            </a:r>
            <a:r>
              <a:rPr lang="ru-RU" sz="1800" dirty="0" err="1" smtClean="0"/>
              <a:t>вляют</a:t>
            </a:r>
            <a:r>
              <a:rPr lang="ru-RU" sz="1800" dirty="0" smtClean="0"/>
              <a:t>…</a:t>
            </a:r>
            <a:r>
              <a:rPr lang="ru-RU" sz="1800" dirty="0" err="1" smtClean="0"/>
              <a:t>ся</a:t>
            </a:r>
            <a:r>
              <a:rPr lang="ru-RU" sz="1800" dirty="0" smtClean="0"/>
              <a:t> </a:t>
            </a:r>
            <a:r>
              <a:rPr lang="ru-RU" sz="1800" dirty="0" err="1" smtClean="0"/>
              <a:t>хитр</a:t>
            </a:r>
            <a:r>
              <a:rPr lang="ru-RU" sz="1800" dirty="0" smtClean="0"/>
              <a:t>…</a:t>
            </a:r>
            <a:r>
              <a:rPr lang="ru-RU" sz="1800" dirty="0" err="1" smtClean="0"/>
              <a:t>сти</a:t>
            </a:r>
            <a:r>
              <a:rPr lang="ru-RU" sz="1800" dirty="0" smtClean="0"/>
              <a:t> к..сого</a:t>
            </a:r>
            <a:r>
              <a:rPr lang="ru-RU" sz="1800" b="1" baseline="30000" dirty="0" smtClean="0"/>
              <a:t>4</a:t>
            </a:r>
            <a:r>
              <a:rPr lang="ru-RU" sz="1800" dirty="0" smtClean="0"/>
              <a:t>. А он и (не)думает х..</a:t>
            </a:r>
            <a:r>
              <a:rPr lang="ru-RU" sz="1800" dirty="0" err="1" smtClean="0"/>
              <a:t>трить</a:t>
            </a:r>
            <a:r>
              <a:rPr lang="ru-RU" sz="1800" dirty="0" smtClean="0"/>
              <a:t>. Он просто (в/</a:t>
            </a:r>
            <a:r>
              <a:rPr lang="ru-RU" sz="1800" dirty="0" err="1" smtClean="0"/>
              <a:t>ф</a:t>
            </a:r>
            <a:r>
              <a:rPr lang="ru-RU" sz="1800" dirty="0" smtClean="0"/>
              <a:t>)сего </a:t>
            </a:r>
            <a:r>
              <a:rPr lang="ru-RU" sz="1800" dirty="0" err="1" smtClean="0"/>
              <a:t>боит</a:t>
            </a:r>
            <a:r>
              <a:rPr lang="ru-RU" sz="1800" dirty="0" smtClean="0"/>
              <a:t>…</a:t>
            </a:r>
            <a:r>
              <a:rPr lang="ru-RU" sz="1800" dirty="0" err="1" smtClean="0"/>
              <a:t>ся</a:t>
            </a:r>
            <a:r>
              <a:rPr lang="ru-RU" sz="1800" dirty="0" smtClean="0"/>
              <a:t>.      </a:t>
            </a:r>
            <a:endParaRPr lang="uk-UA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r>
              <a:rPr lang="ru-RU" sz="4000"/>
              <a:t>СТИЛИ РУССКОГО ЯЗЫКА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686800" cy="4281488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/>
              <a:t>  </a:t>
            </a:r>
            <a:r>
              <a:rPr lang="ru-RU" sz="3000"/>
              <a:t>НАУЧНЫЙ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3000"/>
              <a:t>  ОФИЦИАЛЬНО-ДЕЛОВОЙ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3000"/>
              <a:t>  ПУБЛИЦИСТИЧЕСКИЙ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3000"/>
              <a:t>  РАЗГОВОРНЫЙ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3000"/>
              <a:t>  СТИЛЬ ХУДОЖЕСТВЕННОЙ ЛИТЕРАТУРЫ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endParaRPr lang="ru-RU" sz="3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НАУЧНЫЙ</a:t>
            </a:r>
            <a:r>
              <a:rPr lang="ru-RU"/>
              <a:t> </a:t>
            </a:r>
            <a:r>
              <a:rPr lang="ru-RU" sz="4000"/>
              <a:t>СТИЛЬ РЕЧИ</a:t>
            </a:r>
            <a:r>
              <a:rPr lang="ru-RU" sz="3200" b="1"/>
              <a:t> </a:t>
            </a:r>
            <a:endParaRPr lang="ru-RU" sz="32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362950" cy="4968875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/>
              <a:t>  служит     для     сообщения     научных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/>
              <a:t>сведений, объяснения научных фактов</a:t>
            </a:r>
          </a:p>
          <a:p>
            <a:pPr algn="just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/>
              <a:t>  используется в сфере научной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/>
              <a:t>деятельности</a:t>
            </a:r>
          </a:p>
          <a:p>
            <a:pPr algn="just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/>
              <a:t>  характеризуется употреблением таких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/>
              <a:t>жанров литературы, как реферат, учебник,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/>
              <a:t>доклад</a:t>
            </a:r>
          </a:p>
          <a:p>
            <a:pPr algn="just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/>
              <a:t>  существует в устной и письменной форме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/>
          </a:p>
          <a:p>
            <a:pPr>
              <a:lnSpc>
                <a:spcPct val="90000"/>
              </a:lnSpc>
              <a:buFontTx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1125538"/>
            <a:ext cx="5545138" cy="345598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/>
              <a:t>ОСНОВНЫЕ ПРИЗНАКИ</a:t>
            </a:r>
            <a:br>
              <a:rPr lang="ru-RU" sz="3600"/>
            </a:br>
            <a:r>
              <a:rPr lang="ru-RU" sz="3600"/>
              <a:t>НАУЧНОГО</a:t>
            </a:r>
            <a:br>
              <a:rPr lang="ru-RU" sz="3600"/>
            </a:br>
            <a:r>
              <a:rPr lang="ru-RU" sz="3600"/>
              <a:t>СТИЛЯ РЕЧИ</a:t>
            </a:r>
          </a:p>
        </p:txBody>
      </p:sp>
      <p:pic>
        <p:nvPicPr>
          <p:cNvPr id="18436" name="Picture 4" descr="ри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2513"/>
            <a:ext cx="2592387" cy="3600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91513" cy="6048375"/>
          </a:xfrm>
        </p:spPr>
        <p:txBody>
          <a:bodyPr/>
          <a:lstStyle/>
          <a:p>
            <a:pPr marL="990600" lvl="1" indent="-533400" algn="ctr">
              <a:lnSpc>
                <a:spcPct val="180000"/>
              </a:lnSpc>
              <a:buFontTx/>
              <a:buNone/>
            </a:pPr>
            <a:r>
              <a:rPr lang="ru-RU" sz="4000"/>
              <a:t>ЛОГИЧНОСТЬ ИЗЛОЖЕНИЯ</a:t>
            </a:r>
          </a:p>
          <a:p>
            <a:pPr marL="609600" indent="-609600" algn="just">
              <a:buFontTx/>
              <a:buBlip>
                <a:blip r:embed="rId2"/>
              </a:buBlip>
            </a:pPr>
            <a:r>
              <a:rPr lang="ru-RU" sz="2800"/>
              <a:t>все части жёстко связаны по смыслу и располагаются строго последовательно</a:t>
            </a:r>
          </a:p>
          <a:p>
            <a:pPr marL="609600" indent="-609600" algn="just">
              <a:buFontTx/>
              <a:buBlip>
                <a:blip r:embed="rId2"/>
              </a:buBlip>
            </a:pPr>
            <a:r>
              <a:rPr lang="ru-RU" sz="2800"/>
              <a:t>типична связь предложений при помощи повторяющихся существительных</a:t>
            </a:r>
          </a:p>
          <a:p>
            <a:pPr marL="609600" indent="-609600" algn="just">
              <a:buFontTx/>
              <a:buBlip>
                <a:blip r:embed="rId2"/>
              </a:buBlip>
            </a:pPr>
            <a:r>
              <a:rPr lang="ru-RU" sz="2800"/>
              <a:t>на последовательность развития мысли указывают</a:t>
            </a:r>
          </a:p>
          <a:p>
            <a:pPr marL="609600" indent="-609600" algn="just">
              <a:buFontTx/>
              <a:buNone/>
            </a:pPr>
            <a:r>
              <a:rPr lang="ru-RU" sz="2800"/>
              <a:t> - наречия (</a:t>
            </a:r>
            <a:r>
              <a:rPr lang="ru-RU" sz="2800" i="1"/>
              <a:t>сначала, прежде всего, далее)</a:t>
            </a:r>
          </a:p>
          <a:p>
            <a:pPr marL="609600" indent="-609600" algn="just">
              <a:buFontTx/>
              <a:buNone/>
            </a:pPr>
            <a:r>
              <a:rPr lang="ru-RU" sz="2800" i="1"/>
              <a:t> - </a:t>
            </a:r>
            <a:r>
              <a:rPr lang="ru-RU" sz="2800"/>
              <a:t>вводные слова</a:t>
            </a:r>
            <a:r>
              <a:rPr lang="ru-RU" sz="2800" i="1"/>
              <a:t> (во-первых, итак, наконец)</a:t>
            </a:r>
          </a:p>
          <a:p>
            <a:pPr marL="609600" indent="-609600" algn="just">
              <a:buFontTx/>
              <a:buNone/>
            </a:pPr>
            <a:r>
              <a:rPr lang="ru-RU" sz="2800" i="1"/>
              <a:t> - </a:t>
            </a:r>
            <a:r>
              <a:rPr lang="ru-RU" sz="2800"/>
              <a:t>союзы </a:t>
            </a:r>
            <a:r>
              <a:rPr lang="ru-RU" sz="2800" i="1"/>
              <a:t>(так как, потому что, чтобы)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04813"/>
            <a:ext cx="8229600" cy="5649912"/>
          </a:xfrm>
        </p:spPr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  <a:p>
            <a:pPr algn="ctr">
              <a:buFontTx/>
              <a:buNone/>
            </a:pPr>
            <a:endParaRPr lang="ru-RU" b="1"/>
          </a:p>
          <a:p>
            <a:pPr algn="ctr">
              <a:buFontTx/>
              <a:buNone/>
            </a:pPr>
            <a:r>
              <a:rPr lang="ru-RU" sz="4000"/>
              <a:t>ТОЧНОСТЬ (ОДНОЗНАЧНОСТЬ)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06437"/>
          </a:xfrm>
        </p:spPr>
        <p:txBody>
          <a:bodyPr/>
          <a:lstStyle/>
          <a:p>
            <a:r>
              <a:rPr lang="ru-RU" sz="3600"/>
              <a:t>ОТВЛЕЧЁННОСТЬ И ОБОБЩЁННОСТЬ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732462"/>
          </a:xfrm>
        </p:spPr>
        <p:txBody>
          <a:bodyPr/>
          <a:lstStyle/>
          <a:p>
            <a:pPr algn="just">
              <a:buFontTx/>
              <a:buBlip>
                <a:blip r:embed="rId2"/>
              </a:buBlip>
            </a:pPr>
            <a:r>
              <a:rPr lang="ru-RU" sz="2400"/>
              <a:t>абстрактные понятия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слова с отвлечённым значением (</a:t>
            </a:r>
            <a:r>
              <a:rPr lang="ru-RU" sz="2400" i="1"/>
              <a:t>пустота, скорость, сила, время, количество)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формулы, символы, условные обозначения, графики, таблицы, диаграммы, схемы…)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термины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множественное число от абстрактных и вещественных существительных</a:t>
            </a:r>
            <a:r>
              <a:rPr lang="ru-RU" sz="2400" i="1"/>
              <a:t> (велич</a:t>
            </a:r>
            <a:r>
              <a:rPr lang="en-US" sz="2400" i="1">
                <a:cs typeface="Arial" charset="0"/>
              </a:rPr>
              <a:t>ú</a:t>
            </a:r>
            <a:r>
              <a:rPr lang="ru-RU" sz="2400" i="1"/>
              <a:t>ны, част</a:t>
            </a:r>
            <a:r>
              <a:rPr lang="en-US" sz="2400" i="1">
                <a:cs typeface="Arial" charset="0"/>
              </a:rPr>
              <a:t>ó</a:t>
            </a:r>
            <a:r>
              <a:rPr lang="ru-RU" sz="2400" i="1"/>
              <a:t>ты, дл</a:t>
            </a:r>
            <a:r>
              <a:rPr lang="en-US" sz="2400" i="1">
                <a:cs typeface="Arial" charset="0"/>
              </a:rPr>
              <a:t>ú</a:t>
            </a:r>
            <a:r>
              <a:rPr lang="ru-RU" sz="2400" i="1"/>
              <a:t>ны)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частое употребление слов среднего рода (</a:t>
            </a:r>
            <a:r>
              <a:rPr lang="ru-RU" sz="2400" i="1"/>
              <a:t>образование, свойство, значение)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глаголы в обобщённо-отвлечённом значении (</a:t>
            </a:r>
            <a:r>
              <a:rPr lang="ru-RU" sz="2400" i="1"/>
              <a:t>следовать, привести, составлять, указывать)</a:t>
            </a:r>
            <a:endParaRPr lang="ru-RU" sz="2400"/>
          </a:p>
          <a:p>
            <a:pPr>
              <a:buFontTx/>
              <a:buNone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3200" b="1"/>
              <a:t/>
            </a:r>
            <a:br>
              <a:rPr lang="ru-RU" sz="3200" b="1"/>
            </a:br>
            <a:r>
              <a:rPr lang="ru-RU" sz="4000"/>
              <a:t>ОБЪЕКТИВНОСТЬ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algn="just"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800"/>
              <a:t>наличие количественных и качественных характеристик, объективных, достоверных</a:t>
            </a:r>
          </a:p>
          <a:p>
            <a:pPr algn="just"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800"/>
              <a:t>редкое использование восклицательных предложений </a:t>
            </a:r>
          </a:p>
          <a:p>
            <a:pPr algn="just"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800"/>
              <a:t>предпочтение отдаётся неопределённо-личным, определённо-личным, безличным предложениям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 </a:t>
            </a:r>
            <a:r>
              <a:rPr lang="uk-UA" dirty="0" err="1" smtClean="0"/>
              <a:t>какому</a:t>
            </a:r>
            <a:r>
              <a:rPr lang="uk-UA" dirty="0" smtClean="0"/>
              <a:t> стилю </a:t>
            </a:r>
            <a:r>
              <a:rPr lang="uk-UA" dirty="0" err="1" smtClean="0"/>
              <a:t>относится</a:t>
            </a:r>
            <a:r>
              <a:rPr lang="uk-UA" dirty="0" smtClean="0"/>
              <a:t> текст?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Процесс формирования языковых семей тесно связан с расселением человечества по земному шару. Наиболее близкие между собой языки обычно встречаются у соседних народов, связанных общностью происхождения. В некоторых случаях имеется сходство языков и у народов, расположенных далеко друг от друга (например, у малайцев и </a:t>
            </a:r>
            <a:r>
              <a:rPr lang="ru-RU" sz="2000" dirty="0" err="1" smtClean="0"/>
              <a:t>мальгашей</a:t>
            </a:r>
            <a:r>
              <a:rPr lang="ru-RU" sz="2000" dirty="0" smtClean="0"/>
              <a:t>, венгров и манси, якутов и турок и т. д. ). Однако в далеком прошлом народы, говорящие на этих языках, также жили в близком соседстве и разобщились лишь после</a:t>
            </a:r>
            <a:r>
              <a:rPr lang="ru-RU" dirty="0" smtClean="0"/>
              <a:t> </a:t>
            </a:r>
            <a:r>
              <a:rPr lang="ru-RU" sz="2000" dirty="0" smtClean="0"/>
              <a:t>переселения одного из них в новый район обитания. (Справочник. Население земного шара. М., «Наука», 1965)</a:t>
            </a:r>
            <a:endParaRPr lang="uk-UA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433</TotalTime>
  <Words>527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 10.11  6 класс  </vt:lpstr>
      <vt:lpstr> СТИЛИ РУССКОГО ЯЗЫКА</vt:lpstr>
      <vt:lpstr>НАУЧНЫЙ СТИЛЬ РЕЧИ </vt:lpstr>
      <vt:lpstr>ОСНОВНЫЕ ПРИЗНАКИ НАУЧНОГО СТИЛЯ РЕЧИ</vt:lpstr>
      <vt:lpstr>Слайд 5</vt:lpstr>
      <vt:lpstr>Слайд 6</vt:lpstr>
      <vt:lpstr>ОТВЛЕЧЁННОСТЬ И ОБОБЩЁННОСТЬ</vt:lpstr>
      <vt:lpstr> ОБЪЕКТИВНОСТЬ</vt:lpstr>
      <vt:lpstr>К какому стилю относится текст?</vt:lpstr>
      <vt:lpstr>К какому стилю относится текст?</vt:lpstr>
      <vt:lpstr>К какому стилю относится текст?</vt:lpstr>
      <vt:lpstr>К какому стилю относится текст?</vt:lpstr>
      <vt:lpstr>К какому стилю относится текст?</vt:lpstr>
      <vt:lpstr>Запишите текст, вставляя пропущенные буквы и знаки препинания. Выполните разбор слов согласно цифр ( стр. 3 учебника) 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HP</cp:lastModifiedBy>
  <cp:revision>13</cp:revision>
  <dcterms:created xsi:type="dcterms:W3CDTF">2011-04-26T09:35:23Z</dcterms:created>
  <dcterms:modified xsi:type="dcterms:W3CDTF">2022-11-17T21:20:14Z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102710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