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82" r:id="rId3"/>
    <p:sldId id="270" r:id="rId4"/>
    <p:sldId id="271" r:id="rId5"/>
    <p:sldId id="272" r:id="rId6"/>
    <p:sldId id="273" r:id="rId7"/>
    <p:sldId id="258" r:id="rId8"/>
    <p:sldId id="259" r:id="rId9"/>
    <p:sldId id="274" r:id="rId10"/>
    <p:sldId id="260" r:id="rId11"/>
    <p:sldId id="261" r:id="rId12"/>
    <p:sldId id="275" r:id="rId13"/>
    <p:sldId id="262" r:id="rId14"/>
    <p:sldId id="265" r:id="rId15"/>
    <p:sldId id="263" r:id="rId16"/>
    <p:sldId id="277" r:id="rId17"/>
    <p:sldId id="278" r:id="rId18"/>
    <p:sldId id="264" r:id="rId19"/>
    <p:sldId id="267" r:id="rId20"/>
    <p:sldId id="276" r:id="rId21"/>
    <p:sldId id="279" r:id="rId22"/>
    <p:sldId id="285" r:id="rId23"/>
    <p:sldId id="266" r:id="rId24"/>
    <p:sldId id="286" r:id="rId25"/>
    <p:sldId id="287" r:id="rId26"/>
    <p:sldId id="269" r:id="rId27"/>
    <p:sldId id="288" r:id="rId28"/>
    <p:sldId id="268" r:id="rId29"/>
    <p:sldId id="284" r:id="rId30"/>
    <p:sldId id="283" r:id="rId31"/>
    <p:sldId id="289" r:id="rId32"/>
    <p:sldId id="290" r:id="rId33"/>
    <p:sldId id="291" r:id="rId34"/>
    <p:sldId id="293" r:id="rId35"/>
    <p:sldId id="294" r:id="rId36"/>
    <p:sldId id="29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181"/>
    <a:srgbClr val="DB3B1B"/>
    <a:srgbClr val="E205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4652" autoAdjust="0"/>
  </p:normalViewPr>
  <p:slideViewPr>
    <p:cSldViewPr>
      <p:cViewPr>
        <p:scale>
          <a:sx n="66" d="100"/>
          <a:sy n="66" d="100"/>
        </p:scale>
        <p:origin x="-133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811DB-F83D-440C-99BF-29C0F4319A14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F79BA-9497-4AEA-AE05-D2B5E1078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Перед</a:t>
            </a:r>
            <a:r>
              <a:rPr lang="ru-RU" baseline="0" dirty="0" smtClean="0"/>
              <a:t> каждым занятием проверка.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в тетради:</a:t>
            </a:r>
          </a:p>
          <a:p>
            <a:endParaRPr lang="ru-RU" dirty="0" smtClean="0"/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напряжение на источнике питания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4,1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 измерений)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в тетради:</a:t>
            </a:r>
          </a:p>
          <a:p>
            <a:endParaRPr lang="ru-RU" dirty="0" smtClean="0"/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напряжение в цепи после прохождения тока через резистор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1,96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 измерений)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Становится понятно, что резисторы служат для снижения напряжения!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 узнать силу тока, цепь необходимо</a:t>
            </a:r>
            <a:r>
              <a:rPr lang="ru-RU" baseline="0" dirty="0" smtClean="0"/>
              <a:t> замкнуть </a:t>
            </a:r>
            <a:r>
              <a:rPr lang="ru-RU" dirty="0" smtClean="0"/>
              <a:t>самим мультиметром на участке предполагаемых измерений.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в тетради:</a:t>
            </a:r>
          </a:p>
          <a:p>
            <a:endParaRPr lang="ru-RU" dirty="0" smtClean="0"/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сила тока протекающего через цепь: резистор-светодиод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9,2 </a:t>
            </a:r>
            <a:r>
              <a:rPr lang="en-US" sz="1200" baseline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0,0092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~0,01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 измерений)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в тетради:</a:t>
            </a:r>
          </a:p>
          <a:p>
            <a:endParaRPr lang="ru-RU" dirty="0" smtClean="0"/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сила тока протекающего через резистор, подключённый к источнику питания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17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0,0175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~0,02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 измерений)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в тетради:</a:t>
            </a:r>
          </a:p>
          <a:p>
            <a:endParaRPr lang="ru-RU" dirty="0" smtClean="0"/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сила тока протекающего через светодиод, подключённый к источнику питания через резистор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9,6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0,0096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~0,01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 измерений)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Собрать мультиметры на время выполнения этого задания.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Погрешность</a:t>
            </a:r>
            <a:r>
              <a:rPr lang="ru-RU" baseline="0" dirty="0" smtClean="0"/>
              <a:t> в результате расчётов – ±15 </a:t>
            </a:r>
            <a:r>
              <a:rPr lang="el-GR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Сопротивление радиоэлементов измеряется без подключения питания. В связи с чем, можно не собирать цепь для этих опытов.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в тетради:</a:t>
            </a:r>
          </a:p>
          <a:p>
            <a:endParaRPr lang="ru-RU" dirty="0" smtClean="0"/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сопротивление резистора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2</a:t>
            </a:r>
            <a:r>
              <a:rPr lang="en-US" sz="1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el-GR" sz="1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Ω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 измерений)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Таким образом, наши расчёты оказались верны, однако погрешность составила – </a:t>
            </a:r>
            <a:r>
              <a:rPr lang="ru-RU" baseline="0" dirty="0" smtClean="0"/>
              <a:t>±15 </a:t>
            </a:r>
            <a:r>
              <a:rPr lang="el-GR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spc="0" dirty="0" smtClean="0"/>
              <a:t>Повторять на каждом занятии.</a:t>
            </a:r>
          </a:p>
          <a:p>
            <a:endParaRPr lang="ru-RU" spc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Когда один человек говорит, все остальные молча его слушают. Это относится и 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ученикам и к преподавателю.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 у преподавателя всегда есть приоритет слова перед учениками, так как он главный на занятиях.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значит, что он может дать слову ученику или взять инициативу в свои руки.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Дружеская атмосфера – залог общего успеха.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чего-то не понимаешь, не стесняйся спросить, не нарушая при этом первого правила.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Например можно поднять руку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спросить у учителя.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Или во время выполнения самостоятельной работы, спросить у товарища.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Запрещено обзывать, задирать и как либо унижать друг друга. Подобное поведение гарантирует отстранение от занятий.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на столе будет завал, работать будет тяжело.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этому перед тем как приступить к выполнению нового задания, необходимо навести порядок, чтобы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ничего не мешалось и было комфортно работать.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 в коем случае на рабочем столе не должно находиться продуктов питания и особенно жидкостей.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случайном опрокидывании стакана с водой может произойти короткое замыкание.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Из-за чего можно получить травму и дорогостоящее оборудование может выйти из строя.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Электроприборы включаются только по команде.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Ноутбук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паяльник, мультиметр,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-ручку, термоклеевой пистолет ЗАПРЕЩЕНО ВКЛЮЧАТЬ без команды или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Команда «ВЫКЛЮЧИТЬ ОБОРУДОВАНИЕ» выполняется незамедлительно.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этом паяльник,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 и термоклеевой пистолет необходимо отключить от розетки.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выключения мультиметра ручка переводится в положение «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OFF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выключить ноутбук необходимо в меню пуск (левый нижний угол) нажать на «завершение работы» и подождать пока экран погаснет, только после этого можно закрыть крышку.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ЗАПРЕЩАЕТСЯ выключать ноутбук нажатием кнопки на корпусе!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испытания санкционируются преподавателем.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выполнении опытов, подача электричества на цепь осуществляется только с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 новой программы так же осуществляется с разрешения преподавателя.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каждого прибора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инструмента есть прямое назначение. Всё что к этому назначению не относится является нарушением техники безопасности.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-ручки и термоклеевого пистолета, не следует прикасаться разогретым экструдером или расплавленным пластиком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паяльника не следует прикасаться разогретым жалом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ножниц, канцелярского ножа и других режущих инструментов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следует соблюдать осторожность и не проверять остроту лезвия, проводя по нему пальцем. Всегда закрывать режущую часть инструмента после каждого применения.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в тетради:</a:t>
            </a:r>
          </a:p>
          <a:p>
            <a:endParaRPr lang="ru-RU" dirty="0" smtClean="0"/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сопротивление светодиода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???</a:t>
            </a:r>
            <a:r>
              <a:rPr lang="ru-RU" sz="1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1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Ω </a:t>
            </a:r>
            <a:r>
              <a:rPr lang="en-US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 измерений)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Сопротивление  диодов не измеряется мультиметром. Почему - узнаете позже на наших занятиях.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Актуализация</a:t>
            </a:r>
            <a:r>
              <a:rPr lang="ru-RU" b="1" baseline="0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Актуализация</a:t>
            </a:r>
            <a:r>
              <a:rPr lang="ru-RU" b="1" baseline="0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Обязательно поговорить с родителями о важности пересказа детьми изученного материала. Подобный</a:t>
            </a:r>
            <a:r>
              <a:rPr lang="ru-RU" baseline="0" dirty="0" smtClean="0"/>
              <a:t> рассказ должен проходить в непринуждённой, доброжелательной обстановке. Слушающий родитель должен проявлять неподдельный интерес и высказывать одобрение, так формируется положительная мотивация к получению новых знаний. По этому Важно потратить 10-15 минут на общение в правильном эмоциональном ключе.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</a:t>
            </a:r>
            <a:r>
              <a:rPr lang="ru-RU" baseline="0" dirty="0" smtClean="0"/>
              <a:t> такое робототехника и что такое робот?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Перенести изображение этой</a:t>
            </a:r>
            <a:r>
              <a:rPr lang="ru-RU" baseline="0" dirty="0" smtClean="0"/>
              <a:t> электроцепи в тетрадь (крупно – на пол листа).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Перенести эту таблицу в тетрадь (вторая половина листа).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Записать</a:t>
            </a:r>
            <a:r>
              <a:rPr lang="ru-RU" baseline="0" dirty="0" smtClean="0"/>
              <a:t> в тетрадь три формулы.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Хлёст руками.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Руки надо бросать за плечи свободно! Руки — как плети! Надо не двигать ими, а именно свободно бросать.</a:t>
            </a:r>
            <a:b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 далеко закинуть руки за плечи так, чтобы ладошки свободно хлопали за плечами, издавая характерный звук шлепка.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Лыжник.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состоит из взмахов руками вверх-вниз, с синхронным подъемом и опусканием ног с носок на пятки, или наоборот, с подъемом с пяток на носки.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Крутиться.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Итак, ноги стоят как удобно, руки расслаблены — крутимся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влево-вправо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расслабленном состоянии одну минуту в том ритме, из которого выходить не хочется.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Вибрация.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стоят как удобно, руки расслабленно висят. Плечи подёргиваются вверх-вниз, вызывая вибрацию в теле. Затем ноги тоже начинают вибрировать.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Вис.</a:t>
            </a:r>
          </a:p>
          <a:p>
            <a:endParaRPr lang="ru-RU" b="0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 — примерно на ширине плеч, делаем вис назад. Получается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полунаклон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назад типа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полумостика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это только первая часть упражнения — вис назад, а всего их четыре — вис назад, вис вперед, расслабление и наклон.</a:t>
            </a:r>
          </a:p>
          <a:p>
            <a:endParaRPr lang="ru-RU" b="0" dirty="0" smtClean="0"/>
          </a:p>
          <a:p>
            <a:r>
              <a:rPr lang="ru-RU" b="1" dirty="0" smtClean="0"/>
              <a:t>Лёгкий</a:t>
            </a:r>
            <a:r>
              <a:rPr lang="ru-RU" b="1" baseline="0" dirty="0" smtClean="0"/>
              <a:t> Танец. </a:t>
            </a:r>
            <a:r>
              <a:rPr lang="ru-RU" b="0" baseline="0" dirty="0" smtClean="0"/>
              <a:t>(Выполняется только при наличие свободного пространства для каждого).</a:t>
            </a:r>
            <a:endParaRPr lang="ru-RU" b="0" dirty="0" smtClean="0"/>
          </a:p>
          <a:p>
            <a:endParaRPr lang="ru-RU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Исходное положение — ноги вместе, руки вдоль туловища.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  это шаг правой ногой вперед.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Два — взмах левой ногой вправо, носочек вытягиваем, одновременно поворачиваем корпус влево с махом руками влево.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— левая нога, руки и туловище в исходном по поясе.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Четыре — шаг правой ногой назад, в исходное положение, то есть на ту же точку, откуда и начали первое движение.</a:t>
            </a:r>
          </a:p>
          <a:p>
            <a:pPr fontAlgn="base"/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Повторить 3-4 раза. Затем другой ногой и руками зеркально.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Сопротивление</a:t>
            </a:r>
            <a:r>
              <a:rPr lang="ru-RU" baseline="0" dirty="0" smtClean="0"/>
              <a:t> резистора – 220 Ом (детям не сообщается).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Перед сборкой цепи записать заголовок в тетрадь «Опыты с мультиметром».</a:t>
            </a:r>
          </a:p>
          <a:p>
            <a:endParaRPr lang="ru-RU" dirty="0" smtClean="0"/>
          </a:p>
          <a:p>
            <a:r>
              <a:rPr lang="ru-RU" dirty="0" smtClean="0"/>
              <a:t>Чтобы</a:t>
            </a:r>
            <a:r>
              <a:rPr lang="ru-RU" baseline="0" dirty="0" smtClean="0"/>
              <a:t> собрать цепь, к длинной ножке светодиода присоединяется провод, он же присоединяется к резистору.</a:t>
            </a:r>
          </a:p>
          <a:p>
            <a:r>
              <a:rPr lang="ru-RU" baseline="0" dirty="0" smtClean="0"/>
              <a:t>Затем, с помощью магнита, второй конец резистора присоединяется к положительному потенциалу элемента питания (аккумулятор 18650).</a:t>
            </a:r>
          </a:p>
          <a:p>
            <a:r>
              <a:rPr lang="ru-RU" dirty="0" smtClean="0"/>
              <a:t>Короткая ножка светодиода, тем же способом, примагничивается к отрицательному</a:t>
            </a:r>
            <a:r>
              <a:rPr lang="ru-RU" baseline="0" dirty="0" smtClean="0"/>
              <a:t> потенциалу элемента питания.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В завершение сборки, светодиод должен излучать свет.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5649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Введение в робототехнику</a:t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радиоэлектронику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1134" y="5517232"/>
            <a:ext cx="4382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Купцов Антон Андреевич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7722" y="6021288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nash_roboklass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User\Desktop\Уроки ОБЖ\медиа для презентаций\00 значёк инстаграм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6882" y="6021288"/>
            <a:ext cx="504056" cy="504056"/>
          </a:xfrm>
          <a:prstGeom prst="rect">
            <a:avLst/>
          </a:prstGeom>
          <a:noFill/>
        </p:spPr>
      </p:pic>
      <p:pic>
        <p:nvPicPr>
          <p:cNvPr id="1027" name="Picture 3" descr="F:\Уроки Робототехники\Материалы\Nash_Robokla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4149080"/>
            <a:ext cx="1296144" cy="13209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0" y="69269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Робототехника на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Arduino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Занятие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Электрическое напряжение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484784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работа, совершаемая электрическим полем для перемещения заряда из одной точки проводника в другую (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измеряется в Вольтах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6" name="Picture 2" descr="E:\DIY Club\AzzTechRoboSchool\Медиа\znaknbv286-b.pn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843808" y="3573016"/>
            <a:ext cx="3436274" cy="3015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Сила тока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484784"/>
            <a:ext cx="8784976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физическая величина, характеризующая</a:t>
            </a:r>
            <a:r>
              <a:rPr lang="ru-RU" sz="2800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скорость</a:t>
            </a:r>
            <a:r>
              <a:rPr lang="ru-RU" sz="2800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прохождения заряда через проводник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измеряется в Амперах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2050" name="Picture 2" descr="E:\DIY Club\AzzTechRoboSchool\Медиа\Lightning-PNG-Image-51754.pn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Электрическое сопротивление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84784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Это физическая величина, отражающая способность проводника препятствовать прохождению электрического тока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измеряется в Омах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1029" name="Picture 5" descr="E:\DIY Club\AzzTechRoboSchool\Медиа\2000px-Resistor_Carbon-film_0.25W_Coloured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89040"/>
            <a:ext cx="7488832" cy="2497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Закон Ома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412776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Основной закон электричества гласит: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сила тока равна напряжению делённому</a:t>
            </a:r>
            <a:br>
              <a:rPr lang="ru-RU" sz="3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 сопротивление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4077072"/>
            <a:ext cx="1440160" cy="143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I=</a:t>
            </a:r>
            <a:endParaRPr lang="ru-RU" sz="6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3645024"/>
            <a:ext cx="720080" cy="143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sz="6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509120"/>
            <a:ext cx="720080" cy="143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6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2915816" y="4941168"/>
            <a:ext cx="720080" cy="0"/>
          </a:xfrm>
          <a:prstGeom prst="line">
            <a:avLst/>
          </a:prstGeom>
          <a:ln w="412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5536" y="4653136"/>
            <a:ext cx="2016224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Амперы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7744" y="3717032"/>
            <a:ext cx="2016224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Вольты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67744" y="5589240"/>
            <a:ext cx="2016224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Омы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68144" y="3789040"/>
            <a:ext cx="1440160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R=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3356992"/>
            <a:ext cx="720080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0272" y="4221088"/>
            <a:ext cx="720080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020272" y="4437112"/>
            <a:ext cx="720080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12160" y="5157192"/>
            <a:ext cx="1980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U=I·R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4077072"/>
            <a:ext cx="1440160" cy="143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=&gt;</a:t>
            </a:r>
            <a:endParaRPr lang="ru-RU" sz="6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Физминутка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Синхрогимнастика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13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Хлёст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312" y="285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Лыжник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312" y="357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Крутиться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5312" y="429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Вибрация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312" y="5012856"/>
            <a:ext cx="396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Мультиметр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420888"/>
            <a:ext cx="540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устройство, предназначенное для измерения параметров электрической цепи и её компонентов.</a:t>
            </a:r>
          </a:p>
        </p:txBody>
      </p:sp>
      <p:pic>
        <p:nvPicPr>
          <p:cNvPr id="5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4" y="1628800"/>
            <a:ext cx="4010026" cy="466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4" y="1628800"/>
            <a:ext cx="4010026" cy="4667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Мультиметр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132856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Чёрный щуп мультиметра подсоединяется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разъём «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717032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устанавливается всегда к отрицательному потенциалу в исследуемой электроцепи.</a:t>
            </a:r>
          </a:p>
        </p:txBody>
      </p:sp>
      <p:sp>
        <p:nvSpPr>
          <p:cNvPr id="7" name="Овал 6"/>
          <p:cNvSpPr/>
          <p:nvPr/>
        </p:nvSpPr>
        <p:spPr>
          <a:xfrm>
            <a:off x="7394400" y="5418000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4" y="1628800"/>
            <a:ext cx="4010026" cy="4667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Мультиметр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132856"/>
            <a:ext cx="5256584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Два других разъёма для красного щупа.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3717032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Который должен касаться положительного потенциала в процессе измерений.</a:t>
            </a:r>
          </a:p>
        </p:txBody>
      </p:sp>
      <p:sp>
        <p:nvSpPr>
          <p:cNvPr id="8" name="Овал 7"/>
          <p:cNvSpPr/>
          <p:nvPr/>
        </p:nvSpPr>
        <p:spPr>
          <a:xfrm>
            <a:off x="7394400" y="5029200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94400" y="4633200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Опыты с мультиметром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8784976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того, чтобы научиться пользоваться мультиметром, соберём уже знакомую цепь.</a:t>
            </a:r>
          </a:p>
        </p:txBody>
      </p:sp>
      <p:pic>
        <p:nvPicPr>
          <p:cNvPr id="4098" name="Picture 2" descr="E:\DIY Club\AzzTechRoboSchool\Медиа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96952"/>
            <a:ext cx="3897087" cy="371703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860032" y="2780928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Нам потребуется: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60032" y="3428928"/>
            <a:ext cx="4032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источник питания;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60032" y="4076927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резистор;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60032" y="4724928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светодиод;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60032" y="5372928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провод (мама-мама);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60032" y="6020928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два магнита.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напряжения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4" y="1700808"/>
            <a:ext cx="4010026" cy="4667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44824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измерить напряжение в нашей цепи с помощью мультиметра, необходимо перевести ручку в положение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Овал 5"/>
          <p:cNvSpPr/>
          <p:nvPr/>
        </p:nvSpPr>
        <p:spPr>
          <a:xfrm>
            <a:off x="5904000" y="334800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211960" y="3573016"/>
            <a:ext cx="1656184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75856" y="3789040"/>
            <a:ext cx="31320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75856" y="3861048"/>
            <a:ext cx="313200" cy="0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512" y="4509120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означает, что измерения будут проводиться в пределах 20 вольт постоянного тока.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носить с собой на робототехнику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Тетрадь формата А4, 96 листов в клетку;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Две пишущие ручки (чёрные или синие);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Три заточенных простых карандаша (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B, HB, H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Цветные карандаши или фломастеры;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Две линейки (офицерскую и простую 20-30см.);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Канцелярский клей.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напряжения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E:\DIY Club\AzzTechRoboSchool\Медиа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628800"/>
            <a:ext cx="5256017" cy="501317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771800" y="5805264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24328" y="5805264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59632" y="1844824"/>
            <a:ext cx="266429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6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5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напряжения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DIY Club\AzzTechRoboSchool\Медиа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628800"/>
            <a:ext cx="5256017" cy="5013176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4860032" y="4221088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524328" y="5805264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59632" y="1844824"/>
            <a:ext cx="266429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6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5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3974" y="1700808"/>
            <a:ext cx="4010026" cy="4667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844824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измерить силу тока в цепи, необходимо перевести ручку мультиметра (в нашем случае) перевести в положение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Овал 3"/>
          <p:cNvSpPr/>
          <p:nvPr/>
        </p:nvSpPr>
        <p:spPr>
          <a:xfrm>
            <a:off x="7416000" y="360000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512" y="4437112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означает, что измерения будут проводиться в пределах 20 мА.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5292080" y="3789040"/>
            <a:ext cx="2016224" cy="7200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силы тока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923928" y="3789040"/>
            <a:ext cx="31320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23928" y="3861048"/>
            <a:ext cx="313200" cy="0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силы тока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E:\DIY Club\AzzTechRoboSchool\Медиа\Рисунок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484784"/>
            <a:ext cx="5016500" cy="4924425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4283968" y="5589240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79912" y="5373216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63888" y="4941168"/>
            <a:ext cx="1440160" cy="1440160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outerShdw blurRad="63500" sx="102000" sy="102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5229200"/>
            <a:ext cx="3635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Цепь замыкается самим мультиметром!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1844824"/>
            <a:ext cx="2664296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6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5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5220072" y="3284984"/>
            <a:ext cx="3762347" cy="2134362"/>
          </a:xfrm>
          <a:custGeom>
            <a:avLst/>
            <a:gdLst>
              <a:gd name="connsiteX0" fmla="*/ 0 w 3044327"/>
              <a:gd name="connsiteY0" fmla="*/ 0 h 2122583"/>
              <a:gd name="connsiteX1" fmla="*/ 2588963 w 3044327"/>
              <a:gd name="connsiteY1" fmla="*/ 451692 h 2122583"/>
              <a:gd name="connsiteX2" fmla="*/ 2732183 w 3044327"/>
              <a:gd name="connsiteY2" fmla="*/ 1850834 h 2122583"/>
              <a:gd name="connsiteX3" fmla="*/ 1894901 w 3044327"/>
              <a:gd name="connsiteY3" fmla="*/ 2082188 h 212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327" h="2122583">
                <a:moveTo>
                  <a:pt x="0" y="0"/>
                </a:moveTo>
                <a:cubicBezTo>
                  <a:pt x="1066799" y="71610"/>
                  <a:pt x="2133599" y="143220"/>
                  <a:pt x="2588963" y="451692"/>
                </a:cubicBezTo>
                <a:cubicBezTo>
                  <a:pt x="3044327" y="760164"/>
                  <a:pt x="2847860" y="1579085"/>
                  <a:pt x="2732183" y="1850834"/>
                </a:cubicBezTo>
                <a:cubicBezTo>
                  <a:pt x="2616506" y="2122583"/>
                  <a:pt x="2052810" y="2050974"/>
                  <a:pt x="1894901" y="2082188"/>
                </a:cubicBezTo>
              </a:path>
            </a:pathLst>
          </a:cu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600679" y="3329814"/>
            <a:ext cx="1577249" cy="1652530"/>
          </a:xfrm>
          <a:custGeom>
            <a:avLst/>
            <a:gdLst>
              <a:gd name="connsiteX0" fmla="*/ 1577249 w 1577249"/>
              <a:gd name="connsiteY0" fmla="*/ 0 h 1652530"/>
              <a:gd name="connsiteX1" fmla="*/ 211157 w 1577249"/>
              <a:gd name="connsiteY1" fmla="*/ 330506 h 1652530"/>
              <a:gd name="connsiteX2" fmla="*/ 310309 w 1577249"/>
              <a:gd name="connsiteY2" fmla="*/ 1652530 h 165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7249" h="1652530">
                <a:moveTo>
                  <a:pt x="1577249" y="0"/>
                </a:moveTo>
                <a:cubicBezTo>
                  <a:pt x="999781" y="27542"/>
                  <a:pt x="422314" y="55084"/>
                  <a:pt x="211157" y="330506"/>
                </a:cubicBezTo>
                <a:cubicBezTo>
                  <a:pt x="0" y="605928"/>
                  <a:pt x="155154" y="1129229"/>
                  <a:pt x="310309" y="1652530"/>
                </a:cubicBezTo>
              </a:path>
            </a:pathLst>
          </a:cu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силы тока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79912" y="4869160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4725144"/>
            <a:ext cx="3635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Цепь замыкается самим мультиметром!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9632" y="1844824"/>
            <a:ext cx="266429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6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5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5" descr="E:\DIY Club\AzzTechRoboSchool\Медиа\resis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140968"/>
            <a:ext cx="835119" cy="360000"/>
          </a:xfrm>
          <a:prstGeom prst="rect">
            <a:avLst/>
          </a:prstGeom>
          <a:noFill/>
        </p:spPr>
      </p:pic>
      <p:pic>
        <p:nvPicPr>
          <p:cNvPr id="12" name="Picture 3" descr="E:\DIY Club\AzzTechRoboSchool\Медиа\battery_PNG12020.png"/>
          <p:cNvPicPr>
            <a:picLocks noChangeAspect="1" noChangeArrowheads="1"/>
          </p:cNvPicPr>
          <p:nvPr/>
        </p:nvPicPr>
        <p:blipFill>
          <a:blip r:embed="rId4" cstate="print"/>
          <a:srcRect l="28191" r="29920" b="24603"/>
          <a:stretch>
            <a:fillRect/>
          </a:stretch>
        </p:blipFill>
        <p:spPr bwMode="auto">
          <a:xfrm rot="16200000">
            <a:off x="5643193" y="3437928"/>
            <a:ext cx="1458015" cy="3744416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4283968" y="5085184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63888" y="4437112"/>
            <a:ext cx="1440160" cy="1440160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outerShdw blurRad="63500" sx="102000" sy="102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499992" y="5013176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4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2077467" y="4149080"/>
            <a:ext cx="946869" cy="2058169"/>
          </a:xfrm>
          <a:custGeom>
            <a:avLst/>
            <a:gdLst>
              <a:gd name="connsiteX0" fmla="*/ 839787 w 839787"/>
              <a:gd name="connsiteY0" fmla="*/ 265112 h 2122487"/>
              <a:gd name="connsiteX1" fmla="*/ 153987 w 839787"/>
              <a:gd name="connsiteY1" fmla="*/ 265112 h 2122487"/>
              <a:gd name="connsiteX2" fmla="*/ 77787 w 839787"/>
              <a:gd name="connsiteY2" fmla="*/ 1855787 h 2122487"/>
              <a:gd name="connsiteX3" fmla="*/ 620712 w 839787"/>
              <a:gd name="connsiteY3" fmla="*/ 1865312 h 212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787" h="2122487">
                <a:moveTo>
                  <a:pt x="839787" y="265112"/>
                </a:moveTo>
                <a:cubicBezTo>
                  <a:pt x="560387" y="132556"/>
                  <a:pt x="280987" y="0"/>
                  <a:pt x="153987" y="265112"/>
                </a:cubicBezTo>
                <a:cubicBezTo>
                  <a:pt x="26987" y="530224"/>
                  <a:pt x="0" y="1589087"/>
                  <a:pt x="77787" y="1855787"/>
                </a:cubicBezTo>
                <a:cubicBezTo>
                  <a:pt x="155574" y="2122487"/>
                  <a:pt x="388143" y="1993899"/>
                  <a:pt x="620712" y="1865312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3600399" y="3933056"/>
            <a:ext cx="504057" cy="720080"/>
          </a:xfrm>
          <a:custGeom>
            <a:avLst/>
            <a:gdLst>
              <a:gd name="connsiteX0" fmla="*/ 0 w 752475"/>
              <a:gd name="connsiteY0" fmla="*/ 771525 h 909637"/>
              <a:gd name="connsiteX1" fmla="*/ 571500 w 752475"/>
              <a:gd name="connsiteY1" fmla="*/ 781050 h 909637"/>
              <a:gd name="connsiteX2" fmla="*/ 752475 w 752475"/>
              <a:gd name="connsiteY2" fmla="*/ 0 h 90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2475" h="909637">
                <a:moveTo>
                  <a:pt x="0" y="771525"/>
                </a:moveTo>
                <a:cubicBezTo>
                  <a:pt x="223044" y="840581"/>
                  <a:pt x="446088" y="909637"/>
                  <a:pt x="571500" y="781050"/>
                </a:cubicBezTo>
                <a:cubicBezTo>
                  <a:pt x="696912" y="652463"/>
                  <a:pt x="724693" y="326231"/>
                  <a:pt x="752475" y="0"/>
                </a:cubicBezTo>
              </a:path>
            </a:pathLst>
          </a:cu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5" descr="E:\DIY Club\AzzTechRoboSchool\Медиа\resis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5216">
            <a:off x="2904623" y="4288673"/>
            <a:ext cx="835119" cy="360000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5040560" y="2852936"/>
            <a:ext cx="1851629" cy="3384377"/>
          </a:xfrm>
          <a:custGeom>
            <a:avLst/>
            <a:gdLst>
              <a:gd name="connsiteX0" fmla="*/ 0 w 2465917"/>
              <a:gd name="connsiteY0" fmla="*/ 0 h 3210983"/>
              <a:gd name="connsiteX1" fmla="*/ 393700 w 2465917"/>
              <a:gd name="connsiteY1" fmla="*/ 1041400 h 3210983"/>
              <a:gd name="connsiteX2" fmla="*/ 2159000 w 2465917"/>
              <a:gd name="connsiteY2" fmla="*/ 1257300 h 3210983"/>
              <a:gd name="connsiteX3" fmla="*/ 2235200 w 2465917"/>
              <a:gd name="connsiteY3" fmla="*/ 2933700 h 3210983"/>
              <a:gd name="connsiteX4" fmla="*/ 1384300 w 2465917"/>
              <a:gd name="connsiteY4" fmla="*/ 2921000 h 321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5917" h="3210983">
                <a:moveTo>
                  <a:pt x="0" y="0"/>
                </a:moveTo>
                <a:cubicBezTo>
                  <a:pt x="16933" y="415925"/>
                  <a:pt x="33867" y="831850"/>
                  <a:pt x="393700" y="1041400"/>
                </a:cubicBezTo>
                <a:cubicBezTo>
                  <a:pt x="753533" y="1250950"/>
                  <a:pt x="1852083" y="941917"/>
                  <a:pt x="2159000" y="1257300"/>
                </a:cubicBezTo>
                <a:cubicBezTo>
                  <a:pt x="2465917" y="1572683"/>
                  <a:pt x="2364317" y="2656417"/>
                  <a:pt x="2235200" y="2933700"/>
                </a:cubicBezTo>
                <a:cubicBezTo>
                  <a:pt x="2106083" y="3210983"/>
                  <a:pt x="1745191" y="3065991"/>
                  <a:pt x="1384300" y="2921000"/>
                </a:cubicBezTo>
              </a:path>
            </a:pathLst>
          </a:cu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 descr="E:\DIY Club\AzzTechRoboSchool\Медиа\battery_PNG12020.png"/>
          <p:cNvPicPr>
            <a:picLocks noChangeAspect="1" noChangeArrowheads="1"/>
          </p:cNvPicPr>
          <p:nvPr/>
        </p:nvPicPr>
        <p:blipFill>
          <a:blip r:embed="rId4" cstate="print"/>
          <a:srcRect l="28191" r="29920" b="24603"/>
          <a:stretch>
            <a:fillRect/>
          </a:stretch>
        </p:blipFill>
        <p:spPr bwMode="auto">
          <a:xfrm rot="16200000">
            <a:off x="3807498" y="4086000"/>
            <a:ext cx="1458015" cy="3744416"/>
          </a:xfrm>
          <a:prstGeom prst="rect">
            <a:avLst/>
          </a:prstGeom>
          <a:noFill/>
        </p:spPr>
      </p:pic>
      <p:pic>
        <p:nvPicPr>
          <p:cNvPr id="7" name="Picture 2" descr="E:\DIY Club\AzzTechRoboSchool\Медиа\LED-Light-Transparent-Background.png"/>
          <p:cNvPicPr>
            <a:picLocks noChangeAspect="1" noChangeArrowheads="1"/>
          </p:cNvPicPr>
          <p:nvPr/>
        </p:nvPicPr>
        <p:blipFill>
          <a:blip r:embed="rId5" cstate="print">
            <a:lum bright="-10000" contrast="10000"/>
          </a:blip>
          <a:srcRect l="36706" t="7870" r="35884" b="61115"/>
          <a:stretch>
            <a:fillRect/>
          </a:stretch>
        </p:blipFill>
        <p:spPr bwMode="auto">
          <a:xfrm>
            <a:off x="4392488" y="1916832"/>
            <a:ext cx="1069175" cy="1008112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4392488" y="2708920"/>
            <a:ext cx="412999" cy="864096"/>
          </a:xfrm>
          <a:custGeom>
            <a:avLst/>
            <a:gdLst>
              <a:gd name="connsiteX0" fmla="*/ 0 w 752475"/>
              <a:gd name="connsiteY0" fmla="*/ 771525 h 909637"/>
              <a:gd name="connsiteX1" fmla="*/ 571500 w 752475"/>
              <a:gd name="connsiteY1" fmla="*/ 781050 h 909637"/>
              <a:gd name="connsiteX2" fmla="*/ 752475 w 752475"/>
              <a:gd name="connsiteY2" fmla="*/ 0 h 90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2475" h="909637">
                <a:moveTo>
                  <a:pt x="0" y="771525"/>
                </a:moveTo>
                <a:cubicBezTo>
                  <a:pt x="223044" y="840581"/>
                  <a:pt x="446088" y="909637"/>
                  <a:pt x="571500" y="781050"/>
                </a:cubicBezTo>
                <a:cubicBezTo>
                  <a:pt x="696912" y="652463"/>
                  <a:pt x="724693" y="326231"/>
                  <a:pt x="752475" y="0"/>
                </a:cubicBezTo>
              </a:path>
            </a:pathLst>
          </a:cu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силы тока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888432" y="3861048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48472" y="3284984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28392" y="2996952"/>
            <a:ext cx="1440160" cy="1440160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outerShdw blurRad="63500" sx="102000" sy="102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67544" y="1916832"/>
            <a:ext cx="3635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Цепь замыкается самим мультиметром!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56176" y="1844824"/>
            <a:ext cx="266429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6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5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Применение закона Ома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практике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212976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помощью изученных формул и полученных данных, узнайте сопротивление используемого нами резистора.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2420888"/>
            <a:ext cx="85689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Задание №1: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Применение закона Ома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практике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844824"/>
            <a:ext cx="8568952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Решение задания №1: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2636912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сила тока протекающего через резистор, подключённый к источнику питания;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364502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напряжение на источнике питания;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4221088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обозначим сопротивление резистора -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51520" y="4797152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тогда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4,1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/ 0,02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205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51520" y="5373216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или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4,1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/ 0,0175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234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9" grpId="0"/>
      <p:bldP spid="25" grpId="0"/>
      <p:bldP spid="26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сопротивления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DIY Club\AzzTechRoboSchool\Медиа\c0c5aaff3eaaa4cd6e5b54a014bd11b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3974" y="1700808"/>
            <a:ext cx="4010026" cy="4667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844824"/>
            <a:ext cx="547260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измерить сопротивление компонентов цепи, необходимо отключить их от питания, а ручку мультиметра (в нашем случае) перевести в положение </a:t>
            </a:r>
            <a:r>
              <a:rPr lang="en-US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ru-RU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00 </a:t>
            </a:r>
            <a:r>
              <a:rPr lang="el-GR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Овал 4"/>
          <p:cNvSpPr/>
          <p:nvPr/>
        </p:nvSpPr>
        <p:spPr>
          <a:xfrm>
            <a:off x="6372200" y="4653136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9512" y="4797152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означает, что измерения будут проводиться в пределах 2000 Ом.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860032" y="4365104"/>
            <a:ext cx="1512168" cy="4320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>
            <a:off x="2627783" y="2060848"/>
            <a:ext cx="0" cy="3312368"/>
          </a:xfrm>
          <a:prstGeom prst="line">
            <a:avLst/>
          </a:prstGeom>
          <a:ln w="1079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сопротивления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66000" y="1908000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66000" y="5184000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5" descr="E:\DIY Club\AzzTechRoboSchool\Медиа\resis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667314" y="3381358"/>
            <a:ext cx="1920941" cy="72008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644008" y="2996952"/>
            <a:ext cx="266429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6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5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Правила безопасности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уроках робототехники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Дружеская атмосфера – залог общего успеха.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Электроприборы включаются только по команде.</a:t>
            </a:r>
            <a:endParaRPr lang="ru-RU" sz="2800" spc="-4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</a:t>
            </a: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спытания санкционируются преподавателем.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>
            <a:off x="2771800" y="2420888"/>
            <a:ext cx="0" cy="2149953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83768" y="3212976"/>
            <a:ext cx="0" cy="2149953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Измерение сопротивления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2996952"/>
            <a:ext cx="266429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5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6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54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E:\DIY Club\AzzTechRoboSchool\Медиа\LED-Light-Transparent-Background.pn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l="36706" t="7870" r="35884" b="61115"/>
          <a:stretch>
            <a:fillRect/>
          </a:stretch>
        </p:blipFill>
        <p:spPr bwMode="auto">
          <a:xfrm>
            <a:off x="1835696" y="1916832"/>
            <a:ext cx="1680132" cy="1584176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2304000" y="5148000"/>
            <a:ext cx="324000" cy="32400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610000" y="4392000"/>
            <a:ext cx="324000" cy="324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 animBg="1"/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Применение закона Ома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практике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212976"/>
            <a:ext cx="8568952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помощью изученных формул и полученных данных, узнайте сопротивление, оказываемое светодиодом в нашей цепи.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2420888"/>
            <a:ext cx="85689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Задание №2: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060848"/>
            <a:ext cx="85689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Решение задания №2: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708920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напряжение в цепи после прохождения тока через резистор, т.е. подаваемое только на светодиод;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077072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сила тока протекающего через светодиод, подключённый к источнику питания через резистор;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44522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тогда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1,96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/ 0,0096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204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Применение закона Ома</a:t>
            </a:r>
            <a:b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практике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Сдача наборов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84784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 использованные радиодетали необходимо вернуть на свои места.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3068960"/>
            <a:ext cx="8568952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 электроприборы необходимо выключить.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Вы сегодня узнали?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060848"/>
            <a:ext cx="914400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такое робототехника.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068960"/>
            <a:ext cx="914400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 каких основных компонентов состоят роботы.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077072"/>
            <a:ext cx="914400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такое сила тока, напряжение и сопротивление.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085184"/>
            <a:ext cx="914400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Основной закон электричества – Закон 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Чему Вы сегодня научились?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Пользоваться мультиметром для измерения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силы тока, напряжения и сопротивления.</a:t>
            </a:r>
          </a:p>
        </p:txBody>
      </p:sp>
      <p:pic>
        <p:nvPicPr>
          <p:cNvPr id="1026" name="Picture 2" descr="F:\Уроки Робототехники\Материалы\Шпаргалки\измерения мультиметром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971600" y="2564904"/>
            <a:ext cx="7200800" cy="4043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628800"/>
            <a:ext cx="8568952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Расскажите родителям, чему новому научились на занятиях по робототехнике, покажите свои записи и зарисовки.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3645024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Повторите правила безопасной работы на уроках робототехники.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Робототехника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прикладная наука, занимающаяся разработкой автоматизированных технических систем, призванных облегчить человеческий труд.</a:t>
            </a:r>
          </a:p>
        </p:txBody>
      </p:sp>
      <p:pic>
        <p:nvPicPr>
          <p:cNvPr id="1026" name="Picture 2" descr="E:\DIY Club\AzzTechRoboSchool\r2d2.pn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331640" y="3789040"/>
            <a:ext cx="2040864" cy="2831257"/>
          </a:xfrm>
          <a:prstGeom prst="rect">
            <a:avLst/>
          </a:prstGeom>
          <a:noFill/>
        </p:spPr>
      </p:pic>
      <p:pic>
        <p:nvPicPr>
          <p:cNvPr id="1028" name="Picture 4" descr="E:\DIY Club\AzzTechRoboSchool\Медиа\walle.pn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5004048" y="3789040"/>
            <a:ext cx="2808312" cy="2895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Каких роботов Вы знаете?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E:\DIY Club\AzzTechRoboSchool\bender (futurama).png"/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827584" y="1484784"/>
            <a:ext cx="2761801" cy="50851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3968" y="2124000"/>
            <a:ext cx="468052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марсоход/луноход;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3968" y="2772000"/>
            <a:ext cx="468052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робот-сапёр;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3968" y="3419999"/>
            <a:ext cx="468052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робот-хирург;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3968" y="4068000"/>
            <a:ext cx="468052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андроид;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968" y="4716000"/>
            <a:ext cx="468052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стиральная машина;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3968" y="5364000"/>
            <a:ext cx="468052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другие.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 чего состоят роботы?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E:\DIY Club\AzzTechRoboSchool\Медиа\C-3P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556792"/>
            <a:ext cx="2263326" cy="51019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15616" y="1988840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Основные компоненты: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5616" y="2852936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электронные;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5616" y="3500936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механические;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5616" y="4148936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программные.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Электричество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8784976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Это форма энергии, обусловленная движением частиц материи (электронов и протонов).</a:t>
            </a:r>
          </a:p>
        </p:txBody>
      </p:sp>
      <p:pic>
        <p:nvPicPr>
          <p:cNvPr id="3074" name="Picture 2" descr="E:\DIY Club\AzzTechRoboSchool\Медиа\shells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212976"/>
            <a:ext cx="5040560" cy="3414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Электрическая цепь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2112963" y="3933056"/>
            <a:ext cx="946869" cy="2058169"/>
          </a:xfrm>
          <a:custGeom>
            <a:avLst/>
            <a:gdLst>
              <a:gd name="connsiteX0" fmla="*/ 839787 w 839787"/>
              <a:gd name="connsiteY0" fmla="*/ 265112 h 2122487"/>
              <a:gd name="connsiteX1" fmla="*/ 153987 w 839787"/>
              <a:gd name="connsiteY1" fmla="*/ 265112 h 2122487"/>
              <a:gd name="connsiteX2" fmla="*/ 77787 w 839787"/>
              <a:gd name="connsiteY2" fmla="*/ 1855787 h 2122487"/>
              <a:gd name="connsiteX3" fmla="*/ 620712 w 839787"/>
              <a:gd name="connsiteY3" fmla="*/ 1865312 h 212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787" h="2122487">
                <a:moveTo>
                  <a:pt x="839787" y="265112"/>
                </a:moveTo>
                <a:cubicBezTo>
                  <a:pt x="560387" y="132556"/>
                  <a:pt x="280987" y="0"/>
                  <a:pt x="153987" y="265112"/>
                </a:cubicBezTo>
                <a:cubicBezTo>
                  <a:pt x="26987" y="530224"/>
                  <a:pt x="0" y="1589087"/>
                  <a:pt x="77787" y="1855787"/>
                </a:cubicBezTo>
                <a:cubicBezTo>
                  <a:pt x="155574" y="2122487"/>
                  <a:pt x="388143" y="1993899"/>
                  <a:pt x="620712" y="1865312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3563888" y="2420888"/>
            <a:ext cx="989063" cy="2160240"/>
          </a:xfrm>
          <a:custGeom>
            <a:avLst/>
            <a:gdLst>
              <a:gd name="connsiteX0" fmla="*/ 0 w 752475"/>
              <a:gd name="connsiteY0" fmla="*/ 771525 h 909637"/>
              <a:gd name="connsiteX1" fmla="*/ 571500 w 752475"/>
              <a:gd name="connsiteY1" fmla="*/ 781050 h 909637"/>
              <a:gd name="connsiteX2" fmla="*/ 752475 w 752475"/>
              <a:gd name="connsiteY2" fmla="*/ 0 h 90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2475" h="909637">
                <a:moveTo>
                  <a:pt x="0" y="771525"/>
                </a:moveTo>
                <a:cubicBezTo>
                  <a:pt x="223044" y="840581"/>
                  <a:pt x="446088" y="909637"/>
                  <a:pt x="571500" y="781050"/>
                </a:cubicBezTo>
                <a:cubicBezTo>
                  <a:pt x="696912" y="652463"/>
                  <a:pt x="724693" y="326231"/>
                  <a:pt x="752475" y="0"/>
                </a:cubicBezTo>
              </a:path>
            </a:pathLst>
          </a:cu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 descr="E:\DIY Club\AzzTechRoboSchool\Медиа\resis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5216">
            <a:off x="2940119" y="4072649"/>
            <a:ext cx="835119" cy="360000"/>
          </a:xfrm>
          <a:prstGeom prst="rect">
            <a:avLst/>
          </a:prstGeom>
          <a:noFill/>
        </p:spPr>
      </p:pic>
      <p:sp>
        <p:nvSpPr>
          <p:cNvPr id="17" name="Полилиния 16"/>
          <p:cNvSpPr/>
          <p:nvPr/>
        </p:nvSpPr>
        <p:spPr>
          <a:xfrm>
            <a:off x="4749800" y="2636912"/>
            <a:ext cx="2465917" cy="3384377"/>
          </a:xfrm>
          <a:custGeom>
            <a:avLst/>
            <a:gdLst>
              <a:gd name="connsiteX0" fmla="*/ 0 w 2465917"/>
              <a:gd name="connsiteY0" fmla="*/ 0 h 3210983"/>
              <a:gd name="connsiteX1" fmla="*/ 393700 w 2465917"/>
              <a:gd name="connsiteY1" fmla="*/ 1041400 h 3210983"/>
              <a:gd name="connsiteX2" fmla="*/ 2159000 w 2465917"/>
              <a:gd name="connsiteY2" fmla="*/ 1257300 h 3210983"/>
              <a:gd name="connsiteX3" fmla="*/ 2235200 w 2465917"/>
              <a:gd name="connsiteY3" fmla="*/ 2933700 h 3210983"/>
              <a:gd name="connsiteX4" fmla="*/ 1384300 w 2465917"/>
              <a:gd name="connsiteY4" fmla="*/ 2921000 h 321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5917" h="3210983">
                <a:moveTo>
                  <a:pt x="0" y="0"/>
                </a:moveTo>
                <a:cubicBezTo>
                  <a:pt x="16933" y="415925"/>
                  <a:pt x="33867" y="831850"/>
                  <a:pt x="393700" y="1041400"/>
                </a:cubicBezTo>
                <a:cubicBezTo>
                  <a:pt x="753533" y="1250950"/>
                  <a:pt x="1852083" y="941917"/>
                  <a:pt x="2159000" y="1257300"/>
                </a:cubicBezTo>
                <a:cubicBezTo>
                  <a:pt x="2465917" y="1572683"/>
                  <a:pt x="2364317" y="2656417"/>
                  <a:pt x="2235200" y="2933700"/>
                </a:cubicBezTo>
                <a:cubicBezTo>
                  <a:pt x="2106083" y="3210983"/>
                  <a:pt x="1745191" y="3065991"/>
                  <a:pt x="1384300" y="2921000"/>
                </a:cubicBezTo>
              </a:path>
            </a:pathLst>
          </a:cu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E:\DIY Club\AzzTechRoboSchool\Медиа\battery_PNG12020.png"/>
          <p:cNvPicPr>
            <a:picLocks noChangeAspect="1" noChangeArrowheads="1"/>
          </p:cNvPicPr>
          <p:nvPr/>
        </p:nvPicPr>
        <p:blipFill>
          <a:blip r:embed="rId4" cstate="print"/>
          <a:srcRect l="28191" r="29920" b="24603"/>
          <a:stretch>
            <a:fillRect/>
          </a:stretch>
        </p:blipFill>
        <p:spPr bwMode="auto">
          <a:xfrm rot="16200000">
            <a:off x="3842994" y="3869976"/>
            <a:ext cx="1458015" cy="374441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55576" y="5301208"/>
            <a:ext cx="15841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Область высокого напряжения</a:t>
            </a:r>
            <a:endParaRPr lang="ru-RU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5301208"/>
            <a:ext cx="15841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Область низкого напряжения</a:t>
            </a:r>
            <a:endParaRPr lang="ru-RU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39242">
            <a:off x="2359476" y="3060128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Сопротивление снижает напряжение</a:t>
            </a:r>
            <a:endParaRPr lang="ru-RU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DIY Club\AzzTechRoboSchool\Медиа\LED-Light-Transparent-Background.png"/>
          <p:cNvPicPr>
            <a:picLocks noChangeAspect="1" noChangeArrowheads="1"/>
          </p:cNvPicPr>
          <p:nvPr/>
        </p:nvPicPr>
        <p:blipFill>
          <a:blip r:embed="rId5" cstate="print">
            <a:lum bright="-10000" contrast="10000"/>
          </a:blip>
          <a:srcRect l="36706" t="7870" r="35884" b="61115"/>
          <a:stretch>
            <a:fillRect/>
          </a:stretch>
        </p:blipFill>
        <p:spPr bwMode="auto">
          <a:xfrm>
            <a:off x="4139952" y="1700808"/>
            <a:ext cx="1069175" cy="1008112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4716016" y="2132856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Оставшееся напряжение заставляет диод светиться</a:t>
            </a:r>
            <a:endParaRPr lang="ru-RU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1800" y="544522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844824"/>
          <a:ext cx="8712968" cy="4544344"/>
        </p:xfrm>
        <a:graphic>
          <a:graphicData uri="http://schemas.openxmlformats.org/drawingml/2006/table">
            <a:tbl>
              <a:tblPr/>
              <a:tblGrid>
                <a:gridCol w="6369985"/>
                <a:gridCol w="1025055"/>
                <a:gridCol w="1317928"/>
              </a:tblGrid>
              <a:tr h="568043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Под действием </a:t>
                      </a:r>
                      <a:r>
                        <a:rPr lang="ru-RU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напряжения </a:t>
                      </a:r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источника питания,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U </a:t>
                      </a:r>
                      <a:endParaRPr lang="en-US" sz="3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Вольт</a:t>
                      </a:r>
                      <a:endParaRPr lang="ru-RU" sz="3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по проводникам и компонентам разного </a:t>
                      </a:r>
                      <a:r>
                        <a:rPr lang="ru-RU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сопротивления</a:t>
                      </a:r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R </a:t>
                      </a:r>
                      <a:endParaRPr lang="en-US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Ом</a:t>
                      </a:r>
                      <a:endParaRPr lang="ru-RU" sz="3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от </a:t>
                      </a:r>
                      <a:r>
                        <a:rPr lang="ru-RU" sz="1800" b="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высокого </a:t>
                      </a:r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потенциала,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+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«плюс»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 </a:t>
                      </a:r>
                      <a:r>
                        <a:rPr lang="ru-RU" sz="1800" b="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низкому </a:t>
                      </a:r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потенциалу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«минус»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переносится </a:t>
                      </a:r>
                      <a:r>
                        <a:rPr lang="ru-RU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заряд</a:t>
                      </a:r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Q </a:t>
                      </a:r>
                      <a:endParaRPr lang="en-US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Кулон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формируя электрический </a:t>
                      </a:r>
                      <a:r>
                        <a:rPr lang="ru-RU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ток </a:t>
                      </a:r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определённой силы,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I </a:t>
                      </a:r>
                      <a:endParaRPr lang="en-US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Ампер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который совершает полезную </a:t>
                      </a:r>
                      <a:r>
                        <a:rPr lang="ru-RU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работу</a:t>
                      </a:r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 </a:t>
                      </a:r>
                      <a:endParaRPr lang="en-US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Джоуль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43">
                <a:tc>
                  <a:txBody>
                    <a:bodyPr/>
                    <a:lstStyle/>
                    <a:p>
                      <a:r>
                        <a:rPr lang="ru-RU" sz="1800" b="0" i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превращаясь в другую </a:t>
                      </a:r>
                      <a:r>
                        <a:rPr lang="ru-RU" sz="1800" b="0" i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энергию </a:t>
                      </a:r>
                      <a:r>
                        <a:rPr lang="ru-RU" sz="1800" b="0" i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 некой </a:t>
                      </a:r>
                      <a:r>
                        <a:rPr lang="ru-RU" sz="1800" b="0" i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скоростью</a:t>
                      </a:r>
                      <a:r>
                        <a:rPr lang="ru-RU" sz="1800" b="0" i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endParaRPr lang="ru-RU" sz="3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 </a:t>
                      </a:r>
                      <a:endParaRPr lang="en-US" sz="3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Ватт</a:t>
                      </a:r>
                      <a:endParaRPr lang="ru-RU" sz="3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Электрическая цепь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1815</Words>
  <Application>Microsoft Office PowerPoint</Application>
  <PresentationFormat>Экран (4:3)</PresentationFormat>
  <Paragraphs>316</Paragraphs>
  <Slides>36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Vaio</cp:lastModifiedBy>
  <cp:revision>149</cp:revision>
  <dcterms:created xsi:type="dcterms:W3CDTF">2019-06-18T10:40:05Z</dcterms:created>
  <dcterms:modified xsi:type="dcterms:W3CDTF">2020-01-23T17:45:57Z</dcterms:modified>
</cp:coreProperties>
</file>