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67" r:id="rId4"/>
    <p:sldId id="258" r:id="rId5"/>
    <p:sldId id="259" r:id="rId6"/>
    <p:sldId id="260" r:id="rId7"/>
    <p:sldId id="273" r:id="rId8"/>
    <p:sldId id="286" r:id="rId9"/>
    <p:sldId id="287" r:id="rId10"/>
    <p:sldId id="288" r:id="rId11"/>
    <p:sldId id="289" r:id="rId12"/>
    <p:sldId id="290" r:id="rId13"/>
    <p:sldId id="291" r:id="rId14"/>
    <p:sldId id="292" r:id="rId15"/>
    <p:sldId id="293" r:id="rId16"/>
    <p:sldId id="294" r:id="rId17"/>
    <p:sldId id="295" r:id="rId18"/>
    <p:sldId id="296" r:id="rId19"/>
    <p:sldId id="261" r:id="rId20"/>
    <p:sldId id="262" r:id="rId21"/>
    <p:sldId id="263" r:id="rId22"/>
    <p:sldId id="281" r:id="rId23"/>
    <p:sldId id="282" r:id="rId24"/>
    <p:sldId id="264" r:id="rId25"/>
    <p:sldId id="270" r:id="rId26"/>
    <p:sldId id="265" r:id="rId27"/>
    <p:sldId id="269" r:id="rId28"/>
    <p:sldId id="266" r:id="rId29"/>
    <p:sldId id="279" r:id="rId30"/>
    <p:sldId id="283" r:id="rId31"/>
    <p:sldId id="284" r:id="rId32"/>
    <p:sldId id="285" r:id="rId33"/>
    <p:sldId id="276" r:id="rId34"/>
    <p:sldId id="274" r:id="rId3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876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860DA5-9705-4912-B110-197EAF066465}" type="datetimeFigureOut">
              <a:rPr lang="ru-RU" smtClean="0"/>
              <a:t>18.11.2022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C7886F-3E12-4DB1-B8D1-36C952D4A7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92713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860DA5-9705-4912-B110-197EAF066465}" type="datetimeFigureOut">
              <a:rPr lang="ru-RU" smtClean="0"/>
              <a:t>18.11.2022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C7886F-3E12-4DB1-B8D1-36C952D4A7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04578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860DA5-9705-4912-B110-197EAF066465}" type="datetimeFigureOut">
              <a:rPr lang="ru-RU" smtClean="0"/>
              <a:t>18.11.2022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C7886F-3E12-4DB1-B8D1-36C952D4A7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52959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860DA5-9705-4912-B110-197EAF066465}" type="datetimeFigureOut">
              <a:rPr lang="ru-RU" smtClean="0"/>
              <a:t>18.11.2022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C7886F-3E12-4DB1-B8D1-36C952D4A7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74801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860DA5-9705-4912-B110-197EAF066465}" type="datetimeFigureOut">
              <a:rPr lang="ru-RU" smtClean="0"/>
              <a:t>18.11.2022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C7886F-3E12-4DB1-B8D1-36C952D4A7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49045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860DA5-9705-4912-B110-197EAF066465}" type="datetimeFigureOut">
              <a:rPr lang="ru-RU" smtClean="0"/>
              <a:t>18.11.2022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C7886F-3E12-4DB1-B8D1-36C952D4A7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90083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860DA5-9705-4912-B110-197EAF066465}" type="datetimeFigureOut">
              <a:rPr lang="ru-RU" smtClean="0"/>
              <a:t>18.11.2022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C7886F-3E12-4DB1-B8D1-36C952D4A7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65883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860DA5-9705-4912-B110-197EAF066465}" type="datetimeFigureOut">
              <a:rPr lang="ru-RU" smtClean="0"/>
              <a:t>18.11.2022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C7886F-3E12-4DB1-B8D1-36C952D4A7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04407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860DA5-9705-4912-B110-197EAF066465}" type="datetimeFigureOut">
              <a:rPr lang="ru-RU" smtClean="0"/>
              <a:t>18.11.2022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C7886F-3E12-4DB1-B8D1-36C952D4A7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07405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860DA5-9705-4912-B110-197EAF066465}" type="datetimeFigureOut">
              <a:rPr lang="ru-RU" smtClean="0"/>
              <a:t>18.11.2022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C7886F-3E12-4DB1-B8D1-36C952D4A7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28876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860DA5-9705-4912-B110-197EAF066465}" type="datetimeFigureOut">
              <a:rPr lang="ru-RU" smtClean="0"/>
              <a:t>18.11.2022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C7886F-3E12-4DB1-B8D1-36C952D4A7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75396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860DA5-9705-4912-B110-197EAF066465}" type="datetimeFigureOut">
              <a:rPr lang="ru-RU" smtClean="0"/>
              <a:t>18.11.2022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C7886F-3E12-4DB1-B8D1-36C952D4A7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19261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7" Type="http://schemas.openxmlformats.org/officeDocument/2006/relationships/image" Target="../media/image44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png"/><Relationship Id="rId5" Type="http://schemas.openxmlformats.org/officeDocument/2006/relationships/image" Target="../media/image40.png"/><Relationship Id="rId4" Type="http://schemas.openxmlformats.org/officeDocument/2006/relationships/image" Target="../media/image4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5.png"/><Relationship Id="rId4" Type="http://schemas.openxmlformats.org/officeDocument/2006/relationships/image" Target="../media/image5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2.png"/><Relationship Id="rId5" Type="http://schemas.openxmlformats.org/officeDocument/2006/relationships/image" Target="../media/image61.png"/><Relationship Id="rId4" Type="http://schemas.openxmlformats.org/officeDocument/2006/relationships/image" Target="../media/image5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6.png"/><Relationship Id="rId4" Type="http://schemas.openxmlformats.org/officeDocument/2006/relationships/image" Target="../media/image6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8.png"/><Relationship Id="rId4" Type="http://schemas.openxmlformats.org/officeDocument/2006/relationships/image" Target="../media/image17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2.png"/><Relationship Id="rId4" Type="http://schemas.openxmlformats.org/officeDocument/2006/relationships/image" Target="../media/image7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5.png"/><Relationship Id="rId5" Type="http://schemas.openxmlformats.org/officeDocument/2006/relationships/image" Target="../media/image74.png"/><Relationship Id="rId4" Type="http://schemas.openxmlformats.org/officeDocument/2006/relationships/image" Target="../media/image17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2.png"/><Relationship Id="rId3" Type="http://schemas.openxmlformats.org/officeDocument/2006/relationships/image" Target="../media/image4.png"/><Relationship Id="rId7" Type="http://schemas.openxmlformats.org/officeDocument/2006/relationships/image" Target="../media/image79.png"/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8.png"/><Relationship Id="rId11" Type="http://schemas.openxmlformats.org/officeDocument/2006/relationships/image" Target="../media/image82.png"/><Relationship Id="rId5" Type="http://schemas.openxmlformats.org/officeDocument/2006/relationships/image" Target="../media/image17.png"/><Relationship Id="rId10" Type="http://schemas.openxmlformats.org/officeDocument/2006/relationships/image" Target="../media/image81.png"/><Relationship Id="rId4" Type="http://schemas.openxmlformats.org/officeDocument/2006/relationships/image" Target="../media/image77.png"/><Relationship Id="rId9" Type="http://schemas.openxmlformats.org/officeDocument/2006/relationships/image" Target="../media/image8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17.png"/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0.png"/><Relationship Id="rId5" Type="http://schemas.openxmlformats.org/officeDocument/2006/relationships/image" Target="../media/image89.png"/><Relationship Id="rId4" Type="http://schemas.openxmlformats.org/officeDocument/2006/relationships/image" Target="../media/image8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jpeg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476672"/>
            <a:ext cx="7772400" cy="2664296"/>
          </a:xfrm>
        </p:spPr>
        <p:txBody>
          <a:bodyPr>
            <a:noAutofit/>
          </a:bodyPr>
          <a:lstStyle/>
          <a:p>
            <a:r>
              <a:rPr lang="ru-RU" sz="8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Всё о снеге и снежинках</a:t>
            </a:r>
            <a:endParaRPr lang="ru-RU" sz="8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573016"/>
            <a:ext cx="7376864" cy="2065784"/>
          </a:xfrm>
        </p:spPr>
        <p:txBody>
          <a:bodyPr>
            <a:normAutofit fontScale="92500" lnSpcReduction="10000"/>
          </a:bodyPr>
          <a:lstStyle/>
          <a:p>
            <a:pPr algn="r"/>
            <a:r>
              <a:rPr lang="ru-RU" b="1" i="1" dirty="0" smtClean="0">
                <a:solidFill>
                  <a:srgbClr val="002060"/>
                </a:solidFill>
              </a:rPr>
              <a:t>Разработала:</a:t>
            </a:r>
          </a:p>
          <a:p>
            <a:pPr algn="r"/>
            <a:r>
              <a:rPr lang="ru-RU" b="1" i="1" dirty="0" smtClean="0">
                <a:solidFill>
                  <a:srgbClr val="002060"/>
                </a:solidFill>
              </a:rPr>
              <a:t> учитель начальных классов </a:t>
            </a:r>
          </a:p>
          <a:p>
            <a:pPr algn="r"/>
            <a:r>
              <a:rPr lang="ru-RU" b="1" i="1" dirty="0" smtClean="0">
                <a:solidFill>
                  <a:srgbClr val="002060"/>
                </a:solidFill>
              </a:rPr>
              <a:t>ГБОУ Школа № 1516, г. Москвы</a:t>
            </a:r>
          </a:p>
          <a:p>
            <a:pPr algn="r"/>
            <a:r>
              <a:rPr lang="ru-RU" b="1" i="1" dirty="0" smtClean="0">
                <a:solidFill>
                  <a:srgbClr val="002060"/>
                </a:solidFill>
              </a:rPr>
              <a:t>Иванова Светлана Анатольевна</a:t>
            </a:r>
            <a:endParaRPr lang="ru-RU" b="1" i="1" dirty="0">
              <a:solidFill>
                <a:srgbClr val="002060"/>
              </a:solidFill>
            </a:endParaRPr>
          </a:p>
        </p:txBody>
      </p:sp>
      <p:pic>
        <p:nvPicPr>
          <p:cNvPr id="1028" name="Picture 4" descr="https://png.pngtree.com/element_our/md/20171116/md_5a0d73df0997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212976"/>
            <a:ext cx="2664296" cy="26642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https://png.pngtree.com/element_our/md/20171116/md_5a0d73df0997e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880827"/>
            <a:ext cx="1332148" cy="1332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https://png.pngtree.com/element_our/md/20171116/md_5a0d73df0997e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5517232"/>
            <a:ext cx="972108" cy="9721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https://png.pngtree.com/element_our/md/20171116/md_5a0d73df0997e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2320" y="1889179"/>
            <a:ext cx="1332148" cy="1332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90633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fontAlgn="base">
              <a:buNone/>
            </a:pPr>
            <a:r>
              <a:rPr lang="ru-RU" b="1" dirty="0"/>
              <a:t>Белый пух лег на дороги,</a:t>
            </a:r>
            <a:br>
              <a:rPr lang="ru-RU" b="1" dirty="0"/>
            </a:br>
            <a:r>
              <a:rPr lang="ru-RU" b="1" dirty="0"/>
              <a:t>На ступеньки и пороги.</a:t>
            </a:r>
            <a:br>
              <a:rPr lang="ru-RU" b="1" dirty="0"/>
            </a:br>
            <a:r>
              <a:rPr lang="ru-RU" b="1" dirty="0"/>
              <a:t>Знает каждый человек –</a:t>
            </a:r>
            <a:br>
              <a:rPr lang="ru-RU" b="1" dirty="0"/>
            </a:br>
            <a:r>
              <a:rPr lang="ru-RU" b="1" dirty="0"/>
              <a:t>Этот пух зовется…</a:t>
            </a:r>
            <a:br>
              <a:rPr lang="ru-RU" b="1" dirty="0"/>
            </a:br>
            <a:endParaRPr lang="ru-RU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508104" y="5373216"/>
            <a:ext cx="250116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ru-RU" sz="4000" b="1" i="1" dirty="0" smtClean="0">
                <a:solidFill>
                  <a:srgbClr val="002060"/>
                </a:solidFill>
              </a:rPr>
              <a:t>Снег</a:t>
            </a:r>
            <a:endParaRPr lang="ru-RU" sz="4000" b="1" dirty="0">
              <a:solidFill>
                <a:srgbClr val="002060"/>
              </a:solidFill>
            </a:endParaRPr>
          </a:p>
        </p:txBody>
      </p:sp>
      <p:pic>
        <p:nvPicPr>
          <p:cNvPr id="34819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1628800"/>
            <a:ext cx="3436640" cy="25774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482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832" y="196816"/>
            <a:ext cx="864096" cy="849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4821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4379441"/>
            <a:ext cx="1011237" cy="993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4822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509120"/>
            <a:ext cx="1011237" cy="993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4823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4876328"/>
            <a:ext cx="1011237" cy="993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4824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0400" y="587949"/>
            <a:ext cx="784771" cy="771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62708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619819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ru-RU" b="1" dirty="0"/>
              <a:t>Без досок, без топоров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/>
              <a:t>Через речку мост готов.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/>
              <a:t>Мост как синее стекло: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/>
              <a:t>Скользко, весело, светло.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b="1" dirty="0"/>
          </a:p>
        </p:txBody>
      </p:sp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3789040"/>
            <a:ext cx="4070226" cy="27134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971600" y="3973705"/>
            <a:ext cx="3301943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i="1" dirty="0">
                <a:solidFill>
                  <a:srgbClr val="002060"/>
                </a:solidFill>
              </a:rPr>
              <a:t>Л</a:t>
            </a:r>
            <a:r>
              <a:rPr lang="ru-RU" sz="4400" b="1" i="1" dirty="0" smtClean="0">
                <a:solidFill>
                  <a:srgbClr val="002060"/>
                </a:solidFill>
              </a:rPr>
              <a:t>ёд</a:t>
            </a:r>
            <a:endParaRPr lang="ru-RU" sz="4400" b="1" dirty="0">
              <a:solidFill>
                <a:srgbClr val="002060"/>
              </a:solidFill>
            </a:endParaRPr>
          </a:p>
        </p:txBody>
      </p:sp>
      <p:pic>
        <p:nvPicPr>
          <p:cNvPr id="3584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2132856"/>
            <a:ext cx="1011237" cy="993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584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620688"/>
            <a:ext cx="1011237" cy="993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5845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7013" y="1052736"/>
            <a:ext cx="351777" cy="3457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5846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2306" y="4774505"/>
            <a:ext cx="1011237" cy="993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5847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4900" y="2932112"/>
            <a:ext cx="1011237" cy="993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5848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5271392"/>
            <a:ext cx="1011237" cy="993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246908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b="1" dirty="0"/>
              <a:t>Все лето стояли,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/>
              <a:t>Зимы ожидали,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/>
              <a:t>Дождались поры,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/>
              <a:t>Помчались с горы.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b="1" dirty="0"/>
          </a:p>
        </p:txBody>
      </p:sp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260648"/>
            <a:ext cx="4233167" cy="52418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339752" y="4725144"/>
            <a:ext cx="165782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i="1" dirty="0" smtClean="0">
                <a:solidFill>
                  <a:srgbClr val="002060"/>
                </a:solidFill>
              </a:rPr>
              <a:t>Санки</a:t>
            </a:r>
            <a:endParaRPr lang="ru-RU" sz="4400" b="1" i="1" dirty="0">
              <a:solidFill>
                <a:srgbClr val="002060"/>
              </a:solidFill>
            </a:endParaRPr>
          </a:p>
        </p:txBody>
      </p:sp>
      <p:pic>
        <p:nvPicPr>
          <p:cNvPr id="3686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404664"/>
            <a:ext cx="1011237" cy="993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686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1861" y="5453176"/>
            <a:ext cx="635803" cy="6248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686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7" y="5502499"/>
            <a:ext cx="914524" cy="8987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6870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0781" y="2935639"/>
            <a:ext cx="720079" cy="7076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6871" name="Picture 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2729" y="1372476"/>
            <a:ext cx="578420" cy="5684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403884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833386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ru-RU" b="1" dirty="0"/>
              <a:t>И не снег, и не лед, 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/>
              <a:t>А серебром деревья уберет.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b="1" dirty="0"/>
          </a:p>
        </p:txBody>
      </p:sp>
      <p:pic>
        <p:nvPicPr>
          <p:cNvPr id="3789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2348880"/>
            <a:ext cx="6454008" cy="40337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33373" y="4469123"/>
            <a:ext cx="1717137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i="1" dirty="0" smtClean="0">
                <a:solidFill>
                  <a:srgbClr val="002060"/>
                </a:solidFill>
              </a:rPr>
              <a:t>Иней</a:t>
            </a:r>
            <a:endParaRPr lang="ru-RU" sz="5400" b="1" dirty="0">
              <a:solidFill>
                <a:srgbClr val="002060"/>
              </a:solidFill>
            </a:endParaRPr>
          </a:p>
        </p:txBody>
      </p:sp>
      <p:pic>
        <p:nvPicPr>
          <p:cNvPr id="3789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6322" y="3068960"/>
            <a:ext cx="1011237" cy="993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789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692696"/>
            <a:ext cx="1011237" cy="993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7894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15851" y="523380"/>
            <a:ext cx="677909" cy="6662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7895" name="Picture 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6321" y="5797772"/>
            <a:ext cx="645319" cy="6341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7896" name="Picture 8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3898" y="343359"/>
            <a:ext cx="366367" cy="3600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04912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980728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ru-RU" b="1" dirty="0"/>
              <a:t>Зацепилась за карниз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/>
              <a:t>И растет, как шишка, вниз.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b="1" dirty="0"/>
          </a:p>
        </p:txBody>
      </p:sp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4785" y="2852936"/>
            <a:ext cx="3249461" cy="32469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547664" y="4091676"/>
            <a:ext cx="240501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i="1" dirty="0" smtClean="0">
                <a:solidFill>
                  <a:srgbClr val="002060"/>
                </a:solidFill>
              </a:rPr>
              <a:t>Сосулька</a:t>
            </a:r>
            <a:endParaRPr lang="ru-RU" sz="4400" b="1" dirty="0">
              <a:solidFill>
                <a:srgbClr val="002060"/>
              </a:solidFill>
            </a:endParaRPr>
          </a:p>
        </p:txBody>
      </p:sp>
      <p:pic>
        <p:nvPicPr>
          <p:cNvPr id="3891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2833666"/>
            <a:ext cx="1006475" cy="993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891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5550" y="548680"/>
            <a:ext cx="1823206" cy="180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8917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5" y="5388864"/>
            <a:ext cx="720080" cy="7109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8918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5247473"/>
            <a:ext cx="1006475" cy="993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8919" name="Picture 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821" y="300236"/>
            <a:ext cx="503238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52143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620688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ru-RU" b="1" dirty="0"/>
              <a:t>По тропинкам, по дорожкам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/>
              <a:t>Кто идет на снежных ножках?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/>
              <a:t>Кто способен на уловки,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/>
              <a:t>Носик у него морковка?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/>
              <a:t>По весне </a:t>
            </a:r>
            <a:r>
              <a:rPr lang="ru-RU" b="1" dirty="0" smtClean="0"/>
              <a:t>растает </a:t>
            </a:r>
            <a:r>
              <a:rPr lang="ru-RU" b="1" dirty="0"/>
              <a:t>вмиг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/>
              <a:t>Это белый...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b="1" dirty="0"/>
          </a:p>
        </p:txBody>
      </p:sp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2996952"/>
            <a:ext cx="2984848" cy="29848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729343" y="5229200"/>
            <a:ext cx="245131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i="1" dirty="0" smtClean="0">
                <a:solidFill>
                  <a:srgbClr val="002060"/>
                </a:solidFill>
              </a:rPr>
              <a:t>Снеговик</a:t>
            </a:r>
            <a:endParaRPr lang="ru-RU" sz="4400" b="1" dirty="0">
              <a:solidFill>
                <a:srgbClr val="002060"/>
              </a:solidFill>
            </a:endParaRPr>
          </a:p>
        </p:txBody>
      </p:sp>
      <p:pic>
        <p:nvPicPr>
          <p:cNvPr id="3993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8128" y="476672"/>
            <a:ext cx="1828800" cy="1798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9940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4653136"/>
            <a:ext cx="770384" cy="7576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9941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6928" y="6009944"/>
            <a:ext cx="601216" cy="591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9942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1418" y="3573016"/>
            <a:ext cx="767162" cy="7545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9943" name="Picture 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650" y="288044"/>
            <a:ext cx="383582" cy="3772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93390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b="1" dirty="0"/>
              <a:t>После брата Января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/>
              <a:t>Служить очередь моя.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/>
              <a:t>Помогают мне два друга: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/>
              <a:t>Снежная метель и вьюга.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b="1" dirty="0"/>
          </a:p>
        </p:txBody>
      </p:sp>
      <p:pic>
        <p:nvPicPr>
          <p:cNvPr id="4096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3655445"/>
            <a:ext cx="4337212" cy="2891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6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607152"/>
            <a:ext cx="1169860" cy="1150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64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60648"/>
            <a:ext cx="1023429" cy="10065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65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607152"/>
            <a:ext cx="1342228" cy="13200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818044" y="4962372"/>
            <a:ext cx="231986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i="1" dirty="0" smtClean="0">
                <a:solidFill>
                  <a:srgbClr val="002060"/>
                </a:solidFill>
              </a:rPr>
              <a:t>Февраль</a:t>
            </a:r>
            <a:endParaRPr lang="ru-RU" sz="4400" b="1" dirty="0">
              <a:solidFill>
                <a:srgbClr val="002060"/>
              </a:solidFill>
            </a:endParaRPr>
          </a:p>
        </p:txBody>
      </p:sp>
      <p:pic>
        <p:nvPicPr>
          <p:cNvPr id="40967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2300446"/>
            <a:ext cx="1169987" cy="1152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68" name="Picture 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370" y="3765349"/>
            <a:ext cx="825614" cy="8132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69" name="Picture 9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6227" y="5597617"/>
            <a:ext cx="963686" cy="9493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96344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89342" y="589238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ru-RU" b="1" dirty="0"/>
              <a:t>С неба падают зимою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/>
              <a:t>И кружатся над землею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/>
              <a:t>Легкие пушинки,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/>
              <a:t>Белые …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b="1" dirty="0"/>
          </a:p>
        </p:txBody>
      </p:sp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3140968"/>
            <a:ext cx="4127104" cy="23214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187624" y="5093132"/>
            <a:ext cx="269900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i="1" dirty="0" smtClean="0">
                <a:solidFill>
                  <a:srgbClr val="002060"/>
                </a:solidFill>
              </a:rPr>
              <a:t>Снежинки</a:t>
            </a:r>
            <a:endParaRPr lang="ru-RU" sz="4400" b="1" dirty="0">
              <a:solidFill>
                <a:srgbClr val="002060"/>
              </a:solidFill>
            </a:endParaRPr>
          </a:p>
        </p:txBody>
      </p:sp>
      <p:pic>
        <p:nvPicPr>
          <p:cNvPr id="337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9793" y="1988840"/>
            <a:ext cx="768350" cy="755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379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359" y="1592362"/>
            <a:ext cx="1025055" cy="1008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3797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5149" y="1214536"/>
            <a:ext cx="384175" cy="377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3798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6942" y="2621611"/>
            <a:ext cx="1130881" cy="11121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3799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3" y="3609644"/>
            <a:ext cx="1087878" cy="10698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3800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274" y="5733256"/>
            <a:ext cx="768350" cy="755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3801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103" y="3770649"/>
            <a:ext cx="737521" cy="725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3802" name="Picture 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195885"/>
            <a:ext cx="1346729" cy="13244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3803" name="Picture 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1185" y="1870940"/>
            <a:ext cx="1008112" cy="9914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3804" name="Picture 1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6175" y="5733256"/>
            <a:ext cx="768350" cy="755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3805" name="Picture 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2441" y="6081812"/>
            <a:ext cx="578631" cy="5690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648732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908720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ru-RU" b="1" dirty="0"/>
              <a:t>Я прихожу с подарками,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/>
              <a:t>Блещу огнями яркими,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/>
              <a:t>Нарядная, забавная,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/>
              <a:t>На Новый год я главная!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b="1" dirty="0"/>
          </a:p>
        </p:txBody>
      </p:sp>
      <p:pic>
        <p:nvPicPr>
          <p:cNvPr id="419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1556792"/>
            <a:ext cx="3630575" cy="4595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115616" y="4941168"/>
            <a:ext cx="132023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i="1" dirty="0">
                <a:solidFill>
                  <a:srgbClr val="002060"/>
                </a:solidFill>
              </a:rPr>
              <a:t>Ё</a:t>
            </a:r>
            <a:r>
              <a:rPr lang="ru-RU" sz="4400" b="1" i="1" dirty="0" smtClean="0">
                <a:solidFill>
                  <a:srgbClr val="002060"/>
                </a:solidFill>
              </a:rPr>
              <a:t>лка</a:t>
            </a:r>
            <a:endParaRPr lang="ru-RU" sz="4400" b="1" dirty="0">
              <a:solidFill>
                <a:srgbClr val="002060"/>
              </a:solidFill>
            </a:endParaRPr>
          </a:p>
        </p:txBody>
      </p:sp>
      <p:pic>
        <p:nvPicPr>
          <p:cNvPr id="4198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4295" y="3428206"/>
            <a:ext cx="1127125" cy="1116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98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5036443"/>
            <a:ext cx="1127125" cy="1116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990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3854623"/>
            <a:ext cx="563563" cy="5580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991" name="Picture 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558412"/>
            <a:ext cx="563562" cy="5580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992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312" y="279409"/>
            <a:ext cx="1127125" cy="1116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993" name="Picture 9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986" y="279410"/>
            <a:ext cx="563562" cy="5580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994" name="Picture 10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9222" y="1916832"/>
            <a:ext cx="335036" cy="3317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995" name="Picture 1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643" y="6003231"/>
            <a:ext cx="563562" cy="5580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191501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1268760"/>
            <a:ext cx="4968552" cy="5030019"/>
          </a:xfrm>
        </p:spPr>
        <p:txBody>
          <a:bodyPr/>
          <a:lstStyle/>
          <a:p>
            <a:pPr marL="0" indent="0">
              <a:buNone/>
            </a:pPr>
            <a:r>
              <a:rPr lang="ru-RU" b="1" dirty="0" smtClean="0">
                <a:solidFill>
                  <a:srgbClr val="002060"/>
                </a:solidFill>
              </a:rPr>
              <a:t>Когда приходят холода, то крошечные водяные капельки, из которых состоит облако, прикрепляются к частицам пыли и замерзают. Так получаются кристаллы льда – снежинки.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/>
          </a:bodyPr>
          <a:lstStyle/>
          <a:p>
            <a:r>
              <a:rPr lang="ru-RU" sz="5400" b="1" dirty="0" smtClean="0">
                <a:solidFill>
                  <a:srgbClr val="C00000"/>
                </a:solidFill>
              </a:rPr>
              <a:t>Рождение снега</a:t>
            </a:r>
            <a:endParaRPr lang="ru-RU" sz="5400" b="1" dirty="0">
              <a:solidFill>
                <a:srgbClr val="C00000"/>
              </a:solidFill>
            </a:endParaRPr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2169" y="1844824"/>
            <a:ext cx="3608658" cy="48092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260648"/>
            <a:ext cx="1335087" cy="1328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8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76672"/>
            <a:ext cx="667544" cy="6643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8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5482757"/>
            <a:ext cx="1152128" cy="11466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45818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124744"/>
            <a:ext cx="8424936" cy="5328592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3600" b="1" dirty="0" smtClean="0">
                <a:solidFill>
                  <a:srgbClr val="002060"/>
                </a:solidFill>
              </a:rPr>
              <a:t>Где-то он появляется всего на неделю, а где-то лежит с ноября по май. Например, в якутском селе Оймякон, самого </a:t>
            </a:r>
            <a:r>
              <a:rPr lang="ru-RU" sz="3600" b="1" dirty="0">
                <a:solidFill>
                  <a:srgbClr val="002060"/>
                </a:solidFill>
              </a:rPr>
              <a:t>холодного населенного пункта на земле,  </a:t>
            </a:r>
            <a:r>
              <a:rPr lang="ru-RU" sz="3600" b="1" dirty="0" smtClean="0">
                <a:solidFill>
                  <a:srgbClr val="002060"/>
                </a:solidFill>
              </a:rPr>
              <a:t>снег может выпасть в любой месяц года, даже летом. </a:t>
            </a:r>
            <a:endParaRPr lang="ru-RU" sz="3600" b="1" dirty="0">
              <a:solidFill>
                <a:srgbClr val="002060"/>
              </a:solidFill>
            </a:endParaRPr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683568" y="260648"/>
            <a:ext cx="8229600" cy="778098"/>
          </a:xfrm>
        </p:spPr>
        <p:txBody>
          <a:bodyPr>
            <a:normAutofit fontScale="90000"/>
          </a:bodyPr>
          <a:lstStyle/>
          <a:p>
            <a:r>
              <a:rPr lang="ru-RU" sz="5400" b="1" dirty="0" smtClean="0">
                <a:solidFill>
                  <a:srgbClr val="C00000"/>
                </a:solidFill>
              </a:rPr>
              <a:t>Первый снег</a:t>
            </a:r>
            <a:endParaRPr lang="ru-RU" sz="5400" b="1" dirty="0">
              <a:solidFill>
                <a:srgbClr val="C00000"/>
              </a:solidFill>
            </a:endParaRPr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655802"/>
            <a:ext cx="1335087" cy="1328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352" y="188640"/>
            <a:ext cx="1141233" cy="11358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48599"/>
            <a:ext cx="804046" cy="8002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7" y="4051224"/>
            <a:ext cx="3393238" cy="25378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4617399"/>
            <a:ext cx="3147397" cy="1883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55476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772816"/>
            <a:ext cx="4392488" cy="4525963"/>
          </a:xfrm>
        </p:spPr>
        <p:txBody>
          <a:bodyPr>
            <a:normAutofit fontScale="85000" lnSpcReduction="20000"/>
          </a:bodyPr>
          <a:lstStyle/>
          <a:p>
            <a:pPr marL="0" indent="0" algn="just">
              <a:buNone/>
            </a:pPr>
            <a:r>
              <a:rPr lang="ru-RU" b="1" dirty="0">
                <a:solidFill>
                  <a:srgbClr val="002060"/>
                </a:solidFill>
              </a:rPr>
              <a:t>Д</a:t>
            </a:r>
            <a:r>
              <a:rPr lang="ru-RU" b="1" dirty="0" smtClean="0">
                <a:solidFill>
                  <a:srgbClr val="002060"/>
                </a:solidFill>
              </a:rPr>
              <a:t>аже самые крошечные снежинки всё равно становятся тяжёлыми, они начинают своё путешествие вниз, к земле. В воздухе к ним прилипают новые и новые кристаллы, и снежинки растут, превращаясь в пушистых красавиц. Их можно поймать на варежку и рассмотреть.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/>
          </a:bodyPr>
          <a:lstStyle/>
          <a:p>
            <a:r>
              <a:rPr lang="ru-RU" sz="5400" b="1" dirty="0" smtClean="0">
                <a:solidFill>
                  <a:srgbClr val="C00000"/>
                </a:solidFill>
              </a:rPr>
              <a:t>Путешествие снежинок</a:t>
            </a:r>
            <a:endParaRPr lang="ru-RU" sz="5400" b="1" dirty="0">
              <a:solidFill>
                <a:srgbClr val="C00000"/>
              </a:solidFill>
            </a:endParaRPr>
          </a:p>
        </p:txBody>
      </p:sp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1438078"/>
            <a:ext cx="3763726" cy="50143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4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764704"/>
            <a:ext cx="812353" cy="8084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5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5589240"/>
            <a:ext cx="973326" cy="9686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6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2947" y="260648"/>
            <a:ext cx="667544" cy="6643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34329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600" b="1" dirty="0" smtClean="0">
                <a:solidFill>
                  <a:srgbClr val="C00000"/>
                </a:solidFill>
              </a:rPr>
              <a:t>Снежная охота</a:t>
            </a:r>
            <a:endParaRPr lang="ru-RU" sz="6600" b="1" dirty="0">
              <a:solidFill>
                <a:srgbClr val="C00000"/>
              </a:solidFill>
            </a:endParaRPr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060848"/>
            <a:ext cx="4249606" cy="31805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1" name="Picture 3" descr="C:\ШКОЛА 1516\ДЛЯ ПРЕЗЕНТАЦИИ К НОВОМУ ГОДУ\20181210_21380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242427">
            <a:off x="-117255" y="1977560"/>
            <a:ext cx="5003620" cy="37527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33184"/>
            <a:ext cx="1127125" cy="1116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3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5355752"/>
            <a:ext cx="1127125" cy="1116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4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7" y="5913758"/>
            <a:ext cx="622964" cy="6168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5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312" y="332656"/>
            <a:ext cx="1468393" cy="14539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6" name="Picture 8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1586" y="1451461"/>
            <a:ext cx="338449" cy="335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22047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C:\ШКОЛА 1516\ДЛЯ ПРЕЗЕНТАЦИИ К НОВОМУ ГОДУ\20181210_21384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81389"/>
            <a:ext cx="9252520" cy="69393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21958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19" y="404664"/>
            <a:ext cx="3855367" cy="543736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 smtClean="0">
                <a:solidFill>
                  <a:srgbClr val="002060"/>
                </a:solidFill>
              </a:rPr>
              <a:t>Представим молекулу воды как треугольник. Из этих треугольников и получается будущая снежинка – кристалл с шестью сторонами-гранями, или шестигранник. 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21506" name="Picture 2" descr="C:\ШКОЛА 1516\ДЛЯ ПРЕЗЕНТАЦИИ К НОВОМУ ГОДУ\20181210_21390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3575126" y="1232756"/>
            <a:ext cx="6048672" cy="4536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5177662"/>
            <a:ext cx="1335087" cy="1328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50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4047" y="2980655"/>
            <a:ext cx="522840" cy="5203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509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350" y="6093296"/>
            <a:ext cx="539214" cy="5366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89113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b="1" dirty="0" smtClean="0">
                <a:solidFill>
                  <a:srgbClr val="C00000"/>
                </a:solidFill>
              </a:rPr>
              <a:t>Тайны снежных кристаллов</a:t>
            </a:r>
            <a:endParaRPr lang="ru-RU" sz="4800" b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199" y="1600200"/>
            <a:ext cx="4546847" cy="4525963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sz="3600" b="1" dirty="0" smtClean="0">
                <a:solidFill>
                  <a:srgbClr val="002060"/>
                </a:solidFill>
              </a:rPr>
              <a:t>Самой главной тайной снежинок ещё в 17 веке заинтересовался знаменитый немецкий математик и астроном Иоганн Кеплер. И даже опубликовал сочинение «О шестиугольных снежинках».</a:t>
            </a:r>
            <a:endParaRPr lang="ru-RU" sz="3600" b="1" dirty="0">
              <a:solidFill>
                <a:srgbClr val="002060"/>
              </a:solidFill>
            </a:endParaRPr>
          </a:p>
        </p:txBody>
      </p:sp>
      <p:pic>
        <p:nvPicPr>
          <p:cNvPr id="20482" name="Picture 2" descr="C:\ШКОЛА 1516\ДЛЯ ПРЕЗЕНТАЦИИ К НОВОМУ ГОДУ\20181210_21385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4367977" y="1904831"/>
            <a:ext cx="5088564" cy="38164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0836" y="5445224"/>
            <a:ext cx="1173211" cy="11676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484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61445" y="308244"/>
            <a:ext cx="667544" cy="6643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21183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7030A0"/>
                </a:solidFill>
              </a:rPr>
              <a:t>Конкурс «Нарисуй снежинку»</a:t>
            </a:r>
            <a:endParaRPr lang="ru-RU" b="1" dirty="0">
              <a:solidFill>
                <a:srgbClr val="7030A0"/>
              </a:solidFill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268252"/>
            <a:ext cx="7056784" cy="5292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81115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C:\ШКОЛА 1516\ДЛЯ ПРЕЗЕНТАЦИИ К НОВОМУ ГОДУ\20181210_21392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4140" y="4293096"/>
            <a:ext cx="3189645" cy="23922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dirty="0" smtClean="0">
                <a:solidFill>
                  <a:srgbClr val="C00000"/>
                </a:solidFill>
              </a:rPr>
              <a:t>Голос снега</a:t>
            </a:r>
            <a:endParaRPr lang="ru-RU" sz="5400" b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95703"/>
            <a:ext cx="8507288" cy="5401649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3300" b="1" dirty="0" smtClean="0">
                <a:solidFill>
                  <a:srgbClr val="002060"/>
                </a:solidFill>
              </a:rPr>
              <a:t>Пройдите в морозный день по снежной дорожке, и вы услышите под ногами весёлый хруст. Это не что иное, как звук ломающихся кристаллов. Человек не слышит, как ломается одна снежинка, но тысячи маленьких кристалликов создают шум, который  наше ухо </a:t>
            </a:r>
          </a:p>
          <a:p>
            <a:pPr marL="0" indent="0">
              <a:buNone/>
            </a:pPr>
            <a:r>
              <a:rPr lang="ru-RU" sz="3300" b="1" dirty="0" smtClean="0">
                <a:solidFill>
                  <a:srgbClr val="002060"/>
                </a:solidFill>
              </a:rPr>
              <a:t>прекрасно воспринимает.</a:t>
            </a:r>
            <a:endParaRPr lang="ru-RU" sz="3300" b="1" dirty="0">
              <a:solidFill>
                <a:srgbClr val="002060"/>
              </a:solidFill>
            </a:endParaRPr>
          </a:p>
        </p:txBody>
      </p:sp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6376" y="310580"/>
            <a:ext cx="1001314" cy="9965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53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76672"/>
            <a:ext cx="667544" cy="6643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533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5660817"/>
            <a:ext cx="812353" cy="8084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98991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7030A0"/>
                </a:solidFill>
              </a:rPr>
              <a:t>Конкурс «Театральный»</a:t>
            </a:r>
            <a:endParaRPr lang="ru-RU" b="1" dirty="0">
              <a:solidFill>
                <a:srgbClr val="7030A0"/>
              </a:solidFill>
            </a:endParaRPr>
          </a:p>
        </p:txBody>
      </p:sp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7848" y="2852936"/>
            <a:ext cx="6188647" cy="38161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95536" y="1700808"/>
            <a:ext cx="835292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</a:rPr>
              <a:t>Однажды, в студёную зимнюю пору,</a:t>
            </a:r>
          </a:p>
          <a:p>
            <a:r>
              <a:rPr lang="ru-RU" sz="3600" b="1" dirty="0" smtClean="0">
                <a:solidFill>
                  <a:srgbClr val="C00000"/>
                </a:solidFill>
              </a:rPr>
              <a:t>Я из лесу вышел; был сильный мороз.</a:t>
            </a:r>
            <a:endParaRPr lang="ru-RU" sz="3600" b="1" dirty="0">
              <a:solidFill>
                <a:srgbClr val="C00000"/>
              </a:solidFill>
            </a:endParaRPr>
          </a:p>
        </p:txBody>
      </p:sp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941168"/>
            <a:ext cx="1335087" cy="1328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605" y="3501008"/>
            <a:ext cx="903039" cy="8987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5" name="Picture 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5733256"/>
            <a:ext cx="449690" cy="4475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6" name="Picture 8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7490" y="404664"/>
            <a:ext cx="900974" cy="8966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94402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dirty="0" smtClean="0">
                <a:solidFill>
                  <a:srgbClr val="C00000"/>
                </a:solidFill>
              </a:rPr>
              <a:t>Снежное строительство</a:t>
            </a:r>
            <a:endParaRPr lang="ru-RU" sz="6000" b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199" y="1600200"/>
            <a:ext cx="4115471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 smtClean="0">
                <a:solidFill>
                  <a:srgbClr val="002060"/>
                </a:solidFill>
              </a:rPr>
              <a:t>Всего сотню лет назад эскимосы, живущие в Гренландии и на Аляске, не знали других жилищ, кроме «иглу» – домов из снега.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23554" name="Picture 2" descr="C:\ШКОЛА 1516\ДЛЯ ПРЕЗЕНТАЦИИ К НОВОМУ ГОДУ\20181210_21402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4236301" y="2036507"/>
            <a:ext cx="4989846" cy="3742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55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217" y="5677855"/>
            <a:ext cx="1009454" cy="10046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556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4581128"/>
            <a:ext cx="667543" cy="664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557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2309" y="5193035"/>
            <a:ext cx="739098" cy="7355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558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929" y="259963"/>
            <a:ext cx="523528" cy="521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60375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Иглу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49245" y="1598490"/>
            <a:ext cx="8229600" cy="4525963"/>
          </a:xfrm>
        </p:spPr>
        <p:txBody>
          <a:bodyPr/>
          <a:lstStyle/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24578" name="Picture 2" descr="C:\ШКОЛА 1516\ДЛЯ ПРЕЗЕНТАЦИИ К НОВОМУ ГОДУ\20181210_21404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6007" y="3364743"/>
            <a:ext cx="4235864" cy="31768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57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1158123" cy="11526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580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84953" y="478253"/>
            <a:ext cx="874462" cy="8703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581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1871" y="5877272"/>
            <a:ext cx="667544" cy="6643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582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791874"/>
            <a:ext cx="668337" cy="6651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583" name="Picture 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9300" y="397493"/>
            <a:ext cx="518377" cy="5159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584" name="Picture 8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639" y="3140968"/>
            <a:ext cx="449689" cy="447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585" name="Picture 9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980" y="1743148"/>
            <a:ext cx="667544" cy="6643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586" name="Picture 10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076" y="4293096"/>
            <a:ext cx="828622" cy="8246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587" name="Picture 11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401031"/>
            <a:ext cx="731310" cy="727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588" name="Picture 12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73150" y="2476732"/>
            <a:ext cx="304986" cy="3035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589" name="Picture 1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1871" y="3960911"/>
            <a:ext cx="667544" cy="6643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921523" y="1133120"/>
            <a:ext cx="8114973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>
                <a:solidFill>
                  <a:srgbClr val="002060"/>
                </a:solidFill>
              </a:rPr>
              <a:t>Снежные блоки должны быть особой формы. Складывать стены хижины надо в форме улитки, постепенно сужаясь к своду. Чтобы дом был крепче, </a:t>
            </a:r>
            <a:endParaRPr lang="ru-RU" sz="3600" b="1" dirty="0" smtClean="0">
              <a:solidFill>
                <a:srgbClr val="002060"/>
              </a:solidFill>
            </a:endParaRPr>
          </a:p>
          <a:p>
            <a:r>
              <a:rPr lang="ru-RU" sz="3600" b="1" dirty="0" smtClean="0">
                <a:solidFill>
                  <a:srgbClr val="002060"/>
                </a:solidFill>
              </a:rPr>
              <a:t>его </a:t>
            </a:r>
            <a:r>
              <a:rPr lang="ru-RU" sz="3600" b="1" dirty="0">
                <a:solidFill>
                  <a:srgbClr val="002060"/>
                </a:solidFill>
              </a:rPr>
              <a:t>снаружи </a:t>
            </a:r>
            <a:endParaRPr lang="ru-RU" sz="3600" b="1" dirty="0" smtClean="0">
              <a:solidFill>
                <a:srgbClr val="002060"/>
              </a:solidFill>
            </a:endParaRPr>
          </a:p>
          <a:p>
            <a:r>
              <a:rPr lang="ru-RU" sz="3600" b="1" dirty="0" smtClean="0">
                <a:solidFill>
                  <a:srgbClr val="002060"/>
                </a:solidFill>
              </a:rPr>
              <a:t>обливают </a:t>
            </a:r>
          </a:p>
          <a:p>
            <a:r>
              <a:rPr lang="ru-RU" sz="3600" b="1" dirty="0" smtClean="0">
                <a:solidFill>
                  <a:srgbClr val="002060"/>
                </a:solidFill>
              </a:rPr>
              <a:t>водой.</a:t>
            </a:r>
            <a:endParaRPr lang="ru-RU" sz="36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6795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3750845"/>
            <a:ext cx="3923927" cy="29405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15048" y="98629"/>
            <a:ext cx="856895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</a:rPr>
              <a:t>Жители </a:t>
            </a:r>
            <a:r>
              <a:rPr lang="ru-RU" sz="3200" b="1" dirty="0">
                <a:solidFill>
                  <a:srgbClr val="002060"/>
                </a:solidFill>
              </a:rPr>
              <a:t>О</a:t>
            </a:r>
            <a:r>
              <a:rPr lang="ru-RU" sz="3200" b="1" dirty="0" smtClean="0">
                <a:solidFill>
                  <a:srgbClr val="002060"/>
                </a:solidFill>
              </a:rPr>
              <a:t>ймякона  </a:t>
            </a:r>
            <a:r>
              <a:rPr lang="ru-RU" sz="3200" b="1" dirty="0">
                <a:solidFill>
                  <a:srgbClr val="002060"/>
                </a:solidFill>
              </a:rPr>
              <a:t>без труда переносят </a:t>
            </a:r>
            <a:r>
              <a:rPr lang="ru-RU" sz="3200" b="1" dirty="0" smtClean="0">
                <a:solidFill>
                  <a:srgbClr val="002060"/>
                </a:solidFill>
              </a:rPr>
              <a:t>50-ти и </a:t>
            </a:r>
            <a:r>
              <a:rPr lang="ru-RU" sz="3200" b="1" dirty="0">
                <a:solidFill>
                  <a:srgbClr val="002060"/>
                </a:solidFill>
              </a:rPr>
              <a:t>даже </a:t>
            </a:r>
            <a:r>
              <a:rPr lang="ru-RU" sz="3200" b="1" dirty="0" smtClean="0">
                <a:solidFill>
                  <a:srgbClr val="002060"/>
                </a:solidFill>
              </a:rPr>
              <a:t>60-градусный мороз .</a:t>
            </a:r>
            <a:endParaRPr lang="ru-RU" sz="3200" b="1" dirty="0">
              <a:solidFill>
                <a:srgbClr val="002060"/>
              </a:solidFill>
            </a:endParaRP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070444"/>
            <a:ext cx="1008112" cy="10033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1277204"/>
            <a:ext cx="1440160" cy="14333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5572102"/>
            <a:ext cx="1008112" cy="10033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8" y="1284564"/>
            <a:ext cx="4288081" cy="29475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48663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C:\ШКОЛА 1516\ДЛЯ ПРЕЗЕНТАЦИИ К НОВОМУ ГОДУ\20181210_21405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0682" y="0"/>
            <a:ext cx="9224682" cy="6918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61916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C:\ШКОЛА 1516\ДЛЯ ПРЕЗЕНТАЦИИ К НОВОМУ ГОДУ\20181210_21411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83969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C:\ШКОЛА 1516\ДЛЯ ПРЕЗЕНТАЦИИ К НОВОМУ ГОДУ\20181210_21414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14315" cy="6910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8344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b="1" dirty="0" smtClean="0">
                <a:solidFill>
                  <a:srgbClr val="C00000"/>
                </a:solidFill>
              </a:rPr>
              <a:t>Зимние забавы</a:t>
            </a:r>
            <a:endParaRPr lang="ru-RU" sz="4800" b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832" y="1350574"/>
            <a:ext cx="7920592" cy="503075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3600" b="1" dirty="0" smtClean="0">
                <a:solidFill>
                  <a:srgbClr val="002060"/>
                </a:solidFill>
              </a:rPr>
              <a:t>Лёгкий и пушистый снежок, только выпавший на землю метеорологи именуют «порошкообразным». Когда сугроб свежий и </a:t>
            </a:r>
          </a:p>
          <a:p>
            <a:pPr marL="0" indent="0">
              <a:buNone/>
            </a:pPr>
            <a:r>
              <a:rPr lang="ru-RU" sz="3600" b="1" dirty="0" smtClean="0">
                <a:solidFill>
                  <a:srgbClr val="002060"/>
                </a:solidFill>
              </a:rPr>
              <a:t>мягкий, упасть </a:t>
            </a:r>
          </a:p>
          <a:p>
            <a:pPr marL="0" indent="0">
              <a:buNone/>
            </a:pPr>
            <a:r>
              <a:rPr lang="ru-RU" sz="3600" b="1" dirty="0" smtClean="0">
                <a:solidFill>
                  <a:srgbClr val="002060"/>
                </a:solidFill>
              </a:rPr>
              <a:t>в него – одно </a:t>
            </a:r>
          </a:p>
          <a:p>
            <a:pPr marL="0" indent="0">
              <a:buNone/>
            </a:pPr>
            <a:r>
              <a:rPr lang="ru-RU" sz="3600" b="1" dirty="0" smtClean="0">
                <a:solidFill>
                  <a:srgbClr val="002060"/>
                </a:solidFill>
              </a:rPr>
              <a:t>удовольствие</a:t>
            </a:r>
            <a:r>
              <a:rPr lang="ru-RU" sz="3000" b="1" dirty="0" smtClean="0">
                <a:solidFill>
                  <a:srgbClr val="002060"/>
                </a:solidFill>
              </a:rPr>
              <a:t>!</a:t>
            </a:r>
            <a:endParaRPr lang="ru-RU" sz="3000" b="1" dirty="0">
              <a:solidFill>
                <a:srgbClr val="002060"/>
              </a:solidFill>
            </a:endParaRPr>
          </a:p>
        </p:txBody>
      </p:sp>
      <p:pic>
        <p:nvPicPr>
          <p:cNvPr id="28674" name="Picture 2" descr="C:\ШКОЛА 1516\ДЛЯ ПРЕЗЕНТАЦИИ К НОВОМУ ГОДУ\20181210_21394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2852" y="3140967"/>
            <a:ext cx="4697620" cy="35232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6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82880" y="404664"/>
            <a:ext cx="1049764" cy="10447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867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03024"/>
            <a:ext cx="956155" cy="9516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8677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062" y="5947248"/>
            <a:ext cx="667543" cy="664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55360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7030A0"/>
                </a:solidFill>
              </a:rPr>
              <a:t>Конкурс «Наряди ёлку!</a:t>
            </a:r>
            <a:endParaRPr lang="ru-RU" b="1" dirty="0">
              <a:solidFill>
                <a:srgbClr val="7030A0"/>
              </a:solidFill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945" y="1700808"/>
            <a:ext cx="3311369" cy="47964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929314" y="1700808"/>
            <a:ext cx="478263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3200" b="1" dirty="0" smtClean="0">
                <a:solidFill>
                  <a:srgbClr val="C00000"/>
                </a:solidFill>
              </a:rPr>
              <a:t>Ёлка </a:t>
            </a:r>
            <a:r>
              <a:rPr lang="ru-RU" sz="3200" b="1" dirty="0">
                <a:solidFill>
                  <a:srgbClr val="C00000"/>
                </a:solidFill>
              </a:rPr>
              <a:t>наряжается -</a:t>
            </a:r>
            <a:br>
              <a:rPr lang="ru-RU" sz="3200" b="1" dirty="0">
                <a:solidFill>
                  <a:srgbClr val="C00000"/>
                </a:solidFill>
              </a:rPr>
            </a:br>
            <a:r>
              <a:rPr lang="ru-RU" sz="3200" b="1" dirty="0">
                <a:solidFill>
                  <a:srgbClr val="C00000"/>
                </a:solidFill>
              </a:rPr>
              <a:t>Праздник приближается.</a:t>
            </a:r>
            <a:br>
              <a:rPr lang="ru-RU" sz="3200" b="1" dirty="0">
                <a:solidFill>
                  <a:srgbClr val="C00000"/>
                </a:solidFill>
              </a:rPr>
            </a:br>
            <a:r>
              <a:rPr lang="ru-RU" sz="3200" b="1" dirty="0">
                <a:solidFill>
                  <a:srgbClr val="C00000"/>
                </a:solidFill>
              </a:rPr>
              <a:t>Новый год у ворот,</a:t>
            </a:r>
            <a:br>
              <a:rPr lang="ru-RU" sz="3200" b="1" dirty="0">
                <a:solidFill>
                  <a:srgbClr val="C00000"/>
                </a:solidFill>
              </a:rPr>
            </a:br>
            <a:r>
              <a:rPr lang="ru-RU" sz="3200" b="1" dirty="0">
                <a:solidFill>
                  <a:srgbClr val="C00000"/>
                </a:solidFill>
              </a:rPr>
              <a:t>Ребятишек ёлка ждёт.</a:t>
            </a:r>
          </a:p>
          <a:p>
            <a:pPr algn="r"/>
            <a:r>
              <a:rPr lang="ru-RU" sz="3200" b="1" i="1" dirty="0">
                <a:solidFill>
                  <a:srgbClr val="C00000"/>
                </a:solidFill>
              </a:rPr>
              <a:t>Я. Аким</a:t>
            </a:r>
            <a:endParaRPr lang="ru-RU" sz="3200" b="1" dirty="0">
              <a:solidFill>
                <a:srgbClr val="C00000"/>
              </a:solidFill>
            </a:endParaRPr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5085184"/>
            <a:ext cx="1335087" cy="1328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1" y="4191262"/>
            <a:ext cx="1008112" cy="10033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7604" y="404664"/>
            <a:ext cx="868225" cy="8640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945" y="612421"/>
            <a:ext cx="450726" cy="4485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8" name="Picture 8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049" y="1700808"/>
            <a:ext cx="828622" cy="8246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9" name="Picture 9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1770" y="1659907"/>
            <a:ext cx="667544" cy="6643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30" name="Picture 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4797152"/>
            <a:ext cx="1335087" cy="1328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87591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88640"/>
            <a:ext cx="8229600" cy="4525963"/>
          </a:xfrm>
        </p:spPr>
        <p:txBody>
          <a:bodyPr/>
          <a:lstStyle/>
          <a:p>
            <a:pPr marL="0" indent="0" algn="just">
              <a:buNone/>
            </a:pPr>
            <a:r>
              <a:rPr lang="ru-RU" b="1" dirty="0" smtClean="0">
                <a:solidFill>
                  <a:schemeClr val="tx2"/>
                </a:solidFill>
              </a:rPr>
              <a:t>На Северном и Южном полюсах нашей планеты снег не тает вообще никогда. Поэтому людям там жить невозможно, слишком уж холодно.</a:t>
            </a:r>
            <a:endParaRPr lang="ru-RU" b="1" dirty="0">
              <a:solidFill>
                <a:schemeClr val="tx2"/>
              </a:solidFill>
            </a:endParaRPr>
          </a:p>
        </p:txBody>
      </p:sp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1375" y="5228196"/>
            <a:ext cx="1335087" cy="1328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96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2785723"/>
            <a:ext cx="1008112" cy="10033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9700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0392" y="4479653"/>
            <a:ext cx="885398" cy="881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9701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5178" y="1920954"/>
            <a:ext cx="3692394" cy="23086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9702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172108"/>
            <a:ext cx="3818354" cy="24090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05720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260648"/>
            <a:ext cx="8229600" cy="4525963"/>
          </a:xfrm>
        </p:spPr>
        <p:txBody>
          <a:bodyPr/>
          <a:lstStyle/>
          <a:p>
            <a:pPr marL="0" indent="0" algn="just">
              <a:buNone/>
            </a:pPr>
            <a:r>
              <a:rPr lang="ru-RU" b="1" dirty="0" smtClean="0">
                <a:solidFill>
                  <a:schemeClr val="tx2"/>
                </a:solidFill>
              </a:rPr>
              <a:t>А есть на Земле места, где всё совсем иначе. В тёплых странах рядом с экватором снег не выпадает никогда, например в Индонезии, Сомали, Бразилии и Колумбии. </a:t>
            </a:r>
            <a:endParaRPr lang="ru-RU" b="1" dirty="0">
              <a:solidFill>
                <a:schemeClr val="tx2"/>
              </a:solidFill>
            </a:endParaRPr>
          </a:p>
        </p:txBody>
      </p:sp>
      <p:pic>
        <p:nvPicPr>
          <p:cNvPr id="11266" name="Picture 2" descr="C:\ШКОЛА 1516\ДЛЯ ПРЕЗЕНТАЦИИ К НОВОМУ ГОДУ\20181210_21332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262534"/>
            <a:ext cx="6093968" cy="4570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085184"/>
            <a:ext cx="1335087" cy="1328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128" y="3284984"/>
            <a:ext cx="476891" cy="4746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6607" y="3761505"/>
            <a:ext cx="963270" cy="958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61383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88640"/>
            <a:ext cx="8568952" cy="4525963"/>
          </a:xfrm>
        </p:spPr>
        <p:txBody>
          <a:bodyPr/>
          <a:lstStyle/>
          <a:p>
            <a:pPr marL="0" indent="0" algn="just">
              <a:buNone/>
            </a:pPr>
            <a:r>
              <a:rPr lang="ru-RU" b="1" dirty="0" smtClean="0">
                <a:solidFill>
                  <a:schemeClr val="tx2"/>
                </a:solidFill>
              </a:rPr>
              <a:t>Чуть дальше от экватора снег уже возможен. И всё-таки его появление там – настоящее чудо, которое случается раз в несколько лет. Даже взрослые радуются выпавшему снегу, словно дети, и торопятся как следует </a:t>
            </a:r>
            <a:r>
              <a:rPr lang="ru-RU" b="1" dirty="0">
                <a:solidFill>
                  <a:schemeClr val="tx2"/>
                </a:solidFill>
              </a:rPr>
              <a:t>н</a:t>
            </a:r>
            <a:r>
              <a:rPr lang="ru-RU" b="1" dirty="0" smtClean="0">
                <a:solidFill>
                  <a:schemeClr val="tx2"/>
                </a:solidFill>
              </a:rPr>
              <a:t>аиграться с ним. </a:t>
            </a:r>
            <a:endParaRPr lang="ru-RU" b="1" dirty="0">
              <a:solidFill>
                <a:schemeClr val="tx2"/>
              </a:solidFill>
            </a:endParaRPr>
          </a:p>
        </p:txBody>
      </p:sp>
      <p:pic>
        <p:nvPicPr>
          <p:cNvPr id="12290" name="Picture 2" descr="C:\ШКОЛА 1516\ДЛЯ ПРЕЗЕНТАЦИИ К НОВОМУ ГОДУ\20181210_21333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2780928"/>
            <a:ext cx="5110579" cy="3832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789040"/>
            <a:ext cx="2492721" cy="24808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36338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7030A0"/>
                </a:solidFill>
              </a:rPr>
              <a:t>Конкурс «Зимние загадки»</a:t>
            </a:r>
            <a:endParaRPr lang="ru-RU" b="1" dirty="0">
              <a:solidFill>
                <a:srgbClr val="7030A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548880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b="1" dirty="0"/>
              <a:t>Раскрыла снежные объятья,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/>
              <a:t>Деревья все одела в платья.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/>
              <a:t>Стоит холодная погода.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/>
              <a:t>Какое это время года</a:t>
            </a:r>
            <a:r>
              <a:rPr lang="ru-RU" b="1" dirty="0" smtClean="0"/>
              <a:t>?</a:t>
            </a:r>
          </a:p>
          <a:p>
            <a:pPr marL="0" indent="0">
              <a:buNone/>
            </a:pP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3" y="442736"/>
            <a:ext cx="936104" cy="9316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2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2400" y="244192"/>
            <a:ext cx="667544" cy="6643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24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2606" y="1186615"/>
            <a:ext cx="377338" cy="3755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463680" y="5319317"/>
            <a:ext cx="237626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i="1" dirty="0" smtClean="0">
                <a:solidFill>
                  <a:srgbClr val="002060"/>
                </a:solidFill>
              </a:rPr>
              <a:t>Зима</a:t>
            </a:r>
            <a:endParaRPr lang="ru-RU" sz="4800" b="1" dirty="0">
              <a:solidFill>
                <a:srgbClr val="002060"/>
              </a:solidFill>
            </a:endParaRPr>
          </a:p>
        </p:txBody>
      </p:sp>
      <p:pic>
        <p:nvPicPr>
          <p:cNvPr id="30726" name="Picture 6" descr="http://www.stihi.su/pics/2017/01/21/6105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3429000"/>
            <a:ext cx="4320480" cy="3240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27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0312" y="1628800"/>
            <a:ext cx="1386736" cy="13703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28" name="Picture 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7267" y="3645024"/>
            <a:ext cx="938213" cy="927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34441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620688"/>
            <a:ext cx="8229600" cy="2332856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b="1" dirty="0"/>
              <a:t>Змейкой вьются по земле,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/>
              <a:t>Воют жалостно в трубе,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/>
              <a:t>Засыпают снегом ели.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/>
              <a:t>Это – зимние…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084168" y="5373216"/>
            <a:ext cx="227228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i="1" dirty="0" smtClean="0">
                <a:solidFill>
                  <a:srgbClr val="002060"/>
                </a:solidFill>
              </a:rPr>
              <a:t>Метели</a:t>
            </a:r>
            <a:endParaRPr lang="ru-RU" sz="4400" b="1" dirty="0">
              <a:solidFill>
                <a:srgbClr val="002060"/>
              </a:solidFill>
            </a:endParaRPr>
          </a:p>
        </p:txBody>
      </p:sp>
      <p:pic>
        <p:nvPicPr>
          <p:cNvPr id="31748" name="Picture 4" descr="http://www.photoforum.ru/f/photo/000/786/786220_2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811306"/>
            <a:ext cx="5633005" cy="3390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74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228" y="510039"/>
            <a:ext cx="1007879" cy="9986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1750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5607" y="3677438"/>
            <a:ext cx="988212" cy="9791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1751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8466" y="764704"/>
            <a:ext cx="1384300" cy="137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3042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476672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ru-RU" b="1" dirty="0"/>
              <a:t>Наши окна – как картинки.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/>
              <a:t>Кто художник-невидимка?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/>
              <a:t>На стекле букеты роз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/>
              <a:t>Нам нарисовал…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940152" y="5414682"/>
            <a:ext cx="293654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i="1" dirty="0" smtClean="0">
                <a:solidFill>
                  <a:srgbClr val="002060"/>
                </a:solidFill>
              </a:rPr>
              <a:t>Мороз</a:t>
            </a:r>
            <a:endParaRPr lang="ru-RU" sz="4000" b="1" dirty="0">
              <a:solidFill>
                <a:srgbClr val="002060"/>
              </a:solidFill>
            </a:endParaRPr>
          </a:p>
        </p:txBody>
      </p:sp>
      <p:pic>
        <p:nvPicPr>
          <p:cNvPr id="3277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924944"/>
            <a:ext cx="5256584" cy="32853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277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8084" y="1378496"/>
            <a:ext cx="1224136" cy="12129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2773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0636" y="3756931"/>
            <a:ext cx="875577" cy="8675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2774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692696"/>
            <a:ext cx="1384300" cy="137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47255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648</TotalTime>
  <Words>523</Words>
  <Application>Microsoft Office PowerPoint</Application>
  <PresentationFormat>Экран (4:3)</PresentationFormat>
  <Paragraphs>67</Paragraphs>
  <Slides>34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34</vt:i4>
      </vt:variant>
    </vt:vector>
  </HeadingPairs>
  <TitlesOfParts>
    <vt:vector size="35" baseType="lpstr">
      <vt:lpstr>Тема Office</vt:lpstr>
      <vt:lpstr>Всё о снеге и снежинках</vt:lpstr>
      <vt:lpstr>Первый снег</vt:lpstr>
      <vt:lpstr>Презентация PowerPoint</vt:lpstr>
      <vt:lpstr>Презентация PowerPoint</vt:lpstr>
      <vt:lpstr>Презентация PowerPoint</vt:lpstr>
      <vt:lpstr>Презентация PowerPoint</vt:lpstr>
      <vt:lpstr>Конкурс «Зимние загадки»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Рождение снега</vt:lpstr>
      <vt:lpstr>Путешествие снежинок</vt:lpstr>
      <vt:lpstr>Снежная охота</vt:lpstr>
      <vt:lpstr>Презентация PowerPoint</vt:lpstr>
      <vt:lpstr>Презентация PowerPoint</vt:lpstr>
      <vt:lpstr>Тайны снежных кристаллов</vt:lpstr>
      <vt:lpstr>Конкурс «Нарисуй снежинку»</vt:lpstr>
      <vt:lpstr>Голос снега</vt:lpstr>
      <vt:lpstr>Конкурс «Театральный»</vt:lpstr>
      <vt:lpstr>Снежное строительство</vt:lpstr>
      <vt:lpstr>Иглу</vt:lpstr>
      <vt:lpstr>Презентация PowerPoint</vt:lpstr>
      <vt:lpstr>Презентация PowerPoint</vt:lpstr>
      <vt:lpstr>Презентация PowerPoint</vt:lpstr>
      <vt:lpstr>Зимние забавы</vt:lpstr>
      <vt:lpstr>Конкурс «Наряди ёлку!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Света</dc:creator>
  <cp:lastModifiedBy>Света</cp:lastModifiedBy>
  <cp:revision>49</cp:revision>
  <dcterms:created xsi:type="dcterms:W3CDTF">2018-12-10T16:00:55Z</dcterms:created>
  <dcterms:modified xsi:type="dcterms:W3CDTF">2022-11-17T21:34:58Z</dcterms:modified>
</cp:coreProperties>
</file>