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4" r:id="rId4"/>
    <p:sldId id="263" r:id="rId5"/>
    <p:sldId id="260" r:id="rId6"/>
    <p:sldId id="261" r:id="rId7"/>
    <p:sldId id="272" r:id="rId8"/>
    <p:sldId id="275" r:id="rId9"/>
    <p:sldId id="265" r:id="rId10"/>
    <p:sldId id="266" r:id="rId11"/>
    <p:sldId id="267" r:id="rId12"/>
    <p:sldId id="274" r:id="rId13"/>
    <p:sldId id="273" r:id="rId14"/>
    <p:sldId id="277" r:id="rId15"/>
    <p:sldId id="268" r:id="rId16"/>
    <p:sldId id="278" r:id="rId17"/>
    <p:sldId id="269" r:id="rId18"/>
    <p:sldId id="270" r:id="rId19"/>
    <p:sldId id="271" r:id="rId20"/>
    <p:sldId id="280" r:id="rId21"/>
    <p:sldId id="279" r:id="rId22"/>
    <p:sldId id="281" r:id="rId23"/>
    <p:sldId id="26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D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29" autoAdjust="0"/>
    <p:restoredTop sz="94649" autoAdjust="0"/>
  </p:normalViewPr>
  <p:slideViewPr>
    <p:cSldViewPr>
      <p:cViewPr varScale="1">
        <p:scale>
          <a:sx n="69" d="100"/>
          <a:sy n="69" d="100"/>
        </p:scale>
        <p:origin x="-124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DCA7E-9047-45D6-9A21-48ABC9295351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30D8E-1CA1-4365-9BE2-113662B53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Давайте вместе вспомним их!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Мы</a:t>
            </a:r>
            <a:r>
              <a:rPr lang="ru-RU" baseline="0" dirty="0" smtClean="0"/>
              <a:t> использовали магниты и провода для соединения радиоэлементов. Так же как и изображение цепи с помощью рисунка, такой способ её реализации не очень удобен и практичен. Более надёжно спаять всё с помощью паяльника. Но для экспериментов это слишком долгий и трудоёмкий процесс. В связи с чем, мы в дальнейшем будем пользоваться макетной платой для быстрой сборки наших учебных схем.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Выложить эту схему в инстаграмм (озвучить это ученикам, чтоб подписались).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Соберём следующую схему на макетной плате</a:t>
            </a:r>
            <a:endParaRPr lang="ru-RU" sz="1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r>
              <a:rPr lang="ru-RU" dirty="0" smtClean="0"/>
              <a:t>«Параллельное соединение светодиодов.»</a:t>
            </a:r>
          </a:p>
          <a:p>
            <a:endParaRPr lang="ru-RU" dirty="0" smtClean="0"/>
          </a:p>
          <a:p>
            <a:r>
              <a:rPr lang="ru-RU" dirty="0" smtClean="0"/>
              <a:t>1. Перед сборкой начертить схему в тетради,</a:t>
            </a:r>
            <a:r>
              <a:rPr lang="ru-RU" baseline="0" dirty="0" smtClean="0"/>
              <a:t> и</a:t>
            </a:r>
            <a:r>
              <a:rPr lang="ru-RU" dirty="0" smtClean="0"/>
              <a:t> обозначить название.</a:t>
            </a:r>
            <a:endParaRPr lang="en-US" dirty="0" smtClean="0"/>
          </a:p>
          <a:p>
            <a:endParaRPr lang="ru-RU" dirty="0" smtClean="0"/>
          </a:p>
          <a:p>
            <a:r>
              <a:rPr lang="ru-RU" dirty="0" smtClean="0"/>
              <a:t>2. После</a:t>
            </a:r>
            <a:r>
              <a:rPr lang="ru-RU" baseline="0" dirty="0" smtClean="0"/>
              <a:t> того, как схема перенесена в тетрадь можно приступить непосредственно к сборке.</a:t>
            </a:r>
          </a:p>
          <a:p>
            <a:r>
              <a:rPr lang="ru-RU" i="0" u="none" baseline="0" dirty="0" smtClean="0"/>
              <a:t>    </a:t>
            </a:r>
            <a:r>
              <a:rPr lang="ru-RU" i="1" u="sng" baseline="0" dirty="0" smtClean="0"/>
              <a:t>На экран вывести слайд со схемой соединения контактов макетной платы.</a:t>
            </a:r>
          </a:p>
          <a:p>
            <a:endParaRPr lang="ru-RU" baseline="0" dirty="0" smtClean="0"/>
          </a:p>
          <a:p>
            <a:r>
              <a:rPr lang="ru-RU" dirty="0" smtClean="0"/>
              <a:t>3. Нужный</a:t>
            </a:r>
            <a:r>
              <a:rPr lang="ru-RU" baseline="0" dirty="0" smtClean="0"/>
              <a:t> резистор найти с помощью мультиметра.</a:t>
            </a:r>
          </a:p>
          <a:p>
            <a:endParaRPr lang="ru-RU" baseline="0" dirty="0" smtClean="0"/>
          </a:p>
          <a:p>
            <a:r>
              <a:rPr lang="ru-RU" dirty="0" smtClean="0"/>
              <a:t>4. В собранной схеме измерить силу тока, замкнув цепь мультиметром вместо кнопки.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5</a:t>
            </a:r>
            <a:r>
              <a:rPr lang="ru-RU" dirty="0" smtClean="0"/>
              <a:t>. Измерить напряжение на разных участках цепи (произвольно).</a:t>
            </a:r>
          </a:p>
          <a:p>
            <a:endParaRPr lang="ru-RU" dirty="0" smtClean="0"/>
          </a:p>
          <a:p>
            <a:r>
              <a:rPr lang="ru-RU" dirty="0" smtClean="0"/>
              <a:t>6. Записать наблюдения (обратить</a:t>
            </a:r>
            <a:r>
              <a:rPr lang="ru-RU" baseline="0" dirty="0" smtClean="0"/>
              <a:t> внимание на яркость свечения) и </a:t>
            </a:r>
            <a:r>
              <a:rPr lang="ru-RU" dirty="0" smtClean="0"/>
              <a:t>результаты измерений в тетрадь.</a:t>
            </a:r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Соберём следующую схему на макетной плате</a:t>
            </a:r>
            <a:endParaRPr lang="ru-RU" sz="1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r>
              <a:rPr lang="ru-RU" dirty="0" smtClean="0"/>
              <a:t>«Последовательное соединение светодиодов.»</a:t>
            </a:r>
          </a:p>
          <a:p>
            <a:endParaRPr lang="ru-RU" dirty="0" smtClean="0"/>
          </a:p>
          <a:p>
            <a:r>
              <a:rPr lang="ru-RU" dirty="0" smtClean="0"/>
              <a:t>1. Перед сборкой начертить схему в тетради,</a:t>
            </a:r>
            <a:r>
              <a:rPr lang="ru-RU" baseline="0" dirty="0" smtClean="0"/>
              <a:t> и</a:t>
            </a:r>
            <a:r>
              <a:rPr lang="ru-RU" dirty="0" smtClean="0"/>
              <a:t> обозначить название.</a:t>
            </a:r>
            <a:endParaRPr lang="en-US" dirty="0" smtClean="0"/>
          </a:p>
          <a:p>
            <a:endParaRPr lang="ru-RU" dirty="0" smtClean="0"/>
          </a:p>
          <a:p>
            <a:r>
              <a:rPr lang="ru-RU" dirty="0" smtClean="0"/>
              <a:t>2. После</a:t>
            </a:r>
            <a:r>
              <a:rPr lang="ru-RU" baseline="0" dirty="0" smtClean="0"/>
              <a:t> того, как схема перенесена в тетрадь можно приступить непосредственно к сборке.</a:t>
            </a:r>
          </a:p>
          <a:p>
            <a:r>
              <a:rPr lang="ru-RU" baseline="0" dirty="0" smtClean="0"/>
              <a:t>    </a:t>
            </a:r>
            <a:r>
              <a:rPr lang="ru-RU" b="0" i="1" u="sng" baseline="0" dirty="0" smtClean="0"/>
              <a:t>На экран вывести слайд со схемой соединения контактов макетной платы.</a:t>
            </a:r>
          </a:p>
          <a:p>
            <a:endParaRPr lang="ru-RU" baseline="0" dirty="0" smtClean="0"/>
          </a:p>
          <a:p>
            <a:r>
              <a:rPr lang="ru-RU" dirty="0" smtClean="0"/>
              <a:t>3. В собранной схеме измерить силу тока, замкнув цепь мультиметром вместо кнопки.</a:t>
            </a:r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4. Измерить напряжение на разных участках цепи (произвольно).</a:t>
            </a:r>
          </a:p>
          <a:p>
            <a:endParaRPr lang="ru-RU" dirty="0" smtClean="0"/>
          </a:p>
          <a:p>
            <a:r>
              <a:rPr lang="ru-RU" dirty="0" smtClean="0"/>
              <a:t>5. Оценить целесообразность использования резистора. Заменить или устранить его из цепи. Аргументировать свою точку зрения.</a:t>
            </a:r>
          </a:p>
          <a:p>
            <a:endParaRPr lang="ru-RU" dirty="0" smtClean="0"/>
          </a:p>
          <a:p>
            <a:r>
              <a:rPr lang="ru-RU" dirty="0" smtClean="0"/>
              <a:t>6. Записать наблюдения (обратить</a:t>
            </a:r>
            <a:r>
              <a:rPr lang="ru-RU" baseline="0" dirty="0" smtClean="0"/>
              <a:t> внимание на предыдущий пункт) и </a:t>
            </a:r>
            <a:r>
              <a:rPr lang="ru-RU" dirty="0" smtClean="0"/>
              <a:t>результаты измерений в тетрадь.</a:t>
            </a:r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Актуализация.</a:t>
            </a:r>
            <a:endParaRPr lang="ru-RU" b="1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Актуализация.</a:t>
            </a:r>
            <a:endParaRPr lang="ru-RU" b="1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если ножки светодиода </a:t>
            </a: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обломаны после выпайки с платы,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 мы хотим использовать его в новом проекте. Как определить анод и катод?</a:t>
            </a:r>
          </a:p>
          <a:p>
            <a:endParaRPr lang="ru-RU" sz="120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Можно раздать ученикам по прозрачному светодиоду (на дом с возвратом).</a:t>
            </a:r>
          </a:p>
          <a:p>
            <a:endParaRPr lang="ru-RU" sz="120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Для выполнения этого задания можно воспользоваться интернетом (поискать информацию на форумах).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spc="0" dirty="0" smtClean="0"/>
              <a:t>Повторять на каждом занятии.</a:t>
            </a:r>
          </a:p>
          <a:p>
            <a:endParaRPr lang="ru-RU" spc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Тишина – наш лучший друг.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Когда один человек говорит, все остальные молча его слушают. Это относится и к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ученикам и к преподавателю.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Но у преподавателя всегда есть приоритет слова перед учениками, так как он главный на занятиях.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Это значит, что он может дать слову ученику или взять инициативу в свои руки.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Дружеская атмосфера – залог общего успеха.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Если чего-то не понимаешь, не стесняйся спросить, не нарушая при этом первого правила.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Например можно поднять руку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 спросить у учителя.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Или во время выполнения самостоятельной работы, спросить у товарища.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Запрещено обзывать, задирать и как либо унижать друг друга. Подобное поведение гарантирует отстранение от занятий.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На рабочем месте ничего лишнего.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Если на столе будет завал, работать будет тяжело.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 этому перед тем как приступить к выполнению нового задания, необходимо навести порядок, чтобы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ничего не мешалось и было комфортно работать.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Ни в коем случае на рабочем столе не должно находиться продуктов питания и особенно жидкостей.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 случайном опрокидывании стакана с водой может произойти короткое замыкание.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Из-за чего можно получить травму и дорогостоящее оборудование может выйти из строя.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Электроприборы включаются только по команде.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Ноутбук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паяльник, мультиметр, 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3D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-ручку, термоклеевой пистолет ЗАПРЕЩЕНО ВКЛЮЧАТЬ без команды или разрешения преподавателя.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Команда «ВЫКЛЮЧИТЬ ОБОРУДОВАНИЕ» выполняется незамедлительно.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 этом паяльник, 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3D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-ручку и термоклеевой пистолет необходимо отключить от розетки.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Для выключения мультиметра ручка переводится в положение «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OFF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».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Чтобы выключить ноутбук необходимо в меню пуск (левый нижний угол) нажать на «завершение работы» и подождать пока экран погаснет, только после этого можно закрыть крышку.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ЗАПРЕЩАЕТСЯ выключать ноутбук нажатием кнопки на корпусе!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Все испытания санкционируются преподавателем.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выполнении опытов, подача электричества на цепь осуществляется только с разрешения преподавателя.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Прошивка новой программы так же осуществляется с разрешения преподавателя.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 Розетка не для пальцев!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каждого прибора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 инструмента есть прямое назначение. Всё что к этому назначению не относится является нарушением техники безопасности.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spc="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При использовании 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3D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-ручки и термоклеевого пистолета, не следует прикасаться разогретым экструдером или расплавленным пластиком до кожи или легковоспламеняющихся предметов. Для предотвращения случайного касания, необходимо пользоваться специальной подставкой.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spc="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При использовании паяльника не следует прикасаться разогретым жалом до кожи или легковоспламеняющихся предметов. Для предотвращения случайного касания, необходимо пользоваться специальной подставкой.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При использовании ножниц, канцелярского ножа и других режущих инструментов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следует соблюдать осторожность и не проверять остроту лезвия, проводя по нему пальцем. Всегда закрывать режущую часть инструмента после каждого применения.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Робототехника - это прикладная наука, занимающаяся разработкой автоматизированных технических систем, призванных облегчить человеческий труд.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Основные компоненты роботов: электрические,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механические и программные.</a:t>
            </a:r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Мультиметром измеряли напряжение, силу тока и сопротивление.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  <a:latin typeface="+mn-lt"/>
                <a:cs typeface="+mn-cs"/>
              </a:rPr>
              <a:t>Закон</a:t>
            </a:r>
            <a:r>
              <a:rPr lang="ru-RU" sz="1200" baseline="0" dirty="0" smtClean="0">
                <a:solidFill>
                  <a:schemeClr val="tx1"/>
                </a:solidFill>
                <a:latin typeface="+mn-lt"/>
                <a:cs typeface="+mn-cs"/>
              </a:rPr>
              <a:t> Ома гласит: сила тока равна напряжению делённому на сопротивление. Благодаря ему можно подсчитать третью величину, зная две другие.</a:t>
            </a:r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 всегда удобно изображать</a:t>
            </a:r>
            <a:r>
              <a:rPr lang="ru-RU" baseline="0" dirty="0" smtClean="0"/>
              <a:t> электрическую цепь с помощью рисунка, особенно если она будет в разы больше нашей учебной.</a:t>
            </a:r>
          </a:p>
          <a:p>
            <a:r>
              <a:rPr lang="ru-RU" baseline="0" dirty="0" smtClean="0"/>
              <a:t>Гораздо проще воспользоваться схематичным изображением. Для этого необходимо изучить символы, обозначающие радиоэлементы.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Высота таблицы – до конца листа.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47кОм на рисунке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3-5 минут на самостоятельное</a:t>
            </a:r>
            <a:r>
              <a:rPr lang="ru-RU" baseline="0" dirty="0" smtClean="0"/>
              <a:t> изображение схемы по рисунку.</a:t>
            </a:r>
          </a:p>
          <a:p>
            <a:r>
              <a:rPr lang="ru-RU" baseline="0" dirty="0" smtClean="0"/>
              <a:t>Все чертежи выполняются в тетради с использованием линейки и простых карандашей.</a:t>
            </a:r>
          </a:p>
          <a:p>
            <a:r>
              <a:rPr lang="ru-RU" baseline="0" dirty="0" smtClean="0"/>
              <a:t>Одного ученика можно вызвать к доске, по истечению 2 минут выполнения задания.</a:t>
            </a:r>
          </a:p>
          <a:p>
            <a:r>
              <a:rPr lang="ru-RU" baseline="0" dirty="0" smtClean="0"/>
              <a:t>Варианты расположения элементов на схеме могут быть разные, главное соблюсти полярность (положительный потенциал к аноду).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Хлёст руками.</a:t>
            </a:r>
          </a:p>
          <a:p>
            <a:endParaRPr lang="ru-RU" dirty="0" smtClean="0"/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Руки надо бросать за плечи свободно! Руки — как плети! Надо не двигать ими, а именно свободно бросать.</a:t>
            </a:r>
            <a:b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Необходимо далеко закинуть руки за плечи так, чтобы ладошки свободно хлопали за плечами, издавая характерный звук шлепка.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Лыжник.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Упражнение состоит из взмахов руками вверх-вниз, с синхронным подъемом и опусканием ног с носок на пятки, или наоборот, с подъемом с пяток на носки.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/>
              <a:t>Крутиться.</a:t>
            </a:r>
          </a:p>
          <a:p>
            <a:endParaRPr lang="ru-RU" dirty="0" smtClean="0"/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Итак, ноги стоят как удобно, руки расслаблены — крутимся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влево-вправо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расслабленном состоянии одну минуту в том ритме, из которого выходить не хочется.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Вибрация.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Ноги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стоят как удобно, руки расслабленно висят. Плечи подёргиваются вверх-вниз, вызывая вибрацию в теле. Затем ноги тоже начинают вибрировать.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/>
              <a:t>Вис.</a:t>
            </a:r>
          </a:p>
          <a:p>
            <a:endParaRPr lang="ru-RU" b="0" dirty="0" smtClean="0"/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Ноги — примерно на ширине плеч, делаем вис назад. Получается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полунаклон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назад типа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полумостика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это только первая часть упражнения — вис назад, а всего их четыре — вис назад, вис вперед, расслабление и наклон.</a:t>
            </a:r>
          </a:p>
          <a:p>
            <a:endParaRPr lang="ru-RU" b="0" dirty="0" smtClean="0"/>
          </a:p>
          <a:p>
            <a:r>
              <a:rPr lang="ru-RU" b="1" dirty="0" smtClean="0"/>
              <a:t>Лёгкий</a:t>
            </a:r>
            <a:r>
              <a:rPr lang="ru-RU" b="1" baseline="0" dirty="0" smtClean="0"/>
              <a:t> Танец. </a:t>
            </a:r>
            <a:r>
              <a:rPr lang="ru-RU" b="0" baseline="0" dirty="0" smtClean="0"/>
              <a:t>(Выполняется только при наличие свободного пространства для каждого).</a:t>
            </a:r>
            <a:endParaRPr lang="ru-RU" b="0" dirty="0" smtClean="0"/>
          </a:p>
          <a:p>
            <a:endParaRPr lang="ru-RU" dirty="0" smtClean="0"/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Исходное положение — ноги вместе, руки вдоль туловища.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  это шаг правой ногой вперед.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Два — взмах левой ногой вправо, носочек вытягиваем, одновременно поворачиваем корпус влево с махом руками влево.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Три — левая нога, руки и туловище в исходном по поясе.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Четыре — шаг правой ногой назад, в исходное положение, то есть на ту же точку, откуда и начали первое движение.</a:t>
            </a:r>
          </a:p>
          <a:p>
            <a:pPr fontAlgn="base"/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Повторить 3-4 раза. Затем другой ногой и руками зеркально.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25649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Введение в робототехнику</a:t>
            </a:r>
            <a:b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радиоэлектронику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1134" y="5517232"/>
            <a:ext cx="4382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Купцов Антон Андреевич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17722" y="6021288"/>
            <a:ext cx="2343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nash_roboklass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C:\Users\User\Desktop\Уроки ОБЖ\медиа для презентаций\00 значёк инстаграм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6882" y="6021288"/>
            <a:ext cx="504056" cy="504056"/>
          </a:xfrm>
          <a:prstGeom prst="rect">
            <a:avLst/>
          </a:prstGeom>
          <a:noFill/>
        </p:spPr>
      </p:pic>
      <p:pic>
        <p:nvPicPr>
          <p:cNvPr id="10" name="Picture 3" descr="F:\Уроки Робототехники\Материалы\Nash_Roboklas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4149080"/>
            <a:ext cx="1296144" cy="13209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0" y="69269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Робототехника на 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Arduino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41277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Занятие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Резистор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131840" y="2132856"/>
            <a:ext cx="0" cy="3312368"/>
          </a:xfrm>
          <a:prstGeom prst="line">
            <a:avLst/>
          </a:prstGeom>
          <a:ln w="1079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E:\DIY Club\AzzTechRoboSchool\Медиа\resis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171371" y="3453366"/>
            <a:ext cx="1920941" cy="720080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5940152" y="1916832"/>
            <a:ext cx="0" cy="11521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5940152" y="4509120"/>
            <a:ext cx="0" cy="11521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5724128" y="3068960"/>
            <a:ext cx="432048" cy="144016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Светодиод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771800" y="3284984"/>
            <a:ext cx="0" cy="1285857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2483768" y="3212976"/>
            <a:ext cx="0" cy="2149953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E:\DIY Club\AzzTechRoboSchool\Медиа\LED-Light-Transparent-Background.pn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 l="36706" t="7870" r="35884" b="62525"/>
          <a:stretch>
            <a:fillRect/>
          </a:stretch>
        </p:blipFill>
        <p:spPr bwMode="auto">
          <a:xfrm>
            <a:off x="1835696" y="1916832"/>
            <a:ext cx="1680132" cy="1512168"/>
          </a:xfrm>
          <a:prstGeom prst="rect">
            <a:avLst/>
          </a:prstGeom>
          <a:noFill/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5868144" y="3284984"/>
            <a:ext cx="1152128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6444208" y="2132856"/>
            <a:ext cx="0" cy="11521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6444208" y="4221088"/>
            <a:ext cx="0" cy="11521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Равнобедренный треугольник 15"/>
          <p:cNvSpPr/>
          <p:nvPr/>
        </p:nvSpPr>
        <p:spPr>
          <a:xfrm>
            <a:off x="5868144" y="3284984"/>
            <a:ext cx="1152128" cy="936104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 стрелкой 21"/>
          <p:cNvCxnSpPr/>
          <p:nvPr/>
        </p:nvCxnSpPr>
        <p:spPr>
          <a:xfrm flipV="1">
            <a:off x="7452320" y="2996952"/>
            <a:ext cx="576064" cy="36004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7452320" y="3429000"/>
            <a:ext cx="576064" cy="36004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Овал 36"/>
          <p:cNvSpPr/>
          <p:nvPr/>
        </p:nvSpPr>
        <p:spPr>
          <a:xfrm>
            <a:off x="5544000" y="2880000"/>
            <a:ext cx="1800000" cy="18000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5868144" y="4581128"/>
            <a:ext cx="504056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940152" y="1988840"/>
            <a:ext cx="504056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51720" y="3429000"/>
            <a:ext cx="504056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843808" y="3284984"/>
            <a:ext cx="504056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331640" y="4797152"/>
            <a:ext cx="10801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анод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915816" y="4005064"/>
            <a:ext cx="12961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катод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516216" y="5085184"/>
            <a:ext cx="10801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анод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516216" y="1556792"/>
            <a:ext cx="12961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катод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Кнопка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E:\Уроки Робототехники\Материалы\DSCN1967.png"/>
          <p:cNvPicPr>
            <a:picLocks noChangeAspect="1" noChangeArrowheads="1"/>
          </p:cNvPicPr>
          <p:nvPr/>
        </p:nvPicPr>
        <p:blipFill>
          <a:blip r:embed="rId2" cstate="print">
            <a:grayscl/>
            <a:lum/>
          </a:blip>
          <a:srcRect/>
          <a:stretch>
            <a:fillRect/>
          </a:stretch>
        </p:blipFill>
        <p:spPr bwMode="auto">
          <a:xfrm>
            <a:off x="1547664" y="2276872"/>
            <a:ext cx="2790825" cy="3076575"/>
          </a:xfrm>
          <a:prstGeom prst="rect">
            <a:avLst/>
          </a:prstGeom>
          <a:noFill/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6048120" y="4761144"/>
            <a:ext cx="1008000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048064" y="2852808"/>
            <a:ext cx="1008000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6048064" y="1700808"/>
            <a:ext cx="0" cy="1152128"/>
          </a:xfrm>
          <a:prstGeom prst="line">
            <a:avLst/>
          </a:prstGeom>
          <a:ln w="57150" cap="flat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7056000" y="4770240"/>
            <a:ext cx="0" cy="1152128"/>
          </a:xfrm>
          <a:prstGeom prst="line">
            <a:avLst/>
          </a:prstGeom>
          <a:ln w="57150" cap="flat">
            <a:solidFill>
              <a:schemeClr val="bg1"/>
            </a:solidFill>
            <a:round/>
            <a:headEnd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6048120" y="4770240"/>
            <a:ext cx="0" cy="1152128"/>
          </a:xfrm>
          <a:prstGeom prst="line">
            <a:avLst/>
          </a:prstGeom>
          <a:ln w="57150" cap="flat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7056000" y="1700808"/>
            <a:ext cx="0" cy="1152128"/>
          </a:xfrm>
          <a:prstGeom prst="line">
            <a:avLst/>
          </a:prstGeom>
          <a:ln w="57150" cap="flat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6552120" y="4293096"/>
            <a:ext cx="0" cy="43200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6552064" y="2843960"/>
            <a:ext cx="0" cy="5040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 flipV="1">
            <a:off x="6264000" y="3384000"/>
            <a:ext cx="288032" cy="900048"/>
          </a:xfrm>
          <a:prstGeom prst="line">
            <a:avLst/>
          </a:prstGeom>
          <a:ln w="57150" cap="flat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будет выглядеть схема данной электроцепи?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:\Уроки Робототехники\Материалы\цепь 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988840"/>
            <a:ext cx="5191706" cy="4568701"/>
          </a:xfrm>
          <a:prstGeom prst="rect">
            <a:avLst/>
          </a:prstGeom>
          <a:noFill/>
        </p:spPr>
      </p:pic>
      <p:pic>
        <p:nvPicPr>
          <p:cNvPr id="1027" name="Picture 3" descr="E:\Уроки Робототехники\Материалы\цепь 1 (схема 2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628800"/>
            <a:ext cx="2723620" cy="5065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-0.15764 4.07407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Физминутка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Синхрогимнастика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2132856"/>
            <a:ext cx="3960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Хлёст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55312" y="2852856"/>
            <a:ext cx="3960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Лыжник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55312" y="3572856"/>
            <a:ext cx="3960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Крутиться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55312" y="4292856"/>
            <a:ext cx="3960904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Вибрация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55312" y="5012856"/>
            <a:ext cx="3960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Вис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мы собирали</a:t>
            </a:r>
            <a:b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электрическую цепь?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2112962" y="4319864"/>
            <a:ext cx="946869" cy="2058169"/>
          </a:xfrm>
          <a:custGeom>
            <a:avLst/>
            <a:gdLst>
              <a:gd name="connsiteX0" fmla="*/ 839787 w 839787"/>
              <a:gd name="connsiteY0" fmla="*/ 265112 h 2122487"/>
              <a:gd name="connsiteX1" fmla="*/ 153987 w 839787"/>
              <a:gd name="connsiteY1" fmla="*/ 265112 h 2122487"/>
              <a:gd name="connsiteX2" fmla="*/ 77787 w 839787"/>
              <a:gd name="connsiteY2" fmla="*/ 1855787 h 2122487"/>
              <a:gd name="connsiteX3" fmla="*/ 620712 w 839787"/>
              <a:gd name="connsiteY3" fmla="*/ 1865312 h 2122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787" h="2122487">
                <a:moveTo>
                  <a:pt x="839787" y="265112"/>
                </a:moveTo>
                <a:cubicBezTo>
                  <a:pt x="560387" y="132556"/>
                  <a:pt x="280987" y="0"/>
                  <a:pt x="153987" y="265112"/>
                </a:cubicBezTo>
                <a:cubicBezTo>
                  <a:pt x="26987" y="530224"/>
                  <a:pt x="0" y="1589087"/>
                  <a:pt x="77787" y="1855787"/>
                </a:cubicBezTo>
                <a:cubicBezTo>
                  <a:pt x="155574" y="2122487"/>
                  <a:pt x="388143" y="1993899"/>
                  <a:pt x="620712" y="1865312"/>
                </a:cubicBez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3563887" y="2807696"/>
            <a:ext cx="989063" cy="2160240"/>
          </a:xfrm>
          <a:custGeom>
            <a:avLst/>
            <a:gdLst>
              <a:gd name="connsiteX0" fmla="*/ 0 w 752475"/>
              <a:gd name="connsiteY0" fmla="*/ 771525 h 909637"/>
              <a:gd name="connsiteX1" fmla="*/ 571500 w 752475"/>
              <a:gd name="connsiteY1" fmla="*/ 781050 h 909637"/>
              <a:gd name="connsiteX2" fmla="*/ 752475 w 752475"/>
              <a:gd name="connsiteY2" fmla="*/ 0 h 90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2475" h="909637">
                <a:moveTo>
                  <a:pt x="0" y="771525"/>
                </a:moveTo>
                <a:cubicBezTo>
                  <a:pt x="223044" y="840581"/>
                  <a:pt x="446088" y="909637"/>
                  <a:pt x="571500" y="781050"/>
                </a:cubicBezTo>
                <a:cubicBezTo>
                  <a:pt x="696912" y="652463"/>
                  <a:pt x="724693" y="326231"/>
                  <a:pt x="752475" y="0"/>
                </a:cubicBezTo>
              </a:path>
            </a:pathLst>
          </a:custGeom>
          <a:ln w="444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E:\DIY Club\AzzTechRoboSchool\Медиа\resis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45216">
            <a:off x="2940118" y="4459457"/>
            <a:ext cx="835119" cy="360000"/>
          </a:xfrm>
          <a:prstGeom prst="rect">
            <a:avLst/>
          </a:prstGeom>
          <a:noFill/>
        </p:spPr>
      </p:pic>
      <p:sp>
        <p:nvSpPr>
          <p:cNvPr id="9" name="Полилиния 8"/>
          <p:cNvSpPr/>
          <p:nvPr/>
        </p:nvSpPr>
        <p:spPr>
          <a:xfrm>
            <a:off x="4749799" y="3023720"/>
            <a:ext cx="2465917" cy="3384377"/>
          </a:xfrm>
          <a:custGeom>
            <a:avLst/>
            <a:gdLst>
              <a:gd name="connsiteX0" fmla="*/ 0 w 2465917"/>
              <a:gd name="connsiteY0" fmla="*/ 0 h 3210983"/>
              <a:gd name="connsiteX1" fmla="*/ 393700 w 2465917"/>
              <a:gd name="connsiteY1" fmla="*/ 1041400 h 3210983"/>
              <a:gd name="connsiteX2" fmla="*/ 2159000 w 2465917"/>
              <a:gd name="connsiteY2" fmla="*/ 1257300 h 3210983"/>
              <a:gd name="connsiteX3" fmla="*/ 2235200 w 2465917"/>
              <a:gd name="connsiteY3" fmla="*/ 2933700 h 3210983"/>
              <a:gd name="connsiteX4" fmla="*/ 1384300 w 2465917"/>
              <a:gd name="connsiteY4" fmla="*/ 2921000 h 3210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5917" h="3210983">
                <a:moveTo>
                  <a:pt x="0" y="0"/>
                </a:moveTo>
                <a:cubicBezTo>
                  <a:pt x="16933" y="415925"/>
                  <a:pt x="33867" y="831850"/>
                  <a:pt x="393700" y="1041400"/>
                </a:cubicBezTo>
                <a:cubicBezTo>
                  <a:pt x="753533" y="1250950"/>
                  <a:pt x="1852083" y="941917"/>
                  <a:pt x="2159000" y="1257300"/>
                </a:cubicBezTo>
                <a:cubicBezTo>
                  <a:pt x="2465917" y="1572683"/>
                  <a:pt x="2364317" y="2656417"/>
                  <a:pt x="2235200" y="2933700"/>
                </a:cubicBezTo>
                <a:cubicBezTo>
                  <a:pt x="2106083" y="3210983"/>
                  <a:pt x="1745191" y="3065991"/>
                  <a:pt x="1384300" y="2921000"/>
                </a:cubicBezTo>
              </a:path>
            </a:pathLst>
          </a:cu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E:\DIY Club\AzzTechRoboSchool\Медиа\LED-Light-Transparent-Background.png"/>
          <p:cNvPicPr>
            <a:picLocks noChangeAspect="1" noChangeArrowheads="1"/>
          </p:cNvPicPr>
          <p:nvPr/>
        </p:nvPicPr>
        <p:blipFill>
          <a:blip r:embed="rId4" cstate="print">
            <a:lum bright="-10000" contrast="10000"/>
          </a:blip>
          <a:srcRect l="36706" t="7870" r="35884" b="61115"/>
          <a:stretch>
            <a:fillRect/>
          </a:stretch>
        </p:blipFill>
        <p:spPr bwMode="auto">
          <a:xfrm>
            <a:off x="4139951" y="2087616"/>
            <a:ext cx="1069175" cy="100811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771799" y="5832032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atin typeface="Arial" pitchFamily="34" charset="0"/>
                <a:cs typeface="Arial" pitchFamily="34" charset="0"/>
              </a:rPr>
              <a:t>+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3" descr="E:\DIY Club\AzzTechRoboSchool\Медиа\battery_PNG12020.png"/>
          <p:cNvPicPr>
            <a:picLocks noChangeAspect="1" noChangeArrowheads="1"/>
          </p:cNvPicPr>
          <p:nvPr/>
        </p:nvPicPr>
        <p:blipFill>
          <a:blip r:embed="rId5" cstate="print"/>
          <a:srcRect l="28191" r="29920" b="24603"/>
          <a:stretch>
            <a:fillRect/>
          </a:stretch>
        </p:blipFill>
        <p:spPr bwMode="auto">
          <a:xfrm rot="16200000">
            <a:off x="3842993" y="4256784"/>
            <a:ext cx="1458015" cy="3744416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6156175" y="6048056"/>
            <a:ext cx="324000" cy="324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555775" y="5976048"/>
            <a:ext cx="324000" cy="324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779912" y="4941168"/>
            <a:ext cx="15841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магниты</a:t>
            </a:r>
            <a:endParaRPr lang="ru-RU" sz="20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2915816" y="5301208"/>
            <a:ext cx="1008112" cy="648072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220072" y="5301208"/>
            <a:ext cx="1008112" cy="648072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95736" y="2636912"/>
            <a:ext cx="15841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провода</a:t>
            </a:r>
            <a:endParaRPr lang="ru-RU" sz="20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3131840" y="3212976"/>
            <a:ext cx="1080120" cy="1080120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2339752" y="3212976"/>
            <a:ext cx="504056" cy="1080120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491880" y="3212976"/>
            <a:ext cx="2592288" cy="936104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Беспаечная макетная плата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E:\Уроки Робототехники\Материалы\pngfind.com-circuit-board-png-2183811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67162">
            <a:off x="1723789" y="1441780"/>
            <a:ext cx="5754827" cy="4839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Схема соединения контактов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E:\Уроки Робототехники\Материалы\basic_breadboard_layout.png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971600" y="1700808"/>
            <a:ext cx="7410450" cy="477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Параллельное соединение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699792" y="5904000"/>
            <a:ext cx="4788000" cy="216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971600" y="5904000"/>
            <a:ext cx="1548000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2555776" y="5292000"/>
            <a:ext cx="0" cy="11521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699792" y="5517056"/>
            <a:ext cx="0" cy="72008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971600" y="5040000"/>
            <a:ext cx="0" cy="86409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971600" y="3132000"/>
            <a:ext cx="0" cy="100811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755576" y="4185056"/>
            <a:ext cx="216024" cy="86409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971600" y="3132000"/>
            <a:ext cx="936104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907704" y="2916000"/>
            <a:ext cx="1224136" cy="432048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3131840" y="3132000"/>
            <a:ext cx="4356000" cy="88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635896" y="4788000"/>
            <a:ext cx="72008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3995936" y="3141056"/>
            <a:ext cx="0" cy="1080120"/>
          </a:xfrm>
          <a:prstGeom prst="line">
            <a:avLst/>
          </a:prstGeom>
          <a:ln w="57150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3995936" y="4824000"/>
            <a:ext cx="0" cy="1080000"/>
          </a:xfrm>
          <a:prstGeom prst="line">
            <a:avLst/>
          </a:prstGeom>
          <a:ln w="5715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Равнобедренный треугольник 25"/>
          <p:cNvSpPr/>
          <p:nvPr/>
        </p:nvSpPr>
        <p:spPr>
          <a:xfrm rot="10800000">
            <a:off x="3636080" y="4212000"/>
            <a:ext cx="720000" cy="576064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4427984" y="3501056"/>
            <a:ext cx="504056" cy="432048"/>
          </a:xfrm>
          <a:prstGeom prst="straightConnector1">
            <a:avLst/>
          </a:prstGeom>
          <a:ln w="57150">
            <a:solidFill>
              <a:srgbClr val="FF2D2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4644008" y="3789056"/>
            <a:ext cx="504056" cy="432048"/>
          </a:xfrm>
          <a:prstGeom prst="straightConnector1">
            <a:avLst/>
          </a:prstGeom>
          <a:ln w="57150">
            <a:solidFill>
              <a:srgbClr val="FF2D2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3419872" y="3933056"/>
            <a:ext cx="1152128" cy="11520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5364088" y="4788000"/>
            <a:ext cx="72008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5724128" y="3140968"/>
            <a:ext cx="0" cy="1080120"/>
          </a:xfrm>
          <a:prstGeom prst="line">
            <a:avLst/>
          </a:prstGeom>
          <a:ln w="57150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5724128" y="4823912"/>
            <a:ext cx="0" cy="1080000"/>
          </a:xfrm>
          <a:prstGeom prst="line">
            <a:avLst/>
          </a:prstGeom>
          <a:ln w="57150">
            <a:solidFill>
              <a:schemeClr val="bg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Равнобедренный треугольник 42"/>
          <p:cNvSpPr/>
          <p:nvPr/>
        </p:nvSpPr>
        <p:spPr>
          <a:xfrm rot="10800000">
            <a:off x="5364088" y="4212000"/>
            <a:ext cx="720080" cy="576064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 стрелкой 43"/>
          <p:cNvCxnSpPr/>
          <p:nvPr/>
        </p:nvCxnSpPr>
        <p:spPr>
          <a:xfrm flipV="1">
            <a:off x="6156176" y="3500968"/>
            <a:ext cx="504056" cy="432048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6372200" y="3788968"/>
            <a:ext cx="504056" cy="432048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5148064" y="3932968"/>
            <a:ext cx="1152128" cy="11520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7127776" y="4788000"/>
            <a:ext cx="72008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V="1">
            <a:off x="7487816" y="3132000"/>
            <a:ext cx="0" cy="108012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7487816" y="4823912"/>
            <a:ext cx="0" cy="10800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Равнобедренный треугольник 49"/>
          <p:cNvSpPr/>
          <p:nvPr/>
        </p:nvSpPr>
        <p:spPr>
          <a:xfrm rot="10800000">
            <a:off x="7127776" y="4212000"/>
            <a:ext cx="720080" cy="576064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 стрелкой 50"/>
          <p:cNvCxnSpPr/>
          <p:nvPr/>
        </p:nvCxnSpPr>
        <p:spPr>
          <a:xfrm flipV="1">
            <a:off x="7919864" y="3500968"/>
            <a:ext cx="504056" cy="43204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8135888" y="3788968"/>
            <a:ext cx="504056" cy="43204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Овал 52"/>
          <p:cNvSpPr/>
          <p:nvPr/>
        </p:nvSpPr>
        <p:spPr>
          <a:xfrm>
            <a:off x="6911752" y="3932968"/>
            <a:ext cx="1152128" cy="11520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1691680" y="2348880"/>
            <a:ext cx="1832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2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220 </a:t>
            </a:r>
            <a:r>
              <a:rPr lang="el-GR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Ω</a:t>
            </a:r>
            <a:r>
              <a:rPr lang="en-US" sz="2400" dirty="0" smtClean="0"/>
              <a:t> </a:t>
            </a:r>
            <a:endParaRPr lang="ru-RU" sz="2400" dirty="0"/>
          </a:p>
        </p:txBody>
      </p:sp>
      <p:sp>
        <p:nvSpPr>
          <p:cNvPr id="63" name="TextBox 62"/>
          <p:cNvSpPr txBox="1"/>
          <p:nvPr/>
        </p:nvSpPr>
        <p:spPr>
          <a:xfrm>
            <a:off x="1043608" y="6021288"/>
            <a:ext cx="145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US" sz="2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4,1v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Последовательное соединение.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71600" y="5904000"/>
            <a:ext cx="1548000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2555776" y="5292000"/>
            <a:ext cx="0" cy="11521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2699792" y="5517056"/>
            <a:ext cx="0" cy="72008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971600" y="5040000"/>
            <a:ext cx="0" cy="86409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971600" y="3132000"/>
            <a:ext cx="0" cy="100811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 flipV="1">
            <a:off x="755576" y="4185056"/>
            <a:ext cx="216024" cy="86409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71600" y="3132000"/>
            <a:ext cx="1044000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051720" y="2924944"/>
            <a:ext cx="1224136" cy="432048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292080" y="2772000"/>
            <a:ext cx="0" cy="72008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Равнобедренный треугольник 15"/>
          <p:cNvSpPr/>
          <p:nvPr/>
        </p:nvSpPr>
        <p:spPr>
          <a:xfrm rot="5400000">
            <a:off x="4644048" y="2844000"/>
            <a:ext cx="720000" cy="576064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5436096" y="2132904"/>
            <a:ext cx="504056" cy="432048"/>
          </a:xfrm>
          <a:prstGeom prst="straightConnector1">
            <a:avLst/>
          </a:prstGeom>
          <a:ln w="57150">
            <a:solidFill>
              <a:srgbClr val="FF2D2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5652120" y="2420904"/>
            <a:ext cx="504056" cy="432048"/>
          </a:xfrm>
          <a:prstGeom prst="straightConnector1">
            <a:avLst/>
          </a:prstGeom>
          <a:ln w="57150">
            <a:solidFill>
              <a:srgbClr val="FF2D2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4428000" y="2556000"/>
            <a:ext cx="1152128" cy="11520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 flipV="1">
            <a:off x="5436096" y="4869192"/>
            <a:ext cx="504056" cy="432048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5652120" y="5157192"/>
            <a:ext cx="504056" cy="432048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7127776" y="4788000"/>
            <a:ext cx="72008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7487816" y="3132000"/>
            <a:ext cx="0" cy="108012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7487816" y="4823912"/>
            <a:ext cx="0" cy="10800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Равнобедренный треугольник 29"/>
          <p:cNvSpPr/>
          <p:nvPr/>
        </p:nvSpPr>
        <p:spPr>
          <a:xfrm rot="10800000">
            <a:off x="7127776" y="4212000"/>
            <a:ext cx="720080" cy="576064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 стрелкой 30"/>
          <p:cNvCxnSpPr/>
          <p:nvPr/>
        </p:nvCxnSpPr>
        <p:spPr>
          <a:xfrm flipV="1">
            <a:off x="7919864" y="3500968"/>
            <a:ext cx="504056" cy="43204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8135888" y="3788968"/>
            <a:ext cx="504056" cy="43204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6911752" y="3932968"/>
            <a:ext cx="1152128" cy="11520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1763688" y="2348880"/>
            <a:ext cx="1832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2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220 </a:t>
            </a:r>
            <a:r>
              <a:rPr lang="el-GR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Ω</a:t>
            </a:r>
            <a:r>
              <a:rPr lang="en-US" sz="2400" dirty="0" smtClean="0"/>
              <a:t> </a:t>
            </a:r>
            <a:endParaRPr lang="ru-RU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1979712" y="4797152"/>
            <a:ext cx="145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US" sz="2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4,1v</a:t>
            </a:r>
            <a:endParaRPr lang="ru-RU" sz="2400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3275856" y="3132000"/>
            <a:ext cx="1440000" cy="0"/>
          </a:xfrm>
          <a:prstGeom prst="line">
            <a:avLst/>
          </a:prstGeom>
          <a:ln w="57150" cap="flat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292080" y="3132000"/>
            <a:ext cx="2196000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716016" y="5544000"/>
            <a:ext cx="0" cy="72008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Равнобедренный треугольник 43"/>
          <p:cNvSpPr/>
          <p:nvPr/>
        </p:nvSpPr>
        <p:spPr>
          <a:xfrm rot="16200000">
            <a:off x="4644048" y="5616000"/>
            <a:ext cx="720000" cy="576064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4427984" y="5328000"/>
            <a:ext cx="1152128" cy="11520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2699792" y="5904000"/>
            <a:ext cx="2016224" cy="0"/>
          </a:xfrm>
          <a:prstGeom prst="line">
            <a:avLst/>
          </a:prstGeom>
          <a:ln w="57150" cap="flat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292080" y="5904000"/>
            <a:ext cx="2196000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470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Проверка готовности к занятиям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124000"/>
            <a:ext cx="8856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Тетрадь формата А4, 96 листов в клетку;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2772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Две пишущие ручки (чёрные или синие);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3419999"/>
            <a:ext cx="8856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Три заточенных простых карандаша (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B, HB, H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4068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spc="-4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Цветные карандаши или фломастеры;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4716000"/>
            <a:ext cx="8856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Две линейки (офицерскую и простую 20-30см.);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5364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Канцелярский клей.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Сдача наборов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484784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Все использованные радиодетали необходимо вернуть на свои места.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3068960"/>
            <a:ext cx="8568952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Все электроприборы необходимо выключить.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Вы сегодня узнали?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556792"/>
            <a:ext cx="8604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Условные обозначения радиоэлементов:</a:t>
            </a:r>
          </a:p>
        </p:txBody>
      </p:sp>
      <p:pic>
        <p:nvPicPr>
          <p:cNvPr id="4" name="Picture 2" descr="E:\Уроки Робототехники\радиоэлементы\батарейка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1" y="3463059"/>
            <a:ext cx="1030393" cy="1818407"/>
          </a:xfrm>
          <a:prstGeom prst="rect">
            <a:avLst/>
          </a:prstGeom>
          <a:noFill/>
        </p:spPr>
      </p:pic>
      <p:pic>
        <p:nvPicPr>
          <p:cNvPr id="5" name="Picture 3" descr="E:\Уроки Робототехники\радиоэлементы\кнопка 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1" y="2699506"/>
            <a:ext cx="762085" cy="3004373"/>
          </a:xfrm>
          <a:prstGeom prst="rect">
            <a:avLst/>
          </a:prstGeom>
          <a:noFill/>
        </p:spPr>
      </p:pic>
      <p:pic>
        <p:nvPicPr>
          <p:cNvPr id="6" name="Picture 4" descr="E:\Уроки Робототехники\радиоэлементы\резистор 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2917524"/>
            <a:ext cx="355114" cy="2666170"/>
          </a:xfrm>
          <a:prstGeom prst="rect">
            <a:avLst/>
          </a:prstGeom>
          <a:noFill/>
        </p:spPr>
      </p:pic>
      <p:pic>
        <p:nvPicPr>
          <p:cNvPr id="7" name="Picture 5" descr="E:\Уроки Робототехники\радиоэлементы\светодиод 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3140968"/>
            <a:ext cx="1964962" cy="2303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Чему Вы сегодня научились?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484784"/>
            <a:ext cx="860444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Собирать электроцепи на макетной плате.</a:t>
            </a:r>
          </a:p>
        </p:txBody>
      </p:sp>
      <p:pic>
        <p:nvPicPr>
          <p:cNvPr id="4" name="Picture 2" descr="E:\Уроки Робототехники\Материалы\tp4-2-breadboar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420889"/>
            <a:ext cx="6482006" cy="3888432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Домашнее задание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700808"/>
            <a:ext cx="8640960" cy="1951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определить анод и катод у светодиода,</a:t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 подключая его к источнику питания,</a:t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если обе ножки одинаковой длины?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470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Проверка домашнего задания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124000"/>
            <a:ext cx="87849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Кому Вы рассказали о том, что узнали на нашем прошлом занятии?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3717032"/>
            <a:ext cx="8784976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Какие отзывы Вы получили в ответ?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4581128"/>
            <a:ext cx="87849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 правила безопасности повторяли?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5301208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Давайте вместе вспомним их!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Правила безопасности</a:t>
            </a:r>
            <a:b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уроках робототехники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124000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Тишина – наш лучший друг.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2772000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Дружеская атмосфера – залог общего успеха.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3419999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На рабочем месте ничего лишнего.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4068000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spc="-4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Электроприборы включаются только по команде.</a:t>
            </a:r>
            <a:endParaRPr lang="ru-RU" sz="2800" spc="-4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4716000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Все и</a:t>
            </a:r>
            <a:r>
              <a:rPr lang="ru-RU" sz="2800" spc="-4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спытания санкционируются преподавателем.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5364000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 Розетка не для пальцев!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мы проходили</a:t>
            </a:r>
            <a:b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прошлом занятии?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124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такое робототехника?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2772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 каких основных компонентов состоят роботы?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3419999"/>
            <a:ext cx="8856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Какие величины мы измеряли мультиметром?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4068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spc="-4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 чём гласит закон Ома, и зачем он нужен?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мы изображали электрическую цепь?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E:\DIY Club\AzzTechRoboSchool\Медиа\Рисунок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060848"/>
            <a:ext cx="4824536" cy="4601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548680"/>
            <a:ext cx="87849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последнем листе тетради сделайте заголовок: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«Условные обозначения радиоэлементов»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1997696"/>
            <a:ext cx="8784976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Под ним начертите таблицу:</a:t>
            </a:r>
            <a:endParaRPr lang="ru-RU" sz="32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3068960"/>
          <a:ext cx="8784978" cy="3476086"/>
        </p:xfrm>
        <a:graphic>
          <a:graphicData uri="http://schemas.openxmlformats.org/drawingml/2006/table">
            <a:tbl>
              <a:tblPr/>
              <a:tblGrid>
                <a:gridCol w="3096344"/>
                <a:gridCol w="2844317"/>
                <a:gridCol w="2844317"/>
              </a:tblGrid>
              <a:tr h="568043">
                <a:tc rowSpan="2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название</a:t>
                      </a:r>
                      <a:endParaRPr lang="ru-RU" sz="2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внешний вид</a:t>
                      </a:r>
                      <a:endParaRPr lang="en-US" sz="2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43">
                <a:tc vMerge="1">
                  <a:txBody>
                    <a:bodyPr/>
                    <a:lstStyle/>
                    <a:p>
                      <a:endParaRPr lang="ru-RU" sz="2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на</a:t>
                      </a:r>
                      <a:r>
                        <a:rPr lang="ru-RU" sz="28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схеме</a:t>
                      </a:r>
                      <a:endParaRPr lang="en-US" sz="2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в реальности</a:t>
                      </a:r>
                      <a:endParaRPr lang="ru-RU" sz="2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000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Проводники и их соединения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E:\Уроки Робототехники\Материалы\kisspng-jump-wire-jumper-arduino-breadboard-wire-5ac27d76dacad0.3995823915226955428962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l="10463" r="4668"/>
          <a:stretch>
            <a:fillRect/>
          </a:stretch>
        </p:blipFill>
        <p:spPr bwMode="auto">
          <a:xfrm rot="20166297">
            <a:off x="892174" y="1755461"/>
            <a:ext cx="4705260" cy="4158865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 flipV="1">
            <a:off x="6084168" y="2780928"/>
            <a:ext cx="0" cy="324930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7092280" y="2780928"/>
            <a:ext cx="0" cy="24120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7092280" y="3797984"/>
            <a:ext cx="1440000" cy="0"/>
          </a:xfrm>
          <a:prstGeom prst="line">
            <a:avLst/>
          </a:prstGeom>
          <a:ln w="57150">
            <a:solidFill>
              <a:schemeClr val="bg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084168" y="2780928"/>
            <a:ext cx="1008112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6588224" y="1565736"/>
            <a:ext cx="0" cy="1224136"/>
          </a:xfrm>
          <a:prstGeom prst="line">
            <a:avLst/>
          </a:prstGeom>
          <a:ln w="57150">
            <a:solidFill>
              <a:schemeClr val="bg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DIY Club\AzzTechRoboSchool\Медиа\battery_PNG12020.png"/>
          <p:cNvPicPr>
            <a:picLocks noChangeAspect="1" noChangeArrowheads="1"/>
          </p:cNvPicPr>
          <p:nvPr/>
        </p:nvPicPr>
        <p:blipFill>
          <a:blip r:embed="rId3" cstate="print"/>
          <a:srcRect l="28191" r="29920" b="24603"/>
          <a:stretch>
            <a:fillRect/>
          </a:stretch>
        </p:blipFill>
        <p:spPr bwMode="auto">
          <a:xfrm>
            <a:off x="1187624" y="2348880"/>
            <a:ext cx="1458015" cy="37444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Элемент питания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272416" y="4211992"/>
            <a:ext cx="936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7020352" y="3969088"/>
            <a:ext cx="1440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7740352" y="2817088"/>
            <a:ext cx="0" cy="11521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7740352" y="4221088"/>
            <a:ext cx="0" cy="11521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032240" y="3068832"/>
            <a:ext cx="936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780176" y="2825928"/>
            <a:ext cx="1440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4500256" y="2132960"/>
            <a:ext cx="0" cy="68392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4500256" y="5588960"/>
            <a:ext cx="0" cy="57606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031992" y="5562232"/>
            <a:ext cx="936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779992" y="5319328"/>
            <a:ext cx="1440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4499992" y="3068960"/>
            <a:ext cx="0" cy="2232000"/>
          </a:xfrm>
          <a:prstGeom prst="line">
            <a:avLst/>
          </a:prstGeom>
          <a:ln w="571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032000" y="2124000"/>
            <a:ext cx="5040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308000" y="3276000"/>
            <a:ext cx="504056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344000" y="3924000"/>
            <a:ext cx="504056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04000" y="5256000"/>
            <a:ext cx="504056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24128" y="3645024"/>
            <a:ext cx="7920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или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619672" y="242088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atin typeface="Arial" pitchFamily="34" charset="0"/>
                <a:cs typeface="Arial" pitchFamily="34" charset="0"/>
              </a:rPr>
              <a:t>+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1292</Words>
  <Application>Microsoft Office PowerPoint</Application>
  <PresentationFormat>Экран (4:3)</PresentationFormat>
  <Paragraphs>228</Paragraphs>
  <Slides>23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Vaio</cp:lastModifiedBy>
  <cp:revision>103</cp:revision>
  <dcterms:created xsi:type="dcterms:W3CDTF">2019-06-18T10:40:05Z</dcterms:created>
  <dcterms:modified xsi:type="dcterms:W3CDTF">2020-01-23T17:46:00Z</dcterms:modified>
</cp:coreProperties>
</file>