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8" r:id="rId2"/>
    <p:sldId id="260" r:id="rId3"/>
    <p:sldId id="262" r:id="rId4"/>
    <p:sldId id="261" r:id="rId5"/>
    <p:sldId id="287" r:id="rId6"/>
    <p:sldId id="264" r:id="rId7"/>
    <p:sldId id="263" r:id="rId8"/>
    <p:sldId id="267" r:id="rId9"/>
    <p:sldId id="268" r:id="rId10"/>
    <p:sldId id="269" r:id="rId11"/>
    <p:sldId id="266" r:id="rId12"/>
    <p:sldId id="271" r:id="rId13"/>
    <p:sldId id="288" r:id="rId14"/>
    <p:sldId id="270" r:id="rId15"/>
    <p:sldId id="272" r:id="rId16"/>
    <p:sldId id="278" r:id="rId17"/>
    <p:sldId id="282" r:id="rId18"/>
    <p:sldId id="280" r:id="rId19"/>
    <p:sldId id="273" r:id="rId20"/>
    <p:sldId id="274" r:id="rId21"/>
    <p:sldId id="276" r:id="rId22"/>
    <p:sldId id="275" r:id="rId23"/>
    <p:sldId id="277" r:id="rId24"/>
    <p:sldId id="283" r:id="rId25"/>
    <p:sldId id="281" r:id="rId26"/>
    <p:sldId id="284" r:id="rId27"/>
    <p:sldId id="285" r:id="rId28"/>
    <p:sldId id="286" r:id="rId29"/>
    <p:sldId id="25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86" autoAdjust="0"/>
    <p:restoredTop sz="83899" autoAdjust="0"/>
  </p:normalViewPr>
  <p:slideViewPr>
    <p:cSldViewPr>
      <p:cViewPr>
        <p:scale>
          <a:sx n="70" d="100"/>
          <a:sy n="70" d="100"/>
        </p:scale>
        <p:origin x="-1872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7EE7A3-E618-45C5-BC07-9D7F0E671D09}" type="datetimeFigureOut">
              <a:rPr lang="ru-RU" smtClean="0"/>
              <a:pPr/>
              <a:t>10.01.2021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1F7831-6F9F-40AF-93FD-7A1876770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spc="0" dirty="0" smtClean="0"/>
              <a:t>Повторять на каждом занятии.</a:t>
            </a:r>
          </a:p>
          <a:p>
            <a:endParaRPr lang="ru-RU" spc="0" dirty="0" smtClean="0"/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1. Тишина – наш лучший друг.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Когда один человек говорит, все остальные молча его слушают. Это относится и к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ученикам и к преподавателю.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Но у преподавателя всегда есть приоритет слова перед учениками, так как он главный на занятиях.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Это значит, что он может дать слову ученику или взять инициативу в свои руки.</a:t>
            </a:r>
            <a:endParaRPr lang="ru-RU" sz="1200" b="0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ru-RU" sz="1200" b="1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1200" b="1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Дружеская атмосфера – залог общего успеха.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Если чего-то не понимаешь, не стесняйся спросить, не нарушая при этом первого правила.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Например можно поднять руку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и спросить у учителя.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Или во время выполнения самостоятельной работы, спросить у товарища.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Запрещено обзывать, задирать и как либо унижать друг друга. Подобное поведение гарантирует отстранение от занятий.</a:t>
            </a:r>
            <a:endParaRPr lang="ru-RU" sz="1200" b="0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 На рабочем месте ничего лишнего.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Если на столе будет завал, работать будет тяжело.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 этому перед тем как приступить к выполнению нового задания, необходимо навести порядок, чтобы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ничего не мешалось и было комфортно работать.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Ни в коем случае на рабочем столе не должно находиться продуктов питания и особенно жидкостей.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 случайном опрокидывании стакана с водой может произойти короткое замыкание.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Из-за чего можно получить травму и дорогостоящее оборудование может выйти из строя.</a:t>
            </a:r>
            <a:endParaRPr lang="ru-RU" sz="1200" b="0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4. Электроприборы включаются только по команде.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Ноутбук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паяльник, мультиметр, </a:t>
            </a:r>
            <a:r>
              <a:rPr lang="en-US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3D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-ручку, термоклеевой пистолет ЗАПРЕЩЕНО ВКЛЮЧАТЬ без команды или разрешения преподавателя.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Команда «ВЫКЛЮЧИТЬ ОБОРУДОВАНИЕ» выполняется незамедлительно.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 этом паяльник, </a:t>
            </a:r>
            <a:r>
              <a:rPr lang="en-US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3D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-ручку и термоклеевой пистолет необходимо отключить от розетки.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Для выключения мультиметра ручка переводится в положение «</a:t>
            </a:r>
            <a:r>
              <a:rPr lang="en-US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OFF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».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Чтобы выключить ноутбук необходимо в меню пуск (левый нижний угол) нажать на «завершение работы» и подождать пока экран погаснет, только после этого можно закрыть крышку.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ЗАПРЕЩАЕТСЯ выключать ноутбук нажатием кнопки на корпусе!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5. Все испытания санкционируются преподавателем.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выполнении опытов, подача электричества на цепь осуществляется только с разрешения преподавателя.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Прошивка новой программы так же осуществляется с разрешения преподавателя.</a:t>
            </a:r>
            <a:endParaRPr lang="ru-RU" sz="1200" b="0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6. Розетка не для пальцев!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 каждого прибора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и инструмента есть прямое назначение. Всё что к этому назначению не относится является нарушением техники безопасности.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0" spc="0" baseline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При использовании </a:t>
            </a:r>
            <a:r>
              <a:rPr lang="en-US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3D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-ручки и термоклеевого пистолета, не следует прикасаться разогретым экструдером или расплавленным пластиком до кожи или легковоспламеняющихся предметов. Для предотвращения случайного касания, необходимо пользоваться специальной подставкой.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0" spc="0" baseline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При использовании паяльника не следует прикасаться разогретым жалом до кожи или легковоспламеняющихся предметов. Для предотвращения случайного касания, необходимо пользоваться специальной подставкой.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0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При использовании ножниц, канцелярского ножа и других режущих инструментов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следует соблюдать осторожность и не проверять остроту лезвия, проводя по нему пальцем. Всегда закрывать режущую часть инструмента после каждого применения.</a:t>
            </a:r>
            <a:endParaRPr lang="ru-RU" sz="1200" b="0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79BA-9497-4AEA-AE05-D2B5E1078B7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Запишем</a:t>
            </a:r>
            <a:r>
              <a:rPr lang="ru-RU" baseline="0" dirty="0" smtClean="0"/>
              <a:t> определение: Алгоритм - </a:t>
            </a:r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это строгая логичная последовательность операций выполняемых для решения задачи.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Какие из перечисленных пунктов являются операциями, а какой - результатом решения задачи?</a:t>
            </a:r>
          </a:p>
          <a:p>
            <a:r>
              <a:rPr lang="ru-RU" dirty="0" smtClean="0"/>
              <a:t>«Картофель готов» - результат, остальное – операции.</a:t>
            </a:r>
          </a:p>
          <a:p>
            <a:endParaRPr lang="ru-RU" dirty="0" smtClean="0"/>
          </a:p>
          <a:p>
            <a:r>
              <a:rPr lang="ru-RU" dirty="0" smtClean="0"/>
              <a:t>Какие операции дополнены</a:t>
            </a:r>
            <a:r>
              <a:rPr lang="ru-RU" baseline="0" dirty="0" smtClean="0"/>
              <a:t> условием?</a:t>
            </a:r>
          </a:p>
          <a:p>
            <a:r>
              <a:rPr lang="ru-RU" baseline="0" dirty="0" smtClean="0"/>
              <a:t>«Ждать» - операция, «40 минут» - временное условие, «Закипание воды» - сенсорное условие.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Расположите представленные</a:t>
            </a:r>
            <a:r>
              <a:rPr lang="ru-RU" baseline="0" dirty="0" smtClean="0"/>
              <a:t> пункты в </a:t>
            </a:r>
            <a:r>
              <a:rPr lang="ru-RU" dirty="0" smtClean="0"/>
              <a:t>правильной</a:t>
            </a:r>
            <a:r>
              <a:rPr lang="ru-RU" baseline="0" dirty="0" smtClean="0"/>
              <a:t> последовательности, чтобы получился алгоритм.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</a:t>
            </a:r>
            <a:r>
              <a:rPr lang="ru-RU" baseline="0" dirty="0" smtClean="0"/>
              <a:t> сохранения сведений люди в разные времена использовали узелковую письменность, книги, даже виниловые пластинки. Сегодня самым современным способом хранения данных считается компьютерная память с использованием кремниевых микро чипов и магнитных накопителей.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Программы</a:t>
            </a:r>
            <a:r>
              <a:rPr lang="ru-RU" baseline="0" dirty="0" smtClean="0"/>
              <a:t> для наших роботов</a:t>
            </a:r>
            <a:r>
              <a:rPr lang="ru-RU" dirty="0" smtClean="0"/>
              <a:t>,</a:t>
            </a:r>
            <a:r>
              <a:rPr lang="ru-RU" baseline="0" dirty="0" smtClean="0"/>
              <a:t> мы будем создавать в специальной среде разработки - </a:t>
            </a:r>
            <a:r>
              <a:rPr lang="en-US" baseline="0" dirty="0" smtClean="0"/>
              <a:t>Arduino IDE</a:t>
            </a:r>
            <a:r>
              <a:rPr lang="ru-RU" baseline="0" dirty="0" smtClean="0"/>
              <a:t>.</a:t>
            </a:r>
          </a:p>
          <a:p>
            <a:r>
              <a:rPr lang="ru-RU" dirty="0" smtClean="0"/>
              <a:t>Найдите на рабочем столе ярлык с логотипом</a:t>
            </a:r>
            <a:r>
              <a:rPr lang="ru-RU" baseline="0" dirty="0" smtClean="0"/>
              <a:t> </a:t>
            </a:r>
            <a:r>
              <a:rPr lang="en-US" baseline="0" dirty="0" smtClean="0"/>
              <a:t>Arduino</a:t>
            </a:r>
            <a:r>
              <a:rPr lang="ru-RU" baseline="0" dirty="0" smtClean="0"/>
              <a:t> и запустите программу двойным щелчком.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Испробуем простую программу, которая заставит мигать встроенный в плату </a:t>
            </a:r>
            <a:r>
              <a:rPr lang="en-US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Arduino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светодиод.</a:t>
            </a:r>
          </a:p>
          <a:p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Смысл этого скетча мы подробно разберём на следующем уроке, а сейчас просто скопируйте его из</a:t>
            </a:r>
            <a:r>
              <a:rPr lang="en-US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подготовленного файла.</a:t>
            </a:r>
          </a:p>
          <a:p>
            <a:endParaRPr lang="ru-RU" sz="1200" baseline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200" b="1" i="1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Далее необходимо свернуть презентацию и проиллюстрировать описанные ниже действия собственным примером.</a:t>
            </a:r>
          </a:p>
          <a:p>
            <a:endParaRPr lang="ru-RU" sz="1200" baseline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Найдите файл с названием </a:t>
            </a:r>
            <a:r>
              <a:rPr lang="en-US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LED13_sketch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на рабочем столе, откройте его и выделите текст записанный в нём.</a:t>
            </a:r>
          </a:p>
          <a:p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Затем используйте сочетание клавиш </a:t>
            </a:r>
            <a:r>
              <a:rPr lang="en-US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Ctrl+C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для копирования выделенного.</a:t>
            </a:r>
          </a:p>
          <a:p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Вернитесь в рабочую среду </a:t>
            </a:r>
            <a:r>
              <a:rPr lang="en-US" baseline="0" dirty="0" smtClean="0"/>
              <a:t>Arduino IDE</a:t>
            </a:r>
            <a:r>
              <a:rPr lang="ru-RU" baseline="0" dirty="0" smtClean="0"/>
              <a:t> и замените код на скопированный, с помощью выделения и сочетания клавиш </a:t>
            </a:r>
            <a:r>
              <a:rPr lang="en-US" sz="1200" baseline="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Ctrl+V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Подключите плату </a:t>
            </a:r>
            <a:r>
              <a:rPr lang="en-US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Arduino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к компьютеру с помощью </a:t>
            </a:r>
            <a:r>
              <a:rPr lang="en-US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USB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кабеля.</a:t>
            </a:r>
          </a:p>
          <a:p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Затем в </a:t>
            </a:r>
            <a:r>
              <a:rPr lang="en-US" baseline="0" dirty="0" smtClean="0"/>
              <a:t>Arduino IDE</a:t>
            </a:r>
            <a:r>
              <a:rPr lang="ru-RU" baseline="0" dirty="0" smtClean="0"/>
              <a:t> найдите вкладку «Инструменты», в ней выплывающий список «Плата».</a:t>
            </a:r>
          </a:p>
          <a:p>
            <a:r>
              <a:rPr lang="ru-RU" baseline="0" dirty="0" smtClean="0"/>
              <a:t>В этом списке выберете плату </a:t>
            </a:r>
            <a:r>
              <a:rPr lang="en-US" baseline="0" dirty="0" smtClean="0"/>
              <a:t>Arduino UNO </a:t>
            </a:r>
            <a:r>
              <a:rPr lang="en-US" i="1" baseline="0" dirty="0" smtClean="0"/>
              <a:t>(</a:t>
            </a:r>
            <a:r>
              <a:rPr lang="ru-RU" i="1" baseline="0" dirty="0" smtClean="0"/>
              <a:t>или ту которую используете в настоящий момент).</a:t>
            </a:r>
            <a:endParaRPr lang="ru-RU" i="0" baseline="0" dirty="0" smtClean="0"/>
          </a:p>
          <a:p>
            <a:r>
              <a:rPr lang="ru-RU" i="0" dirty="0" smtClean="0"/>
              <a:t>Затем, в той же вкладке (Инструменты) из выплывающего списка «Порт» выберете тот, к</a:t>
            </a:r>
            <a:r>
              <a:rPr lang="ru-RU" i="0" baseline="0" dirty="0" smtClean="0"/>
              <a:t> которому подключена плата.</a:t>
            </a:r>
          </a:p>
          <a:p>
            <a:r>
              <a:rPr lang="ru-RU" i="0" dirty="0" smtClean="0"/>
              <a:t>Теперь можно выполнить прошивку (нажав на стрелочку в синем кружочке) и поглядеть на результат - мигание встроенного</a:t>
            </a:r>
            <a:r>
              <a:rPr lang="ru-RU" i="0" baseline="0" dirty="0" smtClean="0"/>
              <a:t> </a:t>
            </a:r>
            <a:r>
              <a:rPr lang="ru-RU" i="0" dirty="0" smtClean="0"/>
              <a:t>светодиода.</a:t>
            </a:r>
            <a:endParaRPr lang="ru-RU" i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Актуализация</a:t>
            </a:r>
            <a:r>
              <a:rPr lang="ru-RU" b="1" baseline="0" dirty="0" smtClean="0"/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Актуализация</a:t>
            </a:r>
            <a:r>
              <a:rPr lang="ru-RU" b="1" baseline="0" dirty="0" smtClean="0"/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Актуализация</a:t>
            </a:r>
            <a:r>
              <a:rPr lang="ru-RU" b="1" baseline="0" dirty="0" smtClean="0"/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Актуализация</a:t>
            </a:r>
            <a:r>
              <a:rPr lang="ru-RU" b="1" baseline="0" dirty="0" smtClean="0"/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Визуально со стороны катода не только ножка короче, но и спилена</a:t>
            </a:r>
            <a:r>
              <a:rPr lang="ru-RU" baseline="0" dirty="0" smtClean="0"/>
              <a:t> грань окружности. Если же внутренности просматриваются, то можно увидеть что со стороны анода отходит тонкий волосок, а катод выполнен в виде широкой чаши.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2. «Прозвон» -</a:t>
            </a:r>
            <a:r>
              <a:rPr lang="ru-RU" baseline="0" dirty="0" smtClean="0"/>
              <a:t> одна из основных операций электромонтера, позволяющая определить место нахождения разрыва цепи. Самый простой способ прозвона базируется на использовании батарейки, лампочки и провода достаточной длины. В мультиметре же функция прозвона реализована с использованием не светового, а звукового сигнала. Т.е. вместо лампочки детектором является динамик или пьезопищалка.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30D8E-1CA1-4365-9BE2-113662B535B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Не забудьте поделиться новыми знаниями с друзьями и родителями.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Ученикам предлагается назвать изученные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р</a:t>
            </a:r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адиоэлементы по мере появления на экране: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1. элемент питания (батарейка, аккумулятор);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2. кнопка;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 резистор;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4. светодиод.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Дополним таблицу ещё несколькими элементами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(следующие слайды)</a:t>
            </a:r>
            <a:endParaRPr lang="ru-RU" sz="1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30D8E-1CA1-4365-9BE2-113662B535B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 параллельном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соединении радиоэлементы подключены к источнику питания как бы независимо друг от друга, т.е. если отсоединить один из них, остальные продолжать работать. Однако чем больше элементов находится в такой цепи, тем меньше сила тока проходящего через каждый из них.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aseline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 последовательном соединении радиоэлементы располагаются друг за другом относительно источника питания, в связи с чем, становятся зависимы между собой. Т.е. если исключить из такой цепи один элемент, остальные перестанут работать. Если элементы соединены таким способом, сила тока проходящего через них остается одинаковой для каждого, а напряжение уменьшается относительно их сопротивления.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aseline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Из выше сказанного становится понятно, что для реализации функции «прозвона» используется последовательное соединение. Далее, опытным путём подтвердим этот вывод.</a:t>
            </a:r>
            <a:endParaRPr lang="ru-RU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30D8E-1CA1-4365-9BE2-113662B535B1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Соберём на макетной плате устройство для прозвона радиодеталей или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участков цепи.</a:t>
            </a:r>
          </a:p>
          <a:p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Затем с помощью созданного прибора прозвоним обычные диоды, чтобы определить маркировку анода и катода.</a:t>
            </a:r>
          </a:p>
          <a:p>
            <a:endParaRPr lang="ru-RU" sz="1200" baseline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данной схеме динамик будет щелкать поднимая мембрану в момент замыкания цепи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И никакого писка при этом издавать не будет. Что бы динамик «пищал», его мембрана должна вибрировать с определённой частотой. Т.е. ток к динамику должен то поступать, чтоб мембрана поднималась, то отступать, чтоб мембрана опускалась. Более подробно в этом вопросе 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мы разберёмся на будущих 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уроках, а сейчас давайте подумаем как можно сделать «прозвонщик» другим способом.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 наиболее простого способа прозвонки Электрики-монтажники</a:t>
            </a:r>
            <a:r>
              <a:rPr lang="ru-RU" baseline="0" dirty="0" smtClean="0"/>
              <a:t> обычно используют обычную лампу накаливания, способную загораться от используемого источника питания (в обычных квартирах – от сети 220</a:t>
            </a:r>
            <a:r>
              <a:rPr lang="en-US" baseline="0" dirty="0" smtClean="0"/>
              <a:t>v</a:t>
            </a:r>
            <a:r>
              <a:rPr lang="ru-RU" baseline="0" dirty="0" smtClean="0"/>
              <a:t>). В нашем случае используем лампочку поменьше, так как у нас источником питания является батарейка.</a:t>
            </a:r>
          </a:p>
          <a:p>
            <a:endParaRPr lang="ru-RU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Теперь давайте попробуем прозвонить обычные диоды, чтобы определить маркировку анода и катода.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Хлёст руками.</a:t>
            </a:r>
          </a:p>
          <a:p>
            <a:endParaRPr lang="ru-RU" dirty="0" smtClean="0"/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Руки надо бросать за плечи свободно! Руки — как плети! Надо не двигать ими, а именно свободно бросать.</a:t>
            </a:r>
            <a:b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Необходимо далеко закинуть руки за плечи так, чтобы ладошки свободно хлопали за плечами, издавая характерный звук шлепка.</a:t>
            </a: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Лыжник.</a:t>
            </a: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Упражнение состоит из взмахов руками вверх-вниз, с синхронным подъемом и опусканием ног с носок на пятки, или наоборот, с подъемом с пяток на носки.</a:t>
            </a: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b="1" dirty="0" smtClean="0"/>
              <a:t>Крутиться.</a:t>
            </a:r>
          </a:p>
          <a:p>
            <a:endParaRPr lang="ru-RU" dirty="0" smtClean="0"/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Итак, ноги стоят как удобно, руки расслаблены — крутимся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влево-вправо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расслабленном состоянии одну минуту в том ритме, из которого выходить не хочется.</a:t>
            </a: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Вибрация.</a:t>
            </a: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Ноги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стоят как удобно, руки расслабленно висят. Плечи подёргиваются вверх-вниз, вызывая вибрацию в теле. Затем ноги тоже начинают вибрировать.</a:t>
            </a:r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b="1" dirty="0" smtClean="0"/>
              <a:t>Вис.</a:t>
            </a:r>
          </a:p>
          <a:p>
            <a:endParaRPr lang="ru-RU" b="0" dirty="0" smtClean="0"/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Ноги — примерно на ширине плеч, делаем вис назад. Получается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полунаклон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назад типа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полумостика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 это только первая часть упражнения — вис назад, а всего их четыре — вис назад, вис вперед, расслабление и наклон.</a:t>
            </a:r>
          </a:p>
          <a:p>
            <a:endParaRPr lang="ru-RU" b="0" dirty="0" smtClean="0"/>
          </a:p>
          <a:p>
            <a:r>
              <a:rPr lang="ru-RU" b="1" dirty="0" smtClean="0"/>
              <a:t>Лёгкий</a:t>
            </a:r>
            <a:r>
              <a:rPr lang="ru-RU" b="1" baseline="0" dirty="0" smtClean="0"/>
              <a:t> Танец. </a:t>
            </a:r>
            <a:r>
              <a:rPr lang="ru-RU" b="0" baseline="0" dirty="0" smtClean="0"/>
              <a:t>(Выполняется только при наличие свободного пространства для каждого).</a:t>
            </a:r>
            <a:endParaRPr lang="ru-RU" b="0" dirty="0" smtClean="0"/>
          </a:p>
          <a:p>
            <a:endParaRPr lang="ru-RU" dirty="0" smtClean="0"/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Исходное положение — ноги вместе, руки вдоль туловища.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  это шаг правой ногой вперед.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Два — взмах левой ногой вправо, носочек вытягиваем, одновременно поворачиваем корпус влево с махом руками влево.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Три — левая нога, руки и туловище в исходном по поясе.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Четыре — шаг правой ногой назад, в исходное положение, то есть на ту же точку, откуда и начали первое движение.</a:t>
            </a:r>
          </a:p>
          <a:p>
            <a:pPr fontAlgn="base"/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Повторить 3-4 раза. Затем другой ногой и руками зеркально.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79BA-9497-4AEA-AE05-D2B5E1078B74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так, мы собрали простейший прибор, призванный облегчить человеческий труд, а именно труд ремонтников и электромонтажников.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Можно ли назвать его роботом? Скорее всего нет, ведь в нём не хватает механических и программных компонентов.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Некоторые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древние 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механизмы можно 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считать роботами, так как они запрограммированы на выполнение определенных операций, пусть и без использования электрических цепей. Например как музыкальная шкатулка, где на вращающемся валу закреплены клинья, которые задевают металлические язычки издающие звуки разной тональности.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aseline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 в древних механизмах осуществляется 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программирование - </a:t>
            </a:r>
            <a:r>
              <a:rPr lang="ru-RU" sz="1200" b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Разберём на примере тележки Герона (следующий слайд).</a:t>
            </a:r>
            <a:endParaRPr lang="ru-RU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веревке был подвешен груз, обернутый вокруг двух независимых осей тележки. Используя колышки, Герон мог изменять то, как веревка наматывалась на оси. Это позволяло ему заранее программировать ход робота и его направление.</a:t>
            </a: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этом примере, разберёмся с тем, что такое программирование.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Одной из составляющих программирования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является создание </a:t>
            </a:r>
            <a:r>
              <a:rPr lang="ru-RU" sz="1200" b="0" i="1" u="sng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алгоритма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последовательности шагов (операций) выполняемых друг за другом. В нашем примере алгоритм следующий: 1. песок высыпается, 2. груз опускается, 3. нити раскручивают оси, 4. клинья меняют направление вращения, 5. колёса вращаются, 6. тележка едет в нужном направлении.</a:t>
            </a:r>
          </a:p>
          <a:p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Второй составляющей программирования можно считать </a:t>
            </a:r>
            <a:r>
              <a:rPr lang="ru-RU" sz="1200" b="0" i="1" u="sng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«данные»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т.е. сведения, которые возможно как-то сохранить и воспроизвести. В нашем случае это клинья расположенные в осях колёс, благодаря им робот «понимает» куда ему ехать.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0" y="25649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Введение в радиоэлектронику</a:t>
            </a:r>
            <a:b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 программирование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61134" y="5517232"/>
            <a:ext cx="43828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Купцов Антон Андреевич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17722" y="6021288"/>
            <a:ext cx="23439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nash_roboklass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2" descr="C:\Users\User\Desktop\Уроки ОБЖ\медиа для презентаций\00 значёк инстаграм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6882" y="6021288"/>
            <a:ext cx="504056" cy="504056"/>
          </a:xfrm>
          <a:prstGeom prst="rect">
            <a:avLst/>
          </a:prstGeom>
          <a:noFill/>
        </p:spPr>
      </p:pic>
      <p:pic>
        <p:nvPicPr>
          <p:cNvPr id="10" name="Picture 3" descr="F:\Уроки Робототехники\Материалы\Nash_Roboklas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4149080"/>
            <a:ext cx="1296144" cy="132098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0" y="692696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Робототехника на 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>Arduino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1412776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Занятие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Пьезопищалка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6444208" y="2132856"/>
            <a:ext cx="0" cy="115212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6444208" y="4221088"/>
            <a:ext cx="0" cy="115212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E:\Уроки Робототехники\радиоэлементы\пища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348880"/>
            <a:ext cx="2880320" cy="2880320"/>
          </a:xfrm>
          <a:prstGeom prst="rect">
            <a:avLst/>
          </a:prstGeom>
          <a:noFill/>
        </p:spPr>
      </p:pic>
      <p:sp>
        <p:nvSpPr>
          <p:cNvPr id="23" name="Прямоугольник 22"/>
          <p:cNvSpPr/>
          <p:nvPr/>
        </p:nvSpPr>
        <p:spPr>
          <a:xfrm>
            <a:off x="6228184" y="3284984"/>
            <a:ext cx="432048" cy="936104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 rot="16200000">
            <a:off x="5904148" y="3392996"/>
            <a:ext cx="2232248" cy="720080"/>
          </a:xfrm>
          <a:prstGeom prst="trapezoid">
            <a:avLst>
              <a:gd name="adj" fmla="val 90478"/>
            </a:avLst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Что мы ещё проходили</a:t>
            </a:r>
            <a:b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прошлом занятии?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2348880"/>
            <a:ext cx="82809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Параллельное и последовательное соединение.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536" y="3284984"/>
            <a:ext cx="82809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spc="-4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 Вы охарактеризуете эти типы соединений?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4221088"/>
            <a:ext cx="82809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spc="-4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Какой тип соединения используется для реализации функции «прозвона»?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Соберём на макетной плате следующую схему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2699792" y="5904000"/>
            <a:ext cx="1440000" cy="216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971600" y="5904000"/>
            <a:ext cx="1548000" cy="0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V="1">
            <a:off x="2555776" y="5292000"/>
            <a:ext cx="0" cy="115212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2699792" y="5517056"/>
            <a:ext cx="0" cy="72008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971600" y="3132000"/>
            <a:ext cx="0" cy="277200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971600" y="3132000"/>
            <a:ext cx="6516240" cy="8968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7488000" y="3132000"/>
            <a:ext cx="0" cy="93600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7487816" y="5004000"/>
            <a:ext cx="0" cy="90000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7308304" y="4077072"/>
            <a:ext cx="432048" cy="936104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Трапеция 38"/>
          <p:cNvSpPr/>
          <p:nvPr/>
        </p:nvSpPr>
        <p:spPr>
          <a:xfrm rot="16200000">
            <a:off x="6984268" y="4185084"/>
            <a:ext cx="2232248" cy="720080"/>
          </a:xfrm>
          <a:prstGeom prst="trapezoid">
            <a:avLst>
              <a:gd name="adj" fmla="val 90478"/>
            </a:avLst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5940000" y="5904000"/>
            <a:ext cx="1548000" cy="216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Овал 40"/>
          <p:cNvSpPr/>
          <p:nvPr/>
        </p:nvSpPr>
        <p:spPr>
          <a:xfrm>
            <a:off x="4139952" y="5724000"/>
            <a:ext cx="360000" cy="360000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5580112" y="5724000"/>
            <a:ext cx="360000" cy="360000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Соберём на макетной плате следующую схему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2699792" y="5904000"/>
            <a:ext cx="1440000" cy="216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971600" y="5904000"/>
            <a:ext cx="1548000" cy="0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V="1">
            <a:off x="2555776" y="5292000"/>
            <a:ext cx="0" cy="115212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2699792" y="5517056"/>
            <a:ext cx="0" cy="72008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971600" y="3132000"/>
            <a:ext cx="0" cy="277200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971600" y="3132000"/>
            <a:ext cx="6516240" cy="8968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7488000" y="3132000"/>
            <a:ext cx="0" cy="93600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7488000" y="5085184"/>
            <a:ext cx="0" cy="82800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5940000" y="5904000"/>
            <a:ext cx="1548000" cy="216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Овал 40"/>
          <p:cNvSpPr/>
          <p:nvPr/>
        </p:nvSpPr>
        <p:spPr>
          <a:xfrm>
            <a:off x="4139952" y="5724000"/>
            <a:ext cx="360000" cy="360000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5580112" y="5724000"/>
            <a:ext cx="360000" cy="360000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984000" y="4077072"/>
            <a:ext cx="1008112" cy="1007912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>
            <a:stCxn id="18" idx="5"/>
            <a:endCxn id="18" idx="1"/>
          </p:cNvCxnSpPr>
          <p:nvPr/>
        </p:nvCxnSpPr>
        <p:spPr>
          <a:xfrm flipH="1" flipV="1">
            <a:off x="7131635" y="4224677"/>
            <a:ext cx="712842" cy="71270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18" idx="3"/>
            <a:endCxn id="18" idx="7"/>
          </p:cNvCxnSpPr>
          <p:nvPr/>
        </p:nvCxnSpPr>
        <p:spPr>
          <a:xfrm flipV="1">
            <a:off x="7131635" y="4224677"/>
            <a:ext cx="712842" cy="71270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Физминутка</a:t>
            </a:r>
          </a:p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Синхрогимнастика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55776" y="2132856"/>
            <a:ext cx="39609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1. Хлёст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55312" y="2852856"/>
            <a:ext cx="39609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2. Лыжник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55312" y="3572856"/>
            <a:ext cx="39609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 Крутиться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55312" y="4292856"/>
            <a:ext cx="3960904" cy="901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4. Вибрация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55312" y="5012856"/>
            <a:ext cx="39609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5. Вис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Древние роботы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E:\Nash_Roboklass\04 Arduino\Материалы\Медиа\музыкальная_шкатулка.png"/>
          <p:cNvPicPr>
            <a:picLocks noChangeAspect="1" noChangeArrowheads="1"/>
          </p:cNvPicPr>
          <p:nvPr/>
        </p:nvPicPr>
        <p:blipFill>
          <a:blip r:embed="rId3" cstate="print"/>
          <a:srcRect l="14715" r="11709" b="4352"/>
          <a:stretch>
            <a:fillRect/>
          </a:stretch>
        </p:blipFill>
        <p:spPr bwMode="auto">
          <a:xfrm rot="21135013">
            <a:off x="5747412" y="2021925"/>
            <a:ext cx="2880320" cy="3744416"/>
          </a:xfrm>
          <a:prstGeom prst="rect">
            <a:avLst/>
          </a:prstGeom>
          <a:noFill/>
        </p:spPr>
      </p:pic>
      <p:pic>
        <p:nvPicPr>
          <p:cNvPr id="1027" name="Picture 3" descr="E:\Nash_Roboklass\04 Arduino\Материалы\Медиа\пишущий мальчик.jpg"/>
          <p:cNvPicPr>
            <a:picLocks noChangeAspect="1" noChangeArrowheads="1"/>
          </p:cNvPicPr>
          <p:nvPr/>
        </p:nvPicPr>
        <p:blipFill>
          <a:blip r:embed="rId4" cstate="print"/>
          <a:srcRect r="45313"/>
          <a:stretch>
            <a:fillRect/>
          </a:stretch>
        </p:blipFill>
        <p:spPr bwMode="auto">
          <a:xfrm>
            <a:off x="2915816" y="1844824"/>
            <a:ext cx="2520280" cy="4054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E:\Nash_Roboklass\04 Arduino\Материалы\Медиа\пишущий мальчик.jpg"/>
          <p:cNvPicPr>
            <a:picLocks noChangeAspect="1" noChangeArrowheads="1"/>
          </p:cNvPicPr>
          <p:nvPr/>
        </p:nvPicPr>
        <p:blipFill>
          <a:blip r:embed="rId4" cstate="print"/>
          <a:srcRect l="54687" r="1"/>
          <a:stretch>
            <a:fillRect/>
          </a:stretch>
        </p:blipFill>
        <p:spPr bwMode="auto">
          <a:xfrm>
            <a:off x="755576" y="1844824"/>
            <a:ext cx="2088232" cy="4054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Робот Герона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E:\Уроки Робототехники\Материалы\робот тележка Герона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340768"/>
            <a:ext cx="4491241" cy="5328592"/>
          </a:xfrm>
          <a:prstGeom prst="rect">
            <a:avLst/>
          </a:prstGeom>
          <a:noFill/>
          <a:effectLst>
            <a:softEdge rad="63500"/>
          </a:effec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1763688" y="1844824"/>
            <a:ext cx="15841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23528" y="1484784"/>
            <a:ext cx="13819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груз тянет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нити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979712" y="5733256"/>
            <a:ext cx="18722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79512" y="5085184"/>
            <a:ext cx="173695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колёса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вращаются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независимо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друг от друга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4355976" y="2564904"/>
            <a:ext cx="25922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020272" y="2060848"/>
            <a:ext cx="183396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нити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раскручивают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оси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5436096" y="5013176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948264" y="4437112"/>
            <a:ext cx="19788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клинья меняют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направление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раскручивания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1979712" y="3140968"/>
            <a:ext cx="13681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56176" y="2564904"/>
            <a:ext cx="17806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песок,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высыпаясь,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опускает груз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8" grpId="0"/>
      <p:bldP spid="25" grpId="0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Стрелка вниз 39"/>
          <p:cNvSpPr>
            <a:spLocks noChangeAspect="1"/>
          </p:cNvSpPr>
          <p:nvPr/>
        </p:nvSpPr>
        <p:spPr>
          <a:xfrm rot="16200000">
            <a:off x="4427984" y="936000"/>
            <a:ext cx="360040" cy="6840760"/>
          </a:xfrm>
          <a:prstGeom prst="downArrow">
            <a:avLst/>
          </a:prstGeom>
          <a:solidFill>
            <a:schemeClr val="bg1">
              <a:alpha val="2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низ 38"/>
          <p:cNvSpPr>
            <a:spLocks noChangeAspect="1"/>
          </p:cNvSpPr>
          <p:nvPr/>
        </p:nvSpPr>
        <p:spPr>
          <a:xfrm rot="16200000">
            <a:off x="4427984" y="360000"/>
            <a:ext cx="360040" cy="6840760"/>
          </a:xfrm>
          <a:prstGeom prst="downArrow">
            <a:avLst/>
          </a:prstGeom>
          <a:solidFill>
            <a:schemeClr val="bg1">
              <a:alpha val="2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Алгоритм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628800"/>
            <a:ext cx="8568952" cy="1305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это строгая логичная последовательность операций выполняемых для решения задачи.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24000" y="3564000"/>
            <a:ext cx="324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Достать кастрюлю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24000" y="4644000"/>
            <a:ext cx="324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Налить в кастрюлю воды</a:t>
            </a:r>
            <a:endParaRPr lang="ru-RU" sz="2000" dirty="0">
              <a:solidFill>
                <a:schemeClr val="accent5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36000" y="5004000"/>
            <a:ext cx="324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Положить картошку</a:t>
            </a:r>
            <a:br>
              <a:rPr lang="ru-RU" sz="2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в кастрюлю</a:t>
            </a:r>
            <a:endParaRPr lang="ru-RU" sz="20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36000" y="3420000"/>
            <a:ext cx="324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Поставить кастрюлю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на плиту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36000" y="5652000"/>
            <a:ext cx="324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Включить плиту</a:t>
            </a:r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24000" y="4140000"/>
            <a:ext cx="324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Ждать 40 минут</a:t>
            </a:r>
            <a:endParaRPr lang="ru-RU" sz="2000" dirty="0">
              <a:solidFill>
                <a:schemeClr val="accent3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24000" y="5652000"/>
            <a:ext cx="324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Выключить плиту</a:t>
            </a:r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36000" y="4644000"/>
            <a:ext cx="324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Слить воду</a:t>
            </a:r>
            <a:endParaRPr lang="ru-RU" sz="2000" dirty="0">
              <a:solidFill>
                <a:schemeClr val="accent5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24000" y="5148000"/>
            <a:ext cx="324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Картофель готов</a:t>
            </a:r>
            <a:endParaRPr lang="ru-RU" sz="20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36000" y="4149080"/>
            <a:ext cx="324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Ждать закипания воды</a:t>
            </a:r>
            <a:endParaRPr lang="ru-RU" sz="2000" dirty="0">
              <a:solidFill>
                <a:schemeClr val="accent3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трелка вниз 15"/>
          <p:cNvSpPr>
            <a:spLocks noChangeAspect="1"/>
          </p:cNvSpPr>
          <p:nvPr/>
        </p:nvSpPr>
        <p:spPr>
          <a:xfrm rot="16200000">
            <a:off x="4284000" y="3564000"/>
            <a:ext cx="360040" cy="432048"/>
          </a:xfrm>
          <a:prstGeom prst="downArrow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16200000">
            <a:off x="4284000" y="4140000"/>
            <a:ext cx="360040" cy="432048"/>
          </a:xfrm>
          <a:prstGeom prst="downArrow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16200000">
            <a:off x="4284000" y="4644000"/>
            <a:ext cx="360040" cy="432048"/>
          </a:xfrm>
          <a:prstGeom prst="downArrow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16200000">
            <a:off x="4284000" y="5148000"/>
            <a:ext cx="360040" cy="432048"/>
          </a:xfrm>
          <a:prstGeom prst="downArrow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 rot="16200000">
            <a:off x="4284000" y="5652000"/>
            <a:ext cx="360040" cy="432048"/>
          </a:xfrm>
          <a:prstGeom prst="downArrow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720000" y="3492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20000" y="4068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20000" y="4572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20000" y="5076000"/>
            <a:ext cx="3805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20000" y="5580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Стрелка вниз 40"/>
          <p:cNvSpPr>
            <a:spLocks noChangeAspect="1"/>
          </p:cNvSpPr>
          <p:nvPr/>
        </p:nvSpPr>
        <p:spPr>
          <a:xfrm rot="16200000">
            <a:off x="4428000" y="1440000"/>
            <a:ext cx="360040" cy="6840760"/>
          </a:xfrm>
          <a:prstGeom prst="downArrow">
            <a:avLst/>
          </a:prstGeom>
          <a:solidFill>
            <a:schemeClr val="bg1">
              <a:alpha val="2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 вниз 41"/>
          <p:cNvSpPr>
            <a:spLocks noChangeAspect="1"/>
          </p:cNvSpPr>
          <p:nvPr/>
        </p:nvSpPr>
        <p:spPr>
          <a:xfrm rot="16200000">
            <a:off x="4428000" y="1944000"/>
            <a:ext cx="360040" cy="6840760"/>
          </a:xfrm>
          <a:prstGeom prst="downArrow">
            <a:avLst/>
          </a:prstGeom>
          <a:solidFill>
            <a:schemeClr val="bg1">
              <a:alpha val="2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 вниз 42"/>
          <p:cNvSpPr>
            <a:spLocks noChangeAspect="1"/>
          </p:cNvSpPr>
          <p:nvPr/>
        </p:nvSpPr>
        <p:spPr>
          <a:xfrm rot="16200000">
            <a:off x="4427984" y="2448000"/>
            <a:ext cx="360040" cy="6840760"/>
          </a:xfrm>
          <a:prstGeom prst="downArrow">
            <a:avLst/>
          </a:prstGeom>
          <a:solidFill>
            <a:schemeClr val="bg1">
              <a:alpha val="2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7014 -0.1574 " pathEditMode="relative" ptsTypes="AA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7013 0.08402 " pathEditMode="relative" ptsTypes="AA">
                                      <p:cBhvr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2037 " pathEditMode="relative" ptsTypes="AA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7013 0.07338 " pathEditMode="relative" ptsTypes="AA">
                                      <p:cBhvr>
                                        <p:cTn id="4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07361 " pathEditMode="relative" ptsTypes="AA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14699 " pathEditMode="relative" ptsTypes="AA">
                                      <p:cBhvr>
                                        <p:cTn id="4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6232 -0.07338 " pathEditMode="relative" ptsTypes="AA">
                                      <p:cBhvr>
                                        <p:cTn id="5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6232 0.14699 " pathEditMode="relative" ptsTypes="AA">
                                      <p:cBhvr>
                                        <p:cTn id="5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6232 0.07338 " pathEditMode="relative" ptsTypes="AA">
                                      <p:cBhvr>
                                        <p:cTn id="5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9" grpId="0" animBg="1"/>
      <p:bldP spid="5" grpId="0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1"/>
      <p:bldP spid="14" grpId="2"/>
      <p:bldP spid="16" grpId="0" animBg="1"/>
      <p:bldP spid="17" grpId="0" animBg="1"/>
      <p:bldP spid="18" grpId="0" animBg="1"/>
      <p:bldP spid="19" grpId="0" animBg="1"/>
      <p:bldP spid="20" grpId="0" animBg="1"/>
      <p:bldP spid="33" grpId="0"/>
      <p:bldP spid="35" grpId="0"/>
      <p:bldP spid="36" grpId="0"/>
      <p:bldP spid="37" grpId="0"/>
      <p:bldP spid="38" grpId="0"/>
      <p:bldP spid="41" grpId="0" animBg="1"/>
      <p:bldP spid="42" grpId="0" animBg="1"/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Данные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628800"/>
            <a:ext cx="8568952" cy="1951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это совокупность сведений, зафиксированных на определённом носителе в форме, пригодной для постоянного хранения, передачи и обработки.</a:t>
            </a:r>
          </a:p>
        </p:txBody>
      </p:sp>
      <p:pic>
        <p:nvPicPr>
          <p:cNvPr id="1026" name="Picture 2" descr="E:\Уроки Робототехники\Материалы\узлы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111410">
            <a:off x="-5917" y="4212134"/>
            <a:ext cx="3112172" cy="1860009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027" name="Picture 3" descr="E:\Уроки Робототехники\Материалы\kisspng-book-hardcover-paper-leather-banco-de-imagens-stacks-of-old-books-5a98ef85529112.962448491519972229338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4005064"/>
            <a:ext cx="3816424" cy="2542894"/>
          </a:xfrm>
          <a:prstGeom prst="rect">
            <a:avLst/>
          </a:prstGeom>
          <a:noFill/>
        </p:spPr>
      </p:pic>
      <p:pic>
        <p:nvPicPr>
          <p:cNvPr id="1028" name="Picture 4" descr="E:\Уроки Робототехники\Материалы\kisspng-flash-memory-hard-drives-samsung-850-evo-ssd-solid-5b01f8cc0d6b20.31276570152685588405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3789040"/>
            <a:ext cx="3370449" cy="28646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Программа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628800"/>
            <a:ext cx="8568952" cy="1305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это совокупность данных, упорядоченных в виде алгоритма.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3573016"/>
            <a:ext cx="85689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Программирование = Алгоритм + Данные.</a:t>
            </a:r>
            <a:b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(с) Никлаус Вирт - один из основателей языков программирования.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6470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Проверка готовности к занятиям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2124000"/>
            <a:ext cx="88569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Тетрадь формата А4, 96 листов в клетку;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2772000"/>
            <a:ext cx="8856984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Две пишущие ручки (чёрные или синие);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3419999"/>
            <a:ext cx="88569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Три заточенных простых карандаша (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B, HB, H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4068000"/>
            <a:ext cx="8856984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spc="-4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Цветные карандаши или фломастеры;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4716000"/>
            <a:ext cx="88569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Две линейки (офицерскую и простую 20-30см.);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2" y="5364000"/>
            <a:ext cx="8856984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Канцелярский клей.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Среда программирования</a:t>
            </a:r>
          </a:p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(разработки)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2132856"/>
            <a:ext cx="85689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совокупность инструментов, обеспечивающих преобразование программы на некотором языке программирования в выполнимые вычисления.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4365104"/>
            <a:ext cx="8568952" cy="1305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Иными словами, среда программирования - это программа для создания программ)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628800"/>
            <a:ext cx="8568952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Запуск среды программирования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Arduino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E:\Уроки Робототехники\Материалы\kisspng-arduino-ide-logo-computer-icons-font-5bf6bc9b12f892.512323771542896795077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2924944"/>
            <a:ext cx="3249612" cy="3249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9792" y="2276872"/>
            <a:ext cx="39604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void setup()</a:t>
            </a:r>
            <a:endParaRPr lang="ru-RU" sz="240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{</a:t>
            </a:r>
            <a:r>
              <a:rPr lang="ru-RU" sz="2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pinMode(13, OUTPUT);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}</a:t>
            </a:r>
            <a:endParaRPr lang="ru-RU" sz="240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void loop()</a:t>
            </a:r>
            <a:endParaRPr lang="ru-RU" sz="240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{</a:t>
            </a:r>
            <a:r>
              <a:rPr lang="ru-RU" sz="2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digitalWrite(13, HIGH);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delay(1000);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digitalWrite(13, LOW);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delay(1000);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}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412776"/>
            <a:ext cx="8568952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Скетч для мигания встроенного светодиода: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31840" y="1556792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выбор платы и порта</a:t>
            </a:r>
          </a:p>
        </p:txBody>
      </p:sp>
      <p:pic>
        <p:nvPicPr>
          <p:cNvPr id="2051" name="Picture 3" descr="E:\Уроки Робототехники\Материалы\arduinostart_arduinoide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420888"/>
            <a:ext cx="8639935" cy="3456384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720000" y="2772000"/>
            <a:ext cx="324000" cy="32400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63500" sx="110000" sy="11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628800"/>
            <a:ext cx="1589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прошивка</a:t>
            </a:r>
            <a:endParaRPr lang="ru-RU" sz="24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843808" y="2132856"/>
            <a:ext cx="1584176" cy="194421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83568" y="2060848"/>
            <a:ext cx="144016" cy="64807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2843808" y="2132856"/>
            <a:ext cx="2808312" cy="223224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Сдача наборов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484784"/>
            <a:ext cx="85689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Все использованные радиодетали необходимо вернуть на свои места.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520" y="3068960"/>
            <a:ext cx="8568952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Все электроприборы необходимо выключить.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Что Вы сегодня узнали?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556792"/>
            <a:ext cx="86044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Новые условные обозначения радиоэлементов:</a:t>
            </a:r>
          </a:p>
        </p:txBody>
      </p:sp>
      <p:pic>
        <p:nvPicPr>
          <p:cNvPr id="3074" name="Picture 2" descr="E:\Уроки Робототехники\радиоэлементы\лампа 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780928"/>
            <a:ext cx="1414555" cy="3109860"/>
          </a:xfrm>
          <a:prstGeom prst="rect">
            <a:avLst/>
          </a:prstGeom>
          <a:noFill/>
        </p:spPr>
      </p:pic>
      <p:pic>
        <p:nvPicPr>
          <p:cNvPr id="3075" name="Picture 3" descr="E:\Уроки Робототехники\радиоэлементы\диод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3068960"/>
            <a:ext cx="921440" cy="2451174"/>
          </a:xfrm>
          <a:prstGeom prst="rect">
            <a:avLst/>
          </a:prstGeom>
          <a:noFill/>
        </p:spPr>
      </p:pic>
      <p:pic>
        <p:nvPicPr>
          <p:cNvPr id="3076" name="Picture 4" descr="E:\Уроки Робототехники\радиоэлементы\пищалка 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3068960"/>
            <a:ext cx="921440" cy="2451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Что Вы сегодня узнали?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556792"/>
            <a:ext cx="8604448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Функцию прозвона в мультиметре</a:t>
            </a:r>
          </a:p>
        </p:txBody>
      </p:sp>
      <p:pic>
        <p:nvPicPr>
          <p:cNvPr id="4" name="Picture 2" descr="E:\DIY Club\AzzTechRoboSchool\Медиа\c0c5aaff3eaaa4cd6e5b54a014bd11b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2190750"/>
            <a:ext cx="4010026" cy="466725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4477826" y="5169942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Что Вы сегодня узнали?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2132856"/>
            <a:ext cx="86044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Роботов начали создавать ещё в древности.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3356992"/>
            <a:ext cx="8604448" cy="1305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Понятие алгоритма, данных, программирования</a:t>
            </a:r>
            <a:b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 среды разработки.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Чему Вы сегодня научились?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484784"/>
            <a:ext cx="86044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Подключать плату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Arduino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 компьютеру</a:t>
            </a:r>
            <a:b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 прошивать её.</a:t>
            </a:r>
          </a:p>
        </p:txBody>
      </p:sp>
      <p:pic>
        <p:nvPicPr>
          <p:cNvPr id="5122" name="Picture 2" descr="E:\Уроки Робототехники\Материалы\pngfind.com-arduino-uno-png-3361370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996952"/>
            <a:ext cx="5760906" cy="35269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700808"/>
            <a:ext cx="8568952" cy="1951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Придумайте и запишите в тетради алгоритм из своей повседневной жизни, вроде варки картошки как на сегодняшнем уроке.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Домашнее задание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Правила безопасности</a:t>
            </a:r>
            <a:b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уроках робототехники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2124000"/>
            <a:ext cx="8964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1. Тишина – наш лучший друг.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2772000"/>
            <a:ext cx="8964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2. Дружеская атмосфера – залог общего успеха.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3419999"/>
            <a:ext cx="8964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 На рабочем месте ничего лишнего.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4068000"/>
            <a:ext cx="8964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spc="-4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Электроприборы включаются только по команде.</a:t>
            </a:r>
            <a:endParaRPr lang="ru-RU" sz="2800" spc="-4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4716000"/>
            <a:ext cx="8964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5. Все и</a:t>
            </a:r>
            <a:r>
              <a:rPr lang="ru-RU" sz="2800" spc="-4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спытания санкционируются преподавателем.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5364000"/>
            <a:ext cx="8964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6. Розетка не для пальцев!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6470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Проверка домашнего задания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1700808"/>
            <a:ext cx="87849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 определить анод и катод у светодиода,</a:t>
            </a:r>
            <a:b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не подключая его к источнику питания,</a:t>
            </a:r>
            <a:b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если обе ножки одинаковой длины?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2" y="3933056"/>
            <a:ext cx="87849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1. Визуально, если внутренности просматриваются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9512" y="4869160"/>
            <a:ext cx="87849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2. С помощью мультиметра в режиме «</a:t>
            </a:r>
            <a:r>
              <a:rPr lang="ru-RU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прозвон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  <p:bldP spid="9" grpId="0" build="allAtOnce"/>
      <p:bldP spid="10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Уроки Робототехники\Материалы\Медиа\светодиод.png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 r="16454"/>
          <a:stretch>
            <a:fillRect/>
          </a:stretch>
        </p:blipFill>
        <p:spPr bwMode="auto">
          <a:xfrm>
            <a:off x="1115616" y="620688"/>
            <a:ext cx="6768753" cy="580288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Режим «Прозвон»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E:\DIY Club\AzzTechRoboSchool\Медиа\c0c5aaff3eaaa4cd6e5b54a014bd11b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3974" y="1700808"/>
            <a:ext cx="4010026" cy="46672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9512" y="1844824"/>
            <a:ext cx="54726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Чтобы воспользоваться функцией прозвона в мультиметре, переведите ручку в положение со схематичным изображением диода:             </a:t>
            </a:r>
          </a:p>
        </p:txBody>
      </p:sp>
      <p:sp>
        <p:nvSpPr>
          <p:cNvPr id="5" name="Овал 4"/>
          <p:cNvSpPr/>
          <p:nvPr/>
        </p:nvSpPr>
        <p:spPr>
          <a:xfrm>
            <a:off x="6840000" y="4680000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572000" y="3933056"/>
            <a:ext cx="2160240" cy="86409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79512" y="4437112"/>
            <a:ext cx="54726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Теперь, если соединить щупы между собой, прозвучит сигнал, оповещающий о замыкании цепи.</a:t>
            </a:r>
          </a:p>
        </p:txBody>
      </p:sp>
      <p:pic>
        <p:nvPicPr>
          <p:cNvPr id="1026" name="Picture 2" descr="E:\Уроки Робототехники\Материалы\значек диод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3645024"/>
            <a:ext cx="1017588" cy="396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Что мы проходили</a:t>
            </a:r>
            <a:b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прошлом занятии?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2348880"/>
            <a:ext cx="78488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Схематичное обозначение электродеталей.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3568" y="2996880"/>
            <a:ext cx="78488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Какие условные обозначения Вы уже знаете?</a:t>
            </a:r>
          </a:p>
        </p:txBody>
      </p:sp>
      <p:pic>
        <p:nvPicPr>
          <p:cNvPr id="1026" name="Picture 2" descr="E:\Уроки Робототехники\радиоэлементы\батарейка 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509064"/>
            <a:ext cx="804888" cy="1420442"/>
          </a:xfrm>
          <a:prstGeom prst="rect">
            <a:avLst/>
          </a:prstGeom>
          <a:noFill/>
        </p:spPr>
      </p:pic>
      <p:pic>
        <p:nvPicPr>
          <p:cNvPr id="1027" name="Picture 3" descr="E:\Уроки Робототехники\радиоэлементы\кнопка 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4005064"/>
            <a:ext cx="595300" cy="2346855"/>
          </a:xfrm>
          <a:prstGeom prst="rect">
            <a:avLst/>
          </a:prstGeom>
          <a:noFill/>
        </p:spPr>
      </p:pic>
      <p:pic>
        <p:nvPicPr>
          <p:cNvPr id="1028" name="Picture 4" descr="E:\Уроки Робототехники\радиоэлементы\резистор 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4149064"/>
            <a:ext cx="277396" cy="2082669"/>
          </a:xfrm>
          <a:prstGeom prst="rect">
            <a:avLst/>
          </a:prstGeom>
          <a:noFill/>
        </p:spPr>
      </p:pic>
      <p:pic>
        <p:nvPicPr>
          <p:cNvPr id="1029" name="Picture 5" descr="E:\Уроки Робототехники\радиоэлементы\светодиод 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4293064"/>
            <a:ext cx="1534923" cy="17991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Лампа накаливания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6444208" y="1728000"/>
            <a:ext cx="0" cy="115212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V="1">
            <a:off x="6444208" y="4680000"/>
            <a:ext cx="0" cy="115212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5544000" y="2880000"/>
            <a:ext cx="1800000" cy="1800000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>
            <a:stCxn id="9" idx="5"/>
            <a:endCxn id="9" idx="1"/>
          </p:cNvCxnSpPr>
          <p:nvPr/>
        </p:nvCxnSpPr>
        <p:spPr>
          <a:xfrm flipH="1" flipV="1">
            <a:off x="5807604" y="3143604"/>
            <a:ext cx="1272792" cy="127279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9" idx="3"/>
            <a:endCxn id="9" idx="7"/>
          </p:cNvCxnSpPr>
          <p:nvPr/>
        </p:nvCxnSpPr>
        <p:spPr>
          <a:xfrm flipV="1">
            <a:off x="5807604" y="3143604"/>
            <a:ext cx="1272792" cy="127279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E:\Уроки Робототехники\радиоэлементы\лампа 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12776"/>
            <a:ext cx="3290409" cy="4797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Диод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868144" y="3284984"/>
            <a:ext cx="1152128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6444208" y="2132856"/>
            <a:ext cx="0" cy="115212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6444208" y="4221088"/>
            <a:ext cx="0" cy="115212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Равнобедренный треугольник 8"/>
          <p:cNvSpPr/>
          <p:nvPr/>
        </p:nvSpPr>
        <p:spPr>
          <a:xfrm>
            <a:off x="5868144" y="3284984"/>
            <a:ext cx="1152128" cy="936104"/>
          </a:xfrm>
          <a:prstGeom prst="triangl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868144" y="4581128"/>
            <a:ext cx="504056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+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940152" y="1988840"/>
            <a:ext cx="504056" cy="820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516216" y="5085184"/>
            <a:ext cx="10801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анод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516216" y="1556792"/>
            <a:ext cx="12961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катод</a:t>
            </a:r>
          </a:p>
        </p:txBody>
      </p:sp>
      <p:pic>
        <p:nvPicPr>
          <p:cNvPr id="2050" name="Picture 2" descr="E:\Уроки Робототехники\радиоэлементы\диоды 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00808"/>
            <a:ext cx="4032448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1032</TotalTime>
  <Words>2040</Words>
  <Application>Microsoft Office PowerPoint</Application>
  <PresentationFormat>Экран (4:3)</PresentationFormat>
  <Paragraphs>262</Paragraphs>
  <Slides>29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PC1</cp:lastModifiedBy>
  <cp:revision>134</cp:revision>
  <dcterms:created xsi:type="dcterms:W3CDTF">2019-06-18T10:40:05Z</dcterms:created>
  <dcterms:modified xsi:type="dcterms:W3CDTF">2021-01-10T09:59:08Z</dcterms:modified>
</cp:coreProperties>
</file>