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8" r:id="rId2"/>
    <p:sldId id="260" r:id="rId3"/>
    <p:sldId id="262" r:id="rId4"/>
    <p:sldId id="285" r:id="rId5"/>
    <p:sldId id="261" r:id="rId6"/>
    <p:sldId id="283" r:id="rId7"/>
    <p:sldId id="286" r:id="rId8"/>
    <p:sldId id="282" r:id="rId9"/>
    <p:sldId id="270" r:id="rId10"/>
    <p:sldId id="276" r:id="rId11"/>
    <p:sldId id="287" r:id="rId12"/>
    <p:sldId id="288" r:id="rId13"/>
    <p:sldId id="292" r:id="rId14"/>
    <p:sldId id="293" r:id="rId15"/>
    <p:sldId id="294" r:id="rId16"/>
    <p:sldId id="295" r:id="rId17"/>
    <p:sldId id="296" r:id="rId18"/>
    <p:sldId id="289" r:id="rId19"/>
    <p:sldId id="291" r:id="rId20"/>
    <p:sldId id="290" r:id="rId21"/>
    <p:sldId id="297" r:id="rId22"/>
    <p:sldId id="298" r:id="rId23"/>
    <p:sldId id="299" r:id="rId24"/>
    <p:sldId id="281" r:id="rId25"/>
    <p:sldId id="300" r:id="rId26"/>
    <p:sldId id="25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1800" autoAdjust="0"/>
  </p:normalViewPr>
  <p:slideViewPr>
    <p:cSldViewPr>
      <p:cViewPr>
        <p:scale>
          <a:sx n="66" d="100"/>
          <a:sy n="66" d="100"/>
        </p:scale>
        <p:origin x="-1997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EE7A3-E618-45C5-BC07-9D7F0E671D09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7831-6F9F-40AF-93FD-7A1876770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/>
              <a:t>Повторять на каждом занятии.</a:t>
            </a:r>
          </a:p>
          <a:p>
            <a:endParaRPr lang="ru-RU" spc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один человек говорит, все остальные молча его слушают. Это относится и 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ученикам и к преподавателю.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у преподавателя всегда есть приоритет слова перед учениками, так как он главный на занятиях.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значит, что он может дать слову ученику или взять инициативу в свои руки.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Дружеская атмосфера – залог общего успеха.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чего-то не понимаешь, не стесняйся спросить, не нарушая при этом первого правила.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Например можно поднять руку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спросить у учителя.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во время выполнения самостоятельной работы, спросить у товарища.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Запрещено обзывать, задирать и как либо унижать друг друга. Подобное поведение гарантирует отстранение от занятий.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на столе будет завал, работать будет тяжело.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этому перед тем как приступить к выполнению нового задания, необходимо навести порядок, чтобы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ничего не мешалось и было комфортно работать.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 в коем случае на рабочем столе не должно находиться продуктов питания и особенно жидкостей.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случайном опрокидывании стакана с водой может произойти короткое замыкание.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Из-за чего можно получить травму и дорогостоящее оборудование может выйти из строя.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Электроприборы включаются только по команде.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Ноутбук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паяльник, мультиметр,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-ручку, термоклеевой пистолет ЗАПРЕЩЕНО ВКЛЮЧАТЬ без команды или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Команда «ВЫКЛЮЧИТЬ ОБОРУДОВАНИЕ» выполняется незамедлительно.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этом паяльник,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 и термоклеевой пистолет необходимо отключить от розетки.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выключения мультиметра ручка переводится в положение «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выключить ноутбук необходимо в меню пуск (левый нижний угол) нажать на «завершение работы» и подождать пока экран погаснет, только после этого можно закрыть крышку.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ЗАПРЕЩАЕТСЯ выключать ноутбук нажатием кнопки на корпусе!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испытания санкционируются преподавателем.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выполнении опытов, подача электричества на цепь осуществляется только с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 новой программы так же осуществляется с разрешения преподавателя.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каждого прибора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инструмента есть прямое назначение. Всё что к этому назначению не относится является нарушением техники безопасности.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-ручки и термоклеевого пистолета, не следует прикасаться разогретым экструдером или расплавленным пластиком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паяльника не следует прикасаться разогретым жалом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ножниц, канцелярского ножа и других режущих инструментов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следует соблюдать осторожность и не проверять остроту лезвия, проводя по нему пальцем. Всегда закрывать режущую часть инструмента после каждого применения.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Выпираем</a:t>
            </a:r>
            <a:r>
              <a:rPr lang="ru-RU" baseline="0" dirty="0" smtClean="0"/>
              <a:t> нужный порт и плату, загружаем скетч.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Вопросы из конспекта хакера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Актуализация</a:t>
            </a:r>
            <a:r>
              <a:rPr lang="ru-RU" b="1" baseline="0" dirty="0" smtClean="0"/>
              <a:t> пройденного материала.</a:t>
            </a:r>
          </a:p>
          <a:p>
            <a:r>
              <a:rPr lang="ru-RU" baseline="0" dirty="0" smtClean="0"/>
              <a:t>Не забудьте поделиться новыми знаниями с друзьями и родителями.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Актуализация</a:t>
            </a:r>
            <a:r>
              <a:rPr lang="ru-RU" b="1" baseline="0" dirty="0" smtClean="0"/>
              <a:t> пройденного материала.</a:t>
            </a:r>
          </a:p>
          <a:p>
            <a:r>
              <a:rPr lang="ru-RU" baseline="0" dirty="0" smtClean="0"/>
              <a:t>Не забудьте поделиться новыми знаниями с друзьями и родителями.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Роботы это автоматизированные</a:t>
            </a:r>
            <a:r>
              <a:rPr lang="ru-RU" baseline="0" dirty="0" smtClean="0"/>
              <a:t> </a:t>
            </a:r>
            <a:r>
              <a:rPr lang="ru-RU" dirty="0" smtClean="0"/>
              <a:t>устройства призванные помогать</a:t>
            </a:r>
            <a:r>
              <a:rPr lang="ru-RU" baseline="0" dirty="0" smtClean="0"/>
              <a:t> человеку, облегчать его труд.</a:t>
            </a:r>
          </a:p>
          <a:p>
            <a:r>
              <a:rPr lang="ru-RU" baseline="0" dirty="0" smtClean="0"/>
              <a:t>Роботы состоят из электронных, механических и программных компонентов.</a:t>
            </a:r>
          </a:p>
          <a:p>
            <a:r>
              <a:rPr lang="ru-RU" baseline="0" dirty="0" smtClean="0"/>
              <a:t>Роботы также состоят из сенсорных, вспомогательных и исполнительных компонентов (новое).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Мультиметр – универсальный измерительный прибор электромонтёра, с помощью него можно регистрировать силу тока, напряжение и сопротивление, а так же выполнять прозвонку электроцепи.</a:t>
            </a:r>
          </a:p>
          <a:p>
            <a:endParaRPr lang="ru-RU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Алгоритм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строгая логичная последовательность операций выполняемых для решения задачи.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Программирование это разработка алгоритмов обеспечивающих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функционирование умных машин.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Алгоритмы при этом записываются в виде данных, наполняются данными и сами собой представляют данные.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Ученики представляют придуманные дома алгоритмы группе. Обсуждаем, проверяем</a:t>
            </a:r>
            <a:r>
              <a:rPr lang="ru-RU" baseline="0" dirty="0" smtClean="0"/>
              <a:t> на логичность. Даже если что-то не правильно, необходимо использовать положительное подкрепление.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сегодняшний день</a:t>
            </a:r>
            <a:r>
              <a:rPr lang="ru-RU" baseline="0" dirty="0" smtClean="0"/>
              <a:t> самыми используемыми языками программирования считаются </a:t>
            </a:r>
            <a:r>
              <a:rPr lang="en-US" baseline="0" dirty="0" smtClean="0"/>
              <a:t>C++, Java,</a:t>
            </a:r>
            <a:r>
              <a:rPr lang="ru-RU" baseline="0" dirty="0" smtClean="0"/>
              <a:t> </a:t>
            </a:r>
            <a:r>
              <a:rPr lang="en-US" baseline="0" dirty="0" smtClean="0"/>
              <a:t>Scratch, Pascal, Python</a:t>
            </a:r>
            <a:r>
              <a:rPr lang="ru-RU" baseline="0" dirty="0" smtClean="0"/>
              <a:t> и др.</a:t>
            </a:r>
          </a:p>
          <a:p>
            <a:r>
              <a:rPr lang="ru-RU" baseline="0" dirty="0" smtClean="0"/>
              <a:t>На наших уроках мы используем язык </a:t>
            </a:r>
            <a:r>
              <a:rPr lang="en-US" baseline="0" dirty="0" smtClean="0"/>
              <a:t>C++</a:t>
            </a:r>
            <a:r>
              <a:rPr lang="ru-RU" baseline="0" dirty="0" smtClean="0"/>
              <a:t>, а точнее </a:t>
            </a:r>
            <a:r>
              <a:rPr lang="en-US" baseline="0" dirty="0" err="1" smtClean="0"/>
              <a:t>ArduinoC</a:t>
            </a:r>
            <a:r>
              <a:rPr lang="ru-RU" baseline="0" dirty="0" smtClean="0"/>
              <a:t>, именно на нём написан скетч который мы прошивали в плату </a:t>
            </a:r>
            <a:r>
              <a:rPr lang="en-US" baseline="0" dirty="0" smtClean="0"/>
              <a:t>Arduino</a:t>
            </a:r>
            <a:r>
              <a:rPr lang="ru-RU" baseline="0" dirty="0" smtClean="0"/>
              <a:t> на прошлом уроке.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Давайте вспомним, в чем заключается работа </a:t>
            </a:r>
            <a:r>
              <a:rPr lang="en-US" baseline="0" dirty="0" smtClean="0"/>
              <a:t>Arduino</a:t>
            </a:r>
            <a:r>
              <a:rPr lang="ru-RU" baseline="0" dirty="0" smtClean="0"/>
              <a:t>, при такой прошивке</a:t>
            </a:r>
            <a:r>
              <a:rPr lang="ru-RU" baseline="0" dirty="0" smtClean="0"/>
              <a:t>.</a:t>
            </a: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Разбираем программу.</a:t>
            </a:r>
          </a:p>
          <a:p>
            <a:endParaRPr lang="ru-RU" dirty="0" smtClean="0"/>
          </a:p>
          <a:p>
            <a:r>
              <a:rPr lang="en-US" dirty="0" smtClean="0"/>
              <a:t>void</a:t>
            </a:r>
            <a:r>
              <a:rPr lang="en-US" baseline="0" dirty="0" smtClean="0"/>
              <a:t> setup </a:t>
            </a:r>
            <a:r>
              <a:rPr lang="ru-RU" baseline="0" dirty="0" smtClean="0"/>
              <a:t>- часть программы, которая выполняется единожды, всякий раз при подаче питания на плату, здесь задаются настройки.</a:t>
            </a:r>
          </a:p>
          <a:p>
            <a:endParaRPr lang="ru-RU" baseline="0" dirty="0" smtClean="0"/>
          </a:p>
          <a:p>
            <a:r>
              <a:rPr lang="en-US" baseline="0" dirty="0" smtClean="0"/>
              <a:t>void loop </a:t>
            </a:r>
            <a:r>
              <a:rPr lang="ru-RU" baseline="0" dirty="0" smtClean="0"/>
              <a:t>- основная часть программы, которая начнёт циклично выполняться сразу после завершения настроек (</a:t>
            </a:r>
            <a:r>
              <a:rPr lang="en-US" baseline="0" dirty="0" smtClean="0"/>
              <a:t>void setup</a:t>
            </a:r>
            <a:r>
              <a:rPr lang="ru-RU" baseline="0" dirty="0" smtClean="0"/>
              <a:t>).</a:t>
            </a:r>
          </a:p>
          <a:p>
            <a:endParaRPr lang="en-US" dirty="0" smtClean="0"/>
          </a:p>
          <a:p>
            <a:r>
              <a:rPr lang="en-US" dirty="0" err="1" smtClean="0"/>
              <a:t>pinMode</a:t>
            </a:r>
            <a:r>
              <a:rPr lang="en-US" dirty="0" smtClean="0"/>
              <a:t> - </a:t>
            </a:r>
            <a:r>
              <a:rPr lang="ru-RU" dirty="0" smtClean="0"/>
              <a:t>назначение Пина выходом или входом, соответственно </a:t>
            </a:r>
            <a:r>
              <a:rPr lang="en-US" dirty="0" smtClean="0"/>
              <a:t>OUTPUT </a:t>
            </a:r>
            <a:r>
              <a:rPr lang="ru-RU" dirty="0" smtClean="0"/>
              <a:t>или</a:t>
            </a:r>
            <a:r>
              <a:rPr lang="en-US" dirty="0" smtClean="0"/>
              <a:t> INPUT</a:t>
            </a:r>
            <a:r>
              <a:rPr lang="ru-RU" dirty="0" smtClean="0"/>
              <a:t>,</a:t>
            </a:r>
            <a:r>
              <a:rPr lang="ru-RU" baseline="0" dirty="0" smtClean="0"/>
              <a:t> а цифра означает номер Пина.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digitaWrite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выдает цифровой</a:t>
            </a:r>
            <a:r>
              <a:rPr lang="ru-RU" baseline="0" dirty="0" smtClean="0"/>
              <a:t> сигнал, т.е. логическую 1 или 0, максимальное напряжение или его полное отсутствие, соответственно </a:t>
            </a:r>
            <a:r>
              <a:rPr lang="en-US" dirty="0" smtClean="0"/>
              <a:t>HIGH </a:t>
            </a:r>
            <a:r>
              <a:rPr lang="ru-RU" dirty="0" smtClean="0"/>
              <a:t>или</a:t>
            </a:r>
            <a:r>
              <a:rPr lang="en-US" dirty="0" smtClean="0"/>
              <a:t> LOW</a:t>
            </a:r>
            <a:r>
              <a:rPr lang="ru-RU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delay</a:t>
            </a:r>
            <a:r>
              <a:rPr lang="en-US" baseline="0" dirty="0" smtClean="0"/>
              <a:t> - </a:t>
            </a:r>
            <a:r>
              <a:rPr lang="ru-RU" baseline="0" dirty="0" smtClean="0"/>
              <a:t>задержка (алгоритм как бы замирает на том этапе, после которого стоит данная команда), при этом 1000 - это одна секунда.</a:t>
            </a:r>
          </a:p>
          <a:p>
            <a:endParaRPr lang="ru-RU" baseline="0" dirty="0" smtClean="0"/>
          </a:p>
          <a:p>
            <a:r>
              <a:rPr lang="ru-RU" i="0" u="none" baseline="0" dirty="0" smtClean="0"/>
              <a:t>Фигурные и простые скобки, точки, запятые и точка с запятой…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Почему же мигал именно встроенный светодиод, ведь в программе указан Пин под номером 13, но к нему мы ничего не подключали. Будет ли тоже самое происходить если укажем другой Пин?</a:t>
            </a:r>
          </a:p>
          <a:p>
            <a:endParaRPr lang="en-US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Хлёст руками.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надо бросать за плечи свободно! Руки — как плети! Надо не двигать ими, а именно свободно бросать.</a:t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далеко закинуть руки за плечи так, чтобы ладошки свободно хлопали за плечами, издавая характерный звук шлепка.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Лыжник.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состоит из взмахов руками вверх-вниз, с синхронным подъемом и опусканием ног с носок на пятки, или наоборот, с подъемом с пяток на носки.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Крутиться.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ноги стоят как удобно, руки расслаблены — крутимся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влево-вправо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расслабленном состоянии одну минуту в том ритме, из которого выходить не хочется.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Вибрация.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стоят как удобно, руки расслабленно висят. Плечи подёргиваются вверх-вниз, вызывая вибрацию в теле. Затем ноги тоже начинают вибрировать.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Вис.</a:t>
            </a:r>
          </a:p>
          <a:p>
            <a:endParaRPr lang="ru-RU" b="0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 — примерно на ширине плеч, делаем вис назад. Получается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полунаклон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назад типа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полумостика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это только первая часть упражнения — вис назад, а всего их четыре — вис назад, вис вперед, расслабление и наклон.</a:t>
            </a:r>
          </a:p>
          <a:p>
            <a:endParaRPr lang="ru-RU" b="0" dirty="0" smtClean="0"/>
          </a:p>
          <a:p>
            <a:r>
              <a:rPr lang="ru-RU" b="1" dirty="0" smtClean="0"/>
              <a:t>Лёгкий</a:t>
            </a:r>
            <a:r>
              <a:rPr lang="ru-RU" b="1" baseline="0" dirty="0" smtClean="0"/>
              <a:t> Танец. </a:t>
            </a:r>
            <a:r>
              <a:rPr lang="ru-RU" b="0" baseline="0" dirty="0" smtClean="0"/>
              <a:t>(Выполняется только при наличие свободного пространства для каждого).</a:t>
            </a:r>
            <a:endParaRPr lang="ru-RU" b="0" dirty="0" smtClean="0"/>
          </a:p>
          <a:p>
            <a:endParaRPr lang="ru-RU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Исходное положение — ноги вместе, руки вдоль туловища.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  это шаг правой ногой вперед.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— взмах левой ногой вправо, носочек вытягиваем, одновременно поворачиваем корпус влево с махом руками влево.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— левая нога, руки и туловище в исходном по поясе.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— шаг правой ногой назад, в исходное положение, то есть на ту же точку, откуда и начали первое движение.</a:t>
            </a: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3-4 раза. Затем другой ногой и руками зеркально.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Собираем первый эксперимент на </a:t>
            </a:r>
            <a:r>
              <a:rPr lang="ru-RU" dirty="0" err="1" smtClean="0"/>
              <a:t>макетке</a:t>
            </a:r>
            <a:r>
              <a:rPr lang="ru-RU" dirty="0" smtClean="0"/>
              <a:t> и программируем,</a:t>
            </a:r>
            <a:r>
              <a:rPr lang="ru-RU" baseline="0" dirty="0" smtClean="0"/>
              <a:t> пробуем подключать к разным </a:t>
            </a:r>
            <a:r>
              <a:rPr lang="ru-RU" baseline="0" dirty="0" err="1" smtClean="0"/>
              <a:t>пинам</a:t>
            </a:r>
            <a:r>
              <a:rPr lang="ru-RU" baseline="0" dirty="0" smtClean="0"/>
              <a:t> светодиод и изменять скорость мигания в скетче.</a:t>
            </a:r>
          </a:p>
          <a:p>
            <a:endParaRPr lang="ru-RU" baseline="0" dirty="0" smtClean="0"/>
          </a:p>
          <a:p>
            <a:r>
              <a:rPr lang="ru-RU" b="1" baseline="0" dirty="0" smtClean="0"/>
              <a:t>Дополнительное задание:</a:t>
            </a:r>
          </a:p>
          <a:p>
            <a:r>
              <a:rPr lang="ru-RU" baseline="0" dirty="0" smtClean="0"/>
              <a:t>С помощью мультиметра измерить напряжение на </a:t>
            </a:r>
            <a:r>
              <a:rPr lang="ru-RU" baseline="0" dirty="0" err="1" smtClean="0"/>
              <a:t>пинах</a:t>
            </a:r>
            <a:r>
              <a:rPr lang="ru-RU" baseline="0" dirty="0" smtClean="0"/>
              <a:t> (для удобства собрать всё на </a:t>
            </a:r>
            <a:r>
              <a:rPr lang="ru-RU" baseline="0" dirty="0" err="1" smtClean="0"/>
              <a:t>макетке</a:t>
            </a:r>
            <a:r>
              <a:rPr lang="ru-RU" baseline="0" dirty="0" smtClean="0"/>
              <a:t>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Проверьте</a:t>
            </a:r>
            <a:r>
              <a:rPr lang="ru-RU" baseline="0" dirty="0" smtClean="0"/>
              <a:t> чтобы скетч выглядел именно так, с соблюдением регистра. И не забудьте про круглые и фигурные скобки, а так же про точки с запятой.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25649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Введение в программирование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134" y="5517232"/>
            <a:ext cx="438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Купцов Антон Андреевич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17722" y="6021288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nash_roboklass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User\Desktop\Уроки ОБЖ\медиа для презентаций\00 значёк инстаграм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882" y="6021288"/>
            <a:ext cx="504056" cy="504056"/>
          </a:xfrm>
          <a:prstGeom prst="rect">
            <a:avLst/>
          </a:prstGeom>
          <a:noFill/>
        </p:spPr>
      </p:pic>
      <p:pic>
        <p:nvPicPr>
          <p:cNvPr id="10" name="Picture 3" descr="F:\Уроки Робототехники\Материалы\Nash_Robokl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149080"/>
            <a:ext cx="1296144" cy="1320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0" y="6926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Робототехника на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Arduino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Занятие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Уроки Робототехники\Материалы\Амперка\1_scheme.svg.png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  <a:lum bright="100000"/>
          </a:blip>
          <a:srcRect/>
          <a:stretch>
            <a:fillRect/>
          </a:stretch>
        </p:blipFill>
        <p:spPr bwMode="auto">
          <a:xfrm>
            <a:off x="611560" y="3429000"/>
            <a:ext cx="8058085" cy="15841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Принципиальная схема: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Уроки Робототехники\Материалы\Амперка\1_bread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160111" cy="44416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на макетной плате: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429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настраиваем пин №13 в режим выхода,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077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т.е. в режим источника напряжения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65313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42088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sz="2800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5229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429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подаём на пин 13 «высокий сигнал» (англ. «high»), т.е.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77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выдаём 5 вольт. Через светодиод побежит ток.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530120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42088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sz="2800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472514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Это заставит его светиться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429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задерживаем (англ. «delay») микроконтроллер в этом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077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состоянии на 100 миллисекунд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465313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988" y="2780928"/>
            <a:ext cx="878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подаём на пин 13 «низкий сигнал» (англ. «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low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»), т.е.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428928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spc="-30" dirty="0" smtClean="0">
                <a:latin typeface="Arial" pitchFamily="34" charset="0"/>
                <a:cs typeface="Arial" pitchFamily="34" charset="0"/>
              </a:rPr>
              <a:t>// выдаём 0 вольт или, точнее, приравниваем пин 13 к земле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988" y="4653136"/>
            <a:ext cx="878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988" y="4077072"/>
            <a:ext cx="878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В результате светодиод погаснет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4928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900 миллисекунд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306903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delay(900);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717032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spc="-40" dirty="0" smtClean="0">
                <a:latin typeface="Arial" pitchFamily="34" charset="0"/>
                <a:cs typeface="Arial" pitchFamily="34" charset="0"/>
              </a:rPr>
              <a:t>// после «размораживания» </a:t>
            </a:r>
            <a:r>
              <a:rPr lang="ru-RU" sz="2400" i="1" spc="-40" dirty="0" err="1" smtClean="0">
                <a:latin typeface="Arial" pitchFamily="34" charset="0"/>
                <a:cs typeface="Arial" pitchFamily="34" charset="0"/>
              </a:rPr>
              <a:t>loop</a:t>
            </a:r>
            <a:r>
              <a:rPr lang="ru-RU" sz="2400" i="1" spc="-40" dirty="0" smtClean="0">
                <a:latin typeface="Arial" pitchFamily="34" charset="0"/>
                <a:cs typeface="Arial" pitchFamily="34" charset="0"/>
              </a:rPr>
              <a:t> сразу же начнёт исполняться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36503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вновь, и со стороны это будет выглядеть так, будто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5013176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светодиод мигает раз в 100 мс + 900 мс = 1000 мс = 1 сек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430145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2204864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3284984"/>
            <a:ext cx="48965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en-US" sz="2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delay(900);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Прошивка платы: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13285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выбор платы и порта</a:t>
            </a:r>
          </a:p>
        </p:txBody>
      </p:sp>
      <p:pic>
        <p:nvPicPr>
          <p:cNvPr id="6" name="Picture 3" descr="E:\Уроки Робототехники\Материалы\arduinostart_arduinoid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8639935" cy="345638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720000" y="3348064"/>
            <a:ext cx="324000" cy="324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04864"/>
            <a:ext cx="1589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843808" y="2708920"/>
            <a:ext cx="15841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3568" y="2636912"/>
            <a:ext cx="144016" cy="6480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843808" y="2708920"/>
            <a:ext cx="2808312" cy="22322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для проверки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132856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Что будет, если подключить к земле анод светодиода вместо катода?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Что будет, если подключить светодиод с резистором большого номинала (например, 10 кОм)?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Что будет, если подключить светодиод без резистора?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Зачем нужна встроенная функция pinMode? Какие параметры она принимает?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Зачем нужна встроенная функция digitalWrite? Какие параметры она принимает?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С помощью какой встроенной функции можно заставить микроконтроллер ничего не делать?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В каких единицах задается длительность паузы для этой функции?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Проверка готовности к занятиям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Тетрадь формата А4, 96 листов в клетку;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Две пишущие ручки (чёрные или синие);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Три заточенных простых карандаша (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B, HB, H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Цветные карандаши или фломастеры;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Две линейки (офицерскую и простую 20-30см.);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Канцелярский клей.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Дополнительное задание № 1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27687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Сделайте так, чтобы маячок светился полсекунды, а пауза между вспышками была равна одной секунде.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Решение задания № 1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204864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3284984"/>
            <a:ext cx="48965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en-US" sz="2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458112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pc="-4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spc="-40" dirty="0" smtClean="0">
                <a:latin typeface="Arial" pitchFamily="34" charset="0"/>
                <a:cs typeface="Arial" pitchFamily="34" charset="0"/>
              </a:rPr>
              <a:t>пол секунды горит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0" y="544522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pc="-4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spc="-40" dirty="0" smtClean="0">
                <a:latin typeface="Arial" pitchFamily="34" charset="0"/>
                <a:cs typeface="Arial" pitchFamily="34" charset="0"/>
              </a:rPr>
              <a:t>одну секунду спит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Дополнительное задание № 2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27687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Измените код примера так, чтобы маячок включался на три секунды после запуска</a:t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устройства, а затем мигал в стандартном режиме.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Маячок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Решение задания № 2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060848"/>
            <a:ext cx="489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221088"/>
            <a:ext cx="489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00);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3356992"/>
            <a:ext cx="514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pc="-4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spc="-40" dirty="0" smtClean="0">
                <a:latin typeface="Arial" pitchFamily="34" charset="0"/>
                <a:cs typeface="Arial" pitchFamily="34" charset="0"/>
              </a:rPr>
              <a:t>три секунды горит при запуске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1880" y="5949280"/>
            <a:ext cx="514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pc="-6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spc="-60" dirty="0" smtClean="0">
                <a:latin typeface="Arial" pitchFamily="34" charset="0"/>
                <a:cs typeface="Arial" pitchFamily="34" charset="0"/>
              </a:rPr>
              <a:t>затем мигает в обычном режиме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00808"/>
            <a:ext cx="9144000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такое языки программирования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какие они бывают.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212976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Программы для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Arduino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состоят из двух основных частей: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настройки при подаче питания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бесконечного цикла.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Чему Вы сегодня научились?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Программировать плату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Arduino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мигание светодиодом с разной частотой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005064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Использовать при этом функции pinMode, digitalWrite, и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00808"/>
            <a:ext cx="856895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Подумайте над тем, какие роботы встречаются в нашей повседневной жизни.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429000"/>
            <a:ext cx="8568952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пофантазируйте о том, каких роботов Вы хотели бы создавать в будущем, на пользу человечества.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 безопасности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уроках робототехники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Дружеская атмосфера – залог общего успеха.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Электроприборы включаются только по команде.</a:t>
            </a:r>
            <a:endParaRPr lang="ru-RU" sz="2800" spc="-4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Все и</a:t>
            </a: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спытания санкционируются преподавателем.</a:t>
            </a: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Розетка не для пальцев!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мы проходили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прошлых занятиях?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420888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Кто такие роботы, и из чего они состоят?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356992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чего нужен мультиметр?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293096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алгоритм и программирование?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Проверка домашнего задания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Разбор Алгоритмов!</a:t>
            </a:r>
          </a:p>
        </p:txBody>
      </p:sp>
      <p:pic>
        <p:nvPicPr>
          <p:cNvPr id="1026" name="Picture 2" descr="E:\Уроки Робототехники\Материалы\redesenh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76872"/>
            <a:ext cx="6539205" cy="435674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Язык программирования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40768"/>
            <a:ext cx="856895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формальный язык, предназначенный для записи компьютерных программ.</a:t>
            </a:r>
          </a:p>
        </p:txBody>
      </p:sp>
      <p:pic>
        <p:nvPicPr>
          <p:cNvPr id="1026" name="Picture 2" descr="E:\Уроки Робототехники\Материалы\языки программирования.png"/>
          <p:cNvPicPr>
            <a:picLocks noChangeAspect="1" noChangeArrowheads="1"/>
          </p:cNvPicPr>
          <p:nvPr/>
        </p:nvPicPr>
        <p:blipFill>
          <a:blip r:embed="rId3" cstate="print">
            <a:lum bright="20000" contrast="30000"/>
          </a:blip>
          <a:srcRect t="8832" r="3538" b="6718"/>
          <a:stretch>
            <a:fillRect/>
          </a:stretch>
        </p:blipFill>
        <p:spPr bwMode="auto">
          <a:xfrm>
            <a:off x="0" y="2855332"/>
            <a:ext cx="9144000" cy="4002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104" y="1988840"/>
            <a:ext cx="32403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endParaRPr lang="ru-RU" sz="20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0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loop()</a:t>
            </a:r>
            <a:endParaRPr lang="ru-RU" sz="20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7667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Прошивка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Arduino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прошлом уроке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E:\Уроки Робототехники\Материалы\pngfind.com-arduino-uno-png-3361370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348880"/>
            <a:ext cx="4680520" cy="2865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 в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Arduino IDE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628800"/>
            <a:ext cx="39604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loop()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Физминутка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Синхрогимнастика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13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Хлёст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312" y="285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Лыжник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312" y="357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Крутиться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2" y="429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Вибрация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312" y="501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Вис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1596</Words>
  <Application>Microsoft Office PowerPoint</Application>
  <PresentationFormat>Экран (4:3)</PresentationFormat>
  <Paragraphs>286</Paragraphs>
  <Slides>26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PC1</cp:lastModifiedBy>
  <cp:revision>98</cp:revision>
  <dcterms:created xsi:type="dcterms:W3CDTF">2019-06-18T10:40:05Z</dcterms:created>
  <dcterms:modified xsi:type="dcterms:W3CDTF">2021-01-10T10:04:25Z</dcterms:modified>
</cp:coreProperties>
</file>