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8" r:id="rId2"/>
    <p:sldId id="260" r:id="rId3"/>
    <p:sldId id="262" r:id="rId4"/>
    <p:sldId id="285" r:id="rId5"/>
    <p:sldId id="261" r:id="rId6"/>
    <p:sldId id="283" r:id="rId7"/>
    <p:sldId id="276" r:id="rId8"/>
    <p:sldId id="307" r:id="rId9"/>
    <p:sldId id="287" r:id="rId10"/>
    <p:sldId id="288" r:id="rId11"/>
    <p:sldId id="308" r:id="rId12"/>
    <p:sldId id="310" r:id="rId13"/>
    <p:sldId id="311" r:id="rId14"/>
    <p:sldId id="312" r:id="rId15"/>
    <p:sldId id="321" r:id="rId16"/>
    <p:sldId id="313" r:id="rId17"/>
    <p:sldId id="322" r:id="rId18"/>
    <p:sldId id="323" r:id="rId19"/>
    <p:sldId id="289" r:id="rId20"/>
    <p:sldId id="270" r:id="rId21"/>
    <p:sldId id="324" r:id="rId22"/>
    <p:sldId id="301" r:id="rId23"/>
    <p:sldId id="325" r:id="rId24"/>
    <p:sldId id="306" r:id="rId25"/>
    <p:sldId id="302" r:id="rId26"/>
    <p:sldId id="303" r:id="rId27"/>
    <p:sldId id="304" r:id="rId28"/>
    <p:sldId id="326" r:id="rId29"/>
    <p:sldId id="327" r:id="rId30"/>
    <p:sldId id="328" r:id="rId31"/>
    <p:sldId id="329" r:id="rId32"/>
    <p:sldId id="330" r:id="rId33"/>
    <p:sldId id="335" r:id="rId34"/>
    <p:sldId id="336" r:id="rId35"/>
    <p:sldId id="337" r:id="rId36"/>
    <p:sldId id="331" r:id="rId37"/>
    <p:sldId id="305" r:id="rId38"/>
    <p:sldId id="281" r:id="rId39"/>
    <p:sldId id="300" r:id="rId40"/>
    <p:sldId id="257" r:id="rId41"/>
    <p:sldId id="338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B3B"/>
    <a:srgbClr val="FF696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0440" autoAdjust="0"/>
  </p:normalViewPr>
  <p:slideViewPr>
    <p:cSldViewPr>
      <p:cViewPr>
        <p:scale>
          <a:sx n="70" d="100"/>
          <a:sy n="70" d="100"/>
        </p:scale>
        <p:origin x="-1877" y="-21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EE7A3-E618-45C5-BC07-9D7F0E671D09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F7831-6F9F-40AF-93FD-7A1876770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spc="0" dirty="0" smtClean="0"/>
              <a:t>Повторять на каждом занятии.</a:t>
            </a:r>
          </a:p>
          <a:p>
            <a:endParaRPr lang="ru-RU" spc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Тишина – наш лучший друг.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Когда один человек говорит, все остальные молча его слушают. Это относится и к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ученикам и к преподавателю.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 у преподавателя всегда есть приоритет слова перед учениками, так как он главный на занятиях.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значит, что он может дать слову ученику или взять инициативу в свои руки.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Дружеская атмосфера – залог общего успеха.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чего-то не понимаешь, не стесняйся спросить, не нарушая при этом первого правила.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Например можно поднять руку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спросить у учителя.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Или во время выполнения самостоятельной работы, спросить у товарища.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Запрещено обзывать, задирать и как либо унижать друг друга. Подобное поведение гарантирует отстранение от занятий.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На рабочем месте ничего лишнего.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на столе будет завал, работать будет тяжело.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 этому перед тем как приступить к выполнению нового задания, необходимо навести порядок, чтобы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ничего не мешалось и было комфортно работать.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 в коем случае на рабочем столе не должно находиться продуктов питания и особенно жидкостей.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случайном опрокидывании стакана с водой может произойти короткое замыкание.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Из-за чего можно получить травму и дорогостоящее оборудование может выйти из строя.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Электроприборы включаются только по команде.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Ноутбук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паяльник, мультиметр,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-ручку, термоклеевой пистолет ЗАПРЕЩЕНО ВКЛЮЧАТЬ без команды или разрешения преподавателя.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Команда «ВЫКЛЮЧИТЬ ОБОРУДОВАНИЕ» выполняется незамедлительно.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этом паяльник,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-ручку и термоклеевой пистолет необходимо отключить от розетки.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выключения мультиметра ручка переводится в положение «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OFF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выключить ноутбук необходимо в меню пуск (левый нижний угол) нажать на «завершение работы» и подождать пока экран погаснет, только после этого можно закрыть крышку.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ЗАПРЕЩАЕТСЯ выключать ноутбук нажатием кнопки на корпусе!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Все испытания санкционируются преподавателем.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выполнении опытов, подача электричества на цепь осуществляется только с разрешения преподавателя.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Прошивка новой программы так же осуществляется с разрешения преподавателя.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Розетка не для пальцев!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каждого прибора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инструмента есть прямое назначение. Всё что к этому назначению не относится является нарушением техники безопасности.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</a:t>
            </a:r>
            <a:r>
              <a:rPr lang="en-US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-ручки и термоклеевого пистолета, не следует прикасаться разогретым экструдером или расплавленным пластиком до кожи или легковоспламеняющихся предметов. Для предотвращения случайного касания, необходимо пользоваться специальной подставкой.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паяльника не следует прикасаться разогретым жалом до кожи или легковоспламеняющихся предметов. Для предотвращения случайного касания, необходимо пользоваться специальной подставкой.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 использовании ножниц, канцелярского ножа и других режущих инструментов</a:t>
            </a:r>
            <a:r>
              <a:rPr lang="ru-RU" sz="1200" b="0" spc="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следует соблюдать осторожность и не проверять остроту лезвия, проводя по нему пальцем. Всегда закрывать режущую часть инструмента после каждого применения.</a:t>
            </a:r>
            <a:endParaRPr lang="ru-RU" sz="1200" b="0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Вот такой объёмный код у нас получился,</a:t>
            </a:r>
            <a:r>
              <a:rPr lang="ru-RU" baseline="0" dirty="0" smtClean="0"/>
              <a:t> для простого ритмичного мигания стробоскопа.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будущем</a:t>
            </a:r>
            <a:r>
              <a:rPr lang="ru-RU" baseline="0" dirty="0" smtClean="0"/>
              <a:t>, мы научимся сокращать его, используя переменные, списки и циклы.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Выбираем</a:t>
            </a:r>
            <a:r>
              <a:rPr lang="ru-RU" baseline="0" dirty="0" smtClean="0"/>
              <a:t> нужный порт и плату, загружаем скетч.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Хлёст руками.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Руки надо бросать за плечи свободно! Руки — как плети! Надо не двигать ими, а именно свободно бросать.</a:t>
            </a:r>
            <a:b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Необходимо далеко закинуть руки за плечи так, чтобы ладошки свободно хлопали за плечами, издавая характерный звук шлепка.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Лыжник.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Упражнение состоит из взмахов руками вверх-вниз, с синхронным подъемом и опусканием ног с носок на пятки, или наоборот, с подъемом с пяток на носки.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Крутиться.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Итак, ноги стоят как удобно, руки расслаблены — крутимся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влево-вправо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расслабленном состоянии одну минуту в том ритме, из которого выходить не хочется.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Вибрация.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Ноги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стоят как удобно, руки расслабленно висят. Плечи подёргиваются вверх-вниз, вызывая вибрацию в теле. Затем ноги тоже начинают вибрировать.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Вис.</a:t>
            </a:r>
          </a:p>
          <a:p>
            <a:endParaRPr lang="ru-RU" b="0" dirty="0" smtClean="0"/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Ноги — примерно на ширине плеч, делаем вис назад. Получается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полунаклон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назад типа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полумостика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это только первая часть упражнения — вис назад, а всего их четыре — вис назад, вис вперед, расслабление и наклон.</a:t>
            </a:r>
          </a:p>
          <a:p>
            <a:endParaRPr lang="ru-RU" b="0" dirty="0" smtClean="0"/>
          </a:p>
          <a:p>
            <a:r>
              <a:rPr lang="ru-RU" b="1" dirty="0" smtClean="0"/>
              <a:t>Лёгкий</a:t>
            </a:r>
            <a:r>
              <a:rPr lang="ru-RU" b="1" baseline="0" dirty="0" smtClean="0"/>
              <a:t> Танец. </a:t>
            </a:r>
            <a:r>
              <a:rPr lang="ru-RU" b="0" baseline="0" dirty="0" smtClean="0"/>
              <a:t>(Выполняется только при наличие свободного пространства для каждого).</a:t>
            </a:r>
            <a:endParaRPr lang="ru-RU" b="0" dirty="0" smtClean="0"/>
          </a:p>
          <a:p>
            <a:endParaRPr lang="ru-RU" dirty="0" smtClean="0"/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Исходное положение — ноги вместе, руки вдоль туловища.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  это шаг правой ногой вперед.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Два — взмах левой ногой вправо, носочек вытягиваем, одновременно поворачиваем корпус влево с махом руками влево.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 — левая нога, руки и туловище в исходном по поясе.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Четыре — шаг правой ногой назад, в исходное положение, то есть на ту же точку, откуда и начали первое движение.</a:t>
            </a:r>
          </a:p>
          <a:p>
            <a:pPr fontAlgn="base"/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Повторить 3-4 раза. Затем другой ногой и руками зеркально.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79BA-9497-4AEA-AE05-D2B5E1078B7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Яркость светодиода или лампы накаливания зависят от напряжения электропитания, подаваемого</a:t>
            </a:r>
            <a:r>
              <a:rPr lang="ru-RU" sz="12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них.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Так же и скорость вращения двигателя зависит от напряжения, т.е. вольт.</a:t>
            </a:r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Язык программирования -</a:t>
            </a:r>
            <a:r>
              <a:rPr lang="ru-RU" sz="1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формальный язык, предназначенный для записи компьютерных программ.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dirty="0" smtClean="0"/>
              <a:t>void</a:t>
            </a:r>
            <a:r>
              <a:rPr lang="en-US" baseline="0" dirty="0" smtClean="0"/>
              <a:t> setup </a:t>
            </a:r>
            <a:r>
              <a:rPr lang="ru-RU" baseline="0" dirty="0" smtClean="0"/>
              <a:t>- часть программы, которая выполняется единожды, всякий раз при подаче питания на плату, здесь задаются настройки.</a:t>
            </a:r>
          </a:p>
          <a:p>
            <a:endParaRPr lang="ru-RU" baseline="0" dirty="0" smtClean="0"/>
          </a:p>
          <a:p>
            <a:r>
              <a:rPr lang="en-US" baseline="0" dirty="0" smtClean="0"/>
              <a:t>void loop </a:t>
            </a:r>
            <a:r>
              <a:rPr lang="ru-RU" baseline="0" dirty="0" smtClean="0"/>
              <a:t>- основная часть программы, которая начнёт циклично выполняться сразу после завершения настроек (</a:t>
            </a:r>
            <a:r>
              <a:rPr lang="en-US" baseline="0" dirty="0" smtClean="0"/>
              <a:t>void setup</a:t>
            </a:r>
            <a:r>
              <a:rPr lang="ru-RU" baseline="0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pinMode - </a:t>
            </a:r>
            <a:r>
              <a:rPr lang="ru-RU" dirty="0" smtClean="0"/>
              <a:t>назначение Пина выходом или входом, соответственно </a:t>
            </a:r>
            <a:r>
              <a:rPr lang="en-US" dirty="0" smtClean="0"/>
              <a:t>OUTPUT </a:t>
            </a:r>
            <a:r>
              <a:rPr lang="ru-RU" dirty="0" smtClean="0"/>
              <a:t>или</a:t>
            </a:r>
            <a:r>
              <a:rPr lang="en-US" dirty="0" smtClean="0"/>
              <a:t> INPUT</a:t>
            </a:r>
            <a:r>
              <a:rPr lang="ru-RU" dirty="0" smtClean="0"/>
              <a:t>,</a:t>
            </a:r>
            <a:r>
              <a:rPr lang="ru-RU" baseline="0" dirty="0" smtClean="0"/>
              <a:t> а цифра означает номер Пина.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digitaWrite</a:t>
            </a:r>
            <a:r>
              <a:rPr lang="en-US" dirty="0" smtClean="0"/>
              <a:t>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ru-RU" dirty="0" smtClean="0"/>
              <a:t>выдает цифровой</a:t>
            </a:r>
            <a:r>
              <a:rPr lang="ru-RU" baseline="0" dirty="0" smtClean="0"/>
              <a:t> сигнал, т.е. логическую 1 или 0, максимальное напряжение или его полное отсутствие, соответственно </a:t>
            </a:r>
            <a:r>
              <a:rPr lang="en-US" dirty="0" smtClean="0"/>
              <a:t>HIGH </a:t>
            </a:r>
            <a:r>
              <a:rPr lang="ru-RU" dirty="0" smtClean="0"/>
              <a:t>или</a:t>
            </a:r>
            <a:r>
              <a:rPr lang="en-US" dirty="0" smtClean="0"/>
              <a:t> LOW</a:t>
            </a:r>
            <a:r>
              <a:rPr lang="ru-RU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delay</a:t>
            </a:r>
            <a:r>
              <a:rPr lang="en-US" baseline="0" dirty="0" smtClean="0"/>
              <a:t> - </a:t>
            </a:r>
            <a:r>
              <a:rPr lang="ru-RU" baseline="0" dirty="0" smtClean="0"/>
              <a:t>задержка (алгоритм как бы замирает на том этапе, после которого стоит данная команда), при этом 1000 - это одна секунда.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Микроконтроллеры обычно не могут выдавать произвольное напряжение.</a:t>
            </a:r>
            <a:b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Они могут выдать либо напряжение питания (например, 5 В), либо землю (т.е. 0 В).</a:t>
            </a:r>
          </a:p>
          <a:p>
            <a:pPr>
              <a:lnSpc>
                <a:spcPct val="150000"/>
              </a:lnSpc>
            </a:pPr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 уровнем напряжения управляется многое: например, яркость светодиода или скорость вращения мотора.</a:t>
            </a:r>
          </a:p>
          <a:p>
            <a:pPr>
              <a:lnSpc>
                <a:spcPct val="150000"/>
              </a:lnSpc>
            </a:pP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Для симуляции неполного напряжения используется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пульсирующее включение и выключение прибора - 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ШИМ (Широтно-импульсная модуляция, англ.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Pulse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Width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Modulation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или просто PWM).</a:t>
            </a:r>
          </a:p>
          <a:p>
            <a:pPr>
              <a:lnSpc>
                <a:spcPct val="150000"/>
              </a:lnSpc>
            </a:pPr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Выход микроконтроллера переключается между землёй и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Vcc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тысячи раз в секунду. Или, как ещё говорят, имеет частоту в тысячи герц.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Глаз не замечает мерцания более 50 Гц, поэтому нам кажется, что светодиод не мерцает, а горит в вполсилы.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Аналогично, разогнанный мотор не может остановить вал за миллисекунды, поэтому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ШИМ-сигнал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заставит вращаться его в неполную силу.</a:t>
            </a:r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Аппаратная</a:t>
            </a:r>
            <a:r>
              <a:rPr lang="ru-RU" baseline="0" dirty="0" smtClean="0"/>
              <a:t> платформа ШИМ на </a:t>
            </a:r>
            <a:r>
              <a:rPr lang="en-US" baseline="0" dirty="0" smtClean="0"/>
              <a:t>Arduino</a:t>
            </a:r>
            <a:r>
              <a:rPr lang="ru-RU" baseline="0" dirty="0" smtClean="0"/>
              <a:t> имеет 8 бит, в связи с этим варьируется в диапазоне от 0 до 255.</a:t>
            </a:r>
          </a:p>
          <a:p>
            <a:r>
              <a:rPr lang="ru-RU" baseline="0" dirty="0" smtClean="0"/>
              <a:t>Шпаргалку перенести в тетрадь.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Схема</a:t>
            </a:r>
            <a:r>
              <a:rPr lang="ru-RU" baseline="0" dirty="0" smtClean="0"/>
              <a:t> Мигалки такая же как для Стробоскопа. Специально использованы пины, имеющие ШИМ.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Обратите внимание,</a:t>
            </a:r>
            <a:r>
              <a:rPr lang="ru-RU" baseline="0" dirty="0" smtClean="0"/>
              <a:t> что пины имеющие ШИМ в </a:t>
            </a:r>
            <a:r>
              <a:rPr lang="en-US" baseline="0" dirty="0" smtClean="0"/>
              <a:t>Arduino</a:t>
            </a:r>
            <a:r>
              <a:rPr lang="ru-RU" baseline="0" dirty="0" smtClean="0"/>
              <a:t> отмечены значком «</a:t>
            </a:r>
            <a:r>
              <a:rPr lang="en-US" baseline="0" dirty="0" smtClean="0"/>
              <a:t>~</a:t>
            </a:r>
            <a:r>
              <a:rPr lang="ru-RU" baseline="0" dirty="0" smtClean="0"/>
              <a:t>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 как принципиальная схема мигалки</a:t>
            </a:r>
            <a:r>
              <a:rPr lang="ru-RU" baseline="0" dirty="0" smtClean="0"/>
              <a:t> ни чем не отличается от схемы стробоскопа, </a:t>
            </a:r>
            <a:r>
              <a:rPr lang="en-US" baseline="0" dirty="0" smtClean="0"/>
              <a:t>void set </a:t>
            </a:r>
            <a:r>
              <a:rPr lang="ru-RU" baseline="0" dirty="0" smtClean="0"/>
              <a:t>(начальные настройки) оставляем такие же, т.е. настраиваем третий и пятый пины в режим выхода (источника напряжения).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Выбираем</a:t>
            </a:r>
            <a:r>
              <a:rPr lang="ru-RU" baseline="0" dirty="0" smtClean="0"/>
              <a:t> нужный порт и плату, загружаем скетч.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Актуализация</a:t>
            </a:r>
            <a:r>
              <a:rPr lang="ru-RU" b="1" baseline="0" dirty="0" smtClean="0"/>
              <a:t> пройденного материала.</a:t>
            </a:r>
          </a:p>
          <a:p>
            <a:r>
              <a:rPr lang="ru-RU" baseline="0" dirty="0" smtClean="0"/>
              <a:t>Не забудьте поделиться новыми знаниями с друзьями и родителями.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Актуализация</a:t>
            </a:r>
            <a:r>
              <a:rPr lang="ru-RU" b="1" baseline="0" dirty="0" smtClean="0"/>
              <a:t> пройденного материала.</a:t>
            </a:r>
          </a:p>
          <a:p>
            <a:r>
              <a:rPr lang="ru-RU" baseline="0" dirty="0" smtClean="0"/>
              <a:t>Не забудьте поделиться новыми знаниями с друзьями и родителями.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Ученики рассказывают о роботах, которых вспомнили и о тех,</a:t>
            </a:r>
            <a:r>
              <a:rPr lang="ru-RU" baseline="0" dirty="0" smtClean="0"/>
              <a:t> которых мечтают создавать. Даже если что-то не правильно, необходимо использовать положительное подкрепление (похвалить за проделанную работу, подчеркнув то, что получилось хорошо).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0D8E-1CA1-4365-9BE2-113662B535B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i="0" dirty="0" smtClean="0"/>
              <a:t>На следующем уроке</a:t>
            </a:r>
            <a:r>
              <a:rPr lang="ru-RU" i="0" baseline="0" dirty="0" smtClean="0"/>
              <a:t> заполним таблицу, которая поможет составить алгоритм для работы светофора. И соберём макет светофора на </a:t>
            </a:r>
            <a:r>
              <a:rPr lang="en-US" i="0" baseline="0" dirty="0" smtClean="0"/>
              <a:t>Arduino</a:t>
            </a:r>
            <a:r>
              <a:rPr lang="ru-RU" i="0" baseline="0" dirty="0" smtClean="0"/>
              <a:t>.</a:t>
            </a:r>
            <a:endParaRPr lang="ru-RU" i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baseline="0" dirty="0" smtClean="0"/>
              <a:t>Сигнальные огни на полицейской машине, можно считать своего рода роботизированным устройством, так как их мигание автоматизировано и имеет разные программы.</a:t>
            </a:r>
          </a:p>
          <a:p>
            <a:pPr>
              <a:buFontTx/>
              <a:buNone/>
            </a:pPr>
            <a:r>
              <a:rPr lang="ru-RU" baseline="0" dirty="0" smtClean="0"/>
              <a:t>- Какие цвета огней используются в полицейской «Люстре»?</a:t>
            </a:r>
          </a:p>
          <a:p>
            <a:pPr>
              <a:buFontTx/>
              <a:buNone/>
            </a:pPr>
            <a:r>
              <a:rPr lang="ru-RU" baseline="0" dirty="0" smtClean="0"/>
              <a:t>- Синий и красный.</a:t>
            </a:r>
          </a:p>
          <a:p>
            <a:pPr>
              <a:buFontTx/>
              <a:buNone/>
            </a:pPr>
            <a:r>
              <a:rPr lang="ru-RU" baseline="0" dirty="0" smtClean="0"/>
              <a:t>- В каких режимах может работать полицейская «Люстра»?</a:t>
            </a:r>
          </a:p>
          <a:p>
            <a:pPr>
              <a:buFontTx/>
              <a:buNone/>
            </a:pPr>
            <a:r>
              <a:rPr lang="ru-RU" baseline="0" dirty="0" smtClean="0"/>
              <a:t>- Мигалка и стробоскоп.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Схему перенести в тетрадь</a:t>
            </a:r>
            <a:r>
              <a:rPr lang="ru-RU" baseline="0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F7831-6F9F-40AF-93FD-7A1876770AF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9269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Робототехника на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Arduino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4127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Занятие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25649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Полицейская «Люстра»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1134" y="5517232"/>
            <a:ext cx="4382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Купцов Антон Андреевич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17722" y="6021288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nash_roboklass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C:\Users\User\Desktop\Уроки ОБЖ\медиа для презентаций\00 значёк инстаграм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6882" y="6021288"/>
            <a:ext cx="504056" cy="504056"/>
          </a:xfrm>
          <a:prstGeom prst="rect">
            <a:avLst/>
          </a:prstGeom>
          <a:noFill/>
        </p:spPr>
      </p:pic>
      <p:pic>
        <p:nvPicPr>
          <p:cNvPr id="10" name="Picture 3" descr="F:\Уроки Робототехники\Материалы\Nash_Roboklas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4149080"/>
            <a:ext cx="1296144" cy="13209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342900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настраиваем пины №3 и №5 в режим выхода,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7700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т.е. в режим источника напряжения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65313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pinMode(3, OUTPUT);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42088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endParaRPr lang="ru-RU" sz="2800" i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5805264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28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522920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OUTPUT);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306896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подаём на пин 3 «высокий сигнал» (англ. «high»), т.е.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371696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выдаём 5 вольт. Через светодиод побежит ток.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4941168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(3, HIGH);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206084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loop</a:t>
            </a: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endParaRPr lang="ru-RU" sz="2800" i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436510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Это заставит его светиться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9512" y="544522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50 миллисекунд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9512" y="602136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988" y="2276872"/>
            <a:ext cx="878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подаём на пин 3 «низкий сигнал» (англ. «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low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»), т.е.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2924872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spc="-30" dirty="0" smtClean="0">
                <a:latin typeface="Arial" pitchFamily="34" charset="0"/>
                <a:cs typeface="Arial" pitchFamily="34" charset="0"/>
              </a:rPr>
              <a:t>// выдаём 0 вольт или, точнее, приравниваем пин 3 к земле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988" y="4149080"/>
            <a:ext cx="8788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LOW);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988" y="3573016"/>
            <a:ext cx="878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В результате светодиод погаснет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4725072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120 миллисекунд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5301208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2708920"/>
            <a:ext cx="48965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HIGH);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LOW);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725144"/>
            <a:ext cx="8788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Копируем четыре последние строки кода</a:t>
            </a:r>
            <a:b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(выделяем и нажимаем сочетание клавиш «</a:t>
            </a:r>
            <a:r>
              <a:rPr lang="en-US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Ctrl+C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276872"/>
            <a:ext cx="8788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Вставляем скопированные строки кода в продолжение </a:t>
            </a:r>
            <a:b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(устанавливаем курсор на новую строку и нажимаем сочетание клавиш «</a:t>
            </a:r>
            <a:r>
              <a:rPr lang="en-US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Ctrl+V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3768" y="4437112"/>
            <a:ext cx="48965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HIGH);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LOW);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24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3501008"/>
            <a:ext cx="8788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Меняем значение задержки для свечения на 90,</a:t>
            </a:r>
            <a:b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 для затухания - на 240.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276872"/>
            <a:ext cx="878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Ещё раз вставляем скопированные строки кода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3768" y="4077072"/>
            <a:ext cx="48965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HIGH);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LOW);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2924944"/>
            <a:ext cx="8788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в них меняем значение задержки для свечения на 150,</a:t>
            </a:r>
            <a:b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 для затухания - на 50.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060848"/>
            <a:ext cx="48965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HIGH);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LOW);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HIGH);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90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LOW);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HIGH);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LOW);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3563888" y="2132856"/>
            <a:ext cx="864096" cy="4392488"/>
          </a:xfrm>
          <a:prstGeom prst="rightBrace">
            <a:avLst>
              <a:gd name="adj1" fmla="val 43509"/>
              <a:gd name="adj2" fmla="val 22828"/>
            </a:avLst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572000" y="2276872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Эта часть кода отвечает за ритмичное зажигание синего светодиода подключённого к 3му пину.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3861048"/>
            <a:ext cx="4392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Скопируем эти 12 строк и вставим далее, чтобы настроить такой же ритм зажигания для второго – красного светодиода.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2060848"/>
            <a:ext cx="3348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HIGH);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LOW);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HIGH);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90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LOW);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HIGH);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LOW);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 flipH="1">
            <a:off x="4572000" y="2132856"/>
            <a:ext cx="720080" cy="4392488"/>
          </a:xfrm>
          <a:prstGeom prst="rightBrace">
            <a:avLst>
              <a:gd name="adj1" fmla="val 43509"/>
              <a:gd name="adj2" fmla="val 22828"/>
            </a:avLst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3528" y="2132856"/>
            <a:ext cx="4392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Красный светодиод подключён к 5му пину, по этому в вставленных строках, нужно поменять номер используемого пина.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916832"/>
            <a:ext cx="33123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b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pinMode(3, OUTPUT);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OUTPUT);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</a:t>
            </a:r>
            <a:r>
              <a:rPr lang="en-US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loop</a:t>
            </a:r>
            <a: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()</a:t>
            </a:r>
            <a:b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endParaRPr lang="ru-RU" i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HIGH);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LOW);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HIGH);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LOW);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HIGH);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2420888"/>
            <a:ext cx="3348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digitalWrite(3, LOW);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HIGH);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LOW);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HIGH);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LOW);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HIGH);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digitalWrite(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LOW);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5517232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 забудьте в конце кода закрыть void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loop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фигурной скобкой.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916000" y="6264000"/>
            <a:ext cx="396000" cy="39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491880" y="6237312"/>
            <a:ext cx="1944216" cy="2160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Прошивка платы: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213285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выбор платы и порта</a:t>
            </a:r>
          </a:p>
        </p:txBody>
      </p:sp>
      <p:pic>
        <p:nvPicPr>
          <p:cNvPr id="6" name="Picture 3" descr="E:\Уроки Робототехники\Материалы\arduinostart_arduinoid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96952"/>
            <a:ext cx="8639935" cy="3456384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720000" y="3348064"/>
            <a:ext cx="324000" cy="324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204864"/>
            <a:ext cx="1589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прошивка</a:t>
            </a:r>
            <a:endParaRPr lang="ru-RU" sz="2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843808" y="2708920"/>
            <a:ext cx="1584176" cy="19442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83568" y="2636912"/>
            <a:ext cx="144016" cy="64807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843808" y="2708920"/>
            <a:ext cx="2808312" cy="22322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Проверка готовности к занятиям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Тетрадь формата А4, 96 листов в клетку;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772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Две пишущие ручки (чёрные или синие);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419999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Три заточенных простых карандаша (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B, HB, H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68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spc="-4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Цветные карандаши или фломастеры;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716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Две линейки (офицерскую и простую 20-30см.);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5364000"/>
            <a:ext cx="8856984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Канцелярский клей.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Физминутка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Синхрогимнастика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13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Хлёст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55312" y="285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Лыжник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5312" y="357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Крутиться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55312" y="429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Вибрация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55312" y="5012856"/>
            <a:ext cx="3960904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Вис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556792"/>
            <a:ext cx="8604448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- режим попеременного повышения яркости синего и красного светового сигнала.</a:t>
            </a:r>
          </a:p>
        </p:txBody>
      </p:sp>
      <p:pic>
        <p:nvPicPr>
          <p:cNvPr id="2" name="Picture 2" descr="E:\Nash_Roboklass\04 Arduino\Материалы\Медиа\kisspng-siren-police-officer-police-car-ambulance-5b15539c5b5945.5929751115281243163742.png"/>
          <p:cNvPicPr>
            <a:picLocks noChangeAspect="1" noChangeArrowheads="1"/>
          </p:cNvPicPr>
          <p:nvPr/>
        </p:nvPicPr>
        <p:blipFill>
          <a:blip r:embed="rId3" cstate="print"/>
          <a:srcRect t="20637" b="21205"/>
          <a:stretch>
            <a:fillRect/>
          </a:stretch>
        </p:blipFill>
        <p:spPr bwMode="auto">
          <a:xfrm>
            <a:off x="683568" y="3356992"/>
            <a:ext cx="766834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Яркость зависит от напряжения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E:\Nash_Roboklass\04 Arduino\Материалы\Медиа\яркость ламп.png"/>
          <p:cNvPicPr>
            <a:picLocks noChangeAspect="1" noChangeArrowheads="1"/>
          </p:cNvPicPr>
          <p:nvPr/>
        </p:nvPicPr>
        <p:blipFill>
          <a:blip r:embed="rId3" cstate="print"/>
          <a:srcRect l="6012" t="12857" r="67937" b="31858"/>
          <a:stretch>
            <a:fillRect/>
          </a:stretch>
        </p:blipFill>
        <p:spPr bwMode="auto">
          <a:xfrm>
            <a:off x="899592" y="1916832"/>
            <a:ext cx="1872208" cy="30963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5013176"/>
            <a:ext cx="1872208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 вольт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5856" y="5013176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2,5 вольта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2160" y="5013176"/>
            <a:ext cx="2304256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вольт</a:t>
            </a:r>
          </a:p>
        </p:txBody>
      </p:sp>
      <p:pic>
        <p:nvPicPr>
          <p:cNvPr id="9" name="Picture 3" descr="E:\Nash_Roboklass\04 Arduino\Материалы\Медиа\яркость ламп.png"/>
          <p:cNvPicPr>
            <a:picLocks noChangeAspect="1" noChangeArrowheads="1"/>
          </p:cNvPicPr>
          <p:nvPr/>
        </p:nvPicPr>
        <p:blipFill>
          <a:blip r:embed="rId3" cstate="print"/>
          <a:srcRect l="36071" t="12857" r="37878" b="31858"/>
          <a:stretch>
            <a:fillRect/>
          </a:stretch>
        </p:blipFill>
        <p:spPr bwMode="auto">
          <a:xfrm>
            <a:off x="3563888" y="1916832"/>
            <a:ext cx="1872208" cy="3096344"/>
          </a:xfrm>
          <a:prstGeom prst="rect">
            <a:avLst/>
          </a:prstGeom>
          <a:noFill/>
        </p:spPr>
      </p:pic>
      <p:pic>
        <p:nvPicPr>
          <p:cNvPr id="10" name="Picture 3" descr="E:\Nash_Roboklass\04 Arduino\Материалы\Медиа\яркость ламп.png"/>
          <p:cNvPicPr>
            <a:picLocks noChangeAspect="1" noChangeArrowheads="1"/>
          </p:cNvPicPr>
          <p:nvPr/>
        </p:nvPicPr>
        <p:blipFill>
          <a:blip r:embed="rId3" cstate="print"/>
          <a:srcRect l="67132" t="12857" r="6816" b="31858"/>
          <a:stretch>
            <a:fillRect/>
          </a:stretch>
        </p:blipFill>
        <p:spPr bwMode="auto">
          <a:xfrm>
            <a:off x="6228184" y="1916832"/>
            <a:ext cx="1872208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Широтно-импульсная модуляция (ШИМ)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E:\Nash_Roboklass\04 Arduino\Материалы\Медиа\яркость ламп.png"/>
          <p:cNvPicPr>
            <a:picLocks noChangeAspect="1" noChangeArrowheads="1"/>
          </p:cNvPicPr>
          <p:nvPr/>
        </p:nvPicPr>
        <p:blipFill>
          <a:blip r:embed="rId3" cstate="print"/>
          <a:srcRect l="6012" t="12857" r="67937" b="31858"/>
          <a:stretch>
            <a:fillRect/>
          </a:stretch>
        </p:blipFill>
        <p:spPr bwMode="auto">
          <a:xfrm>
            <a:off x="899592" y="1916832"/>
            <a:ext cx="1872208" cy="3096344"/>
          </a:xfrm>
          <a:prstGeom prst="rect">
            <a:avLst/>
          </a:prstGeom>
          <a:noFill/>
        </p:spPr>
      </p:pic>
      <p:pic>
        <p:nvPicPr>
          <p:cNvPr id="4" name="Picture 3" descr="E:\Nash_Roboklass\04 Arduino\Материалы\Медиа\яркость ламп.png"/>
          <p:cNvPicPr>
            <a:picLocks noChangeAspect="1" noChangeArrowheads="1"/>
          </p:cNvPicPr>
          <p:nvPr/>
        </p:nvPicPr>
        <p:blipFill>
          <a:blip r:embed="rId3" cstate="print"/>
          <a:srcRect l="36071" t="12857" r="37878" b="31858"/>
          <a:stretch>
            <a:fillRect/>
          </a:stretch>
        </p:blipFill>
        <p:spPr bwMode="auto">
          <a:xfrm>
            <a:off x="3563888" y="1916832"/>
            <a:ext cx="1872208" cy="3096344"/>
          </a:xfrm>
          <a:prstGeom prst="rect">
            <a:avLst/>
          </a:prstGeom>
          <a:noFill/>
        </p:spPr>
      </p:pic>
      <p:pic>
        <p:nvPicPr>
          <p:cNvPr id="5" name="Picture 3" descr="E:\Nash_Roboklass\04 Arduino\Материалы\Медиа\яркость ламп.png"/>
          <p:cNvPicPr>
            <a:picLocks noChangeAspect="1" noChangeArrowheads="1"/>
          </p:cNvPicPr>
          <p:nvPr/>
        </p:nvPicPr>
        <p:blipFill>
          <a:blip r:embed="rId3" cstate="print"/>
          <a:srcRect l="67132" t="12857" r="6816" b="31858"/>
          <a:stretch>
            <a:fillRect/>
          </a:stretch>
        </p:blipFill>
        <p:spPr bwMode="auto">
          <a:xfrm>
            <a:off x="6228184" y="1916832"/>
            <a:ext cx="1872208" cy="30963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5013176"/>
            <a:ext cx="2304256" cy="1397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вольт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0% времени</a:t>
            </a:r>
            <a:endParaRPr lang="ru-RU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5013176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вольт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50% времени</a:t>
            </a:r>
            <a:endParaRPr lang="ru-RU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5013176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вольт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100% времени</a:t>
            </a:r>
            <a:endParaRPr lang="ru-RU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Широтно-импульсная модуляция</a:t>
            </a:r>
            <a:b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Arduino 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варьируется от 0 до 255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F:\Уроки Робототехники\Материалы\Медиа\arduino-shi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844824"/>
            <a:ext cx="5324475" cy="47625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Принципиальная схема: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827584" y="3762056"/>
            <a:ext cx="0" cy="93600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683584" y="3978056"/>
            <a:ext cx="0" cy="50400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27584" y="4230056"/>
            <a:ext cx="576064" cy="0"/>
          </a:xfrm>
          <a:prstGeom prst="line">
            <a:avLst/>
          </a:prstGeom>
          <a:ln w="57150" cap="sq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907704" y="3140992"/>
            <a:ext cx="1224136" cy="43204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148064" y="2996992"/>
            <a:ext cx="0" cy="720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Равнобедренный треугольник 11"/>
          <p:cNvSpPr/>
          <p:nvPr/>
        </p:nvSpPr>
        <p:spPr>
          <a:xfrm rot="5400000">
            <a:off x="4500032" y="3068992"/>
            <a:ext cx="720000" cy="57606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5292080" y="2357896"/>
            <a:ext cx="504056" cy="432048"/>
          </a:xfrm>
          <a:prstGeom prst="straightConnector1">
            <a:avLst/>
          </a:prstGeom>
          <a:ln w="57150">
            <a:solidFill>
              <a:srgbClr val="FF2D2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508104" y="2645896"/>
            <a:ext cx="504056" cy="432048"/>
          </a:xfrm>
          <a:prstGeom prst="straightConnector1">
            <a:avLst/>
          </a:prstGeom>
          <a:ln w="57150">
            <a:solidFill>
              <a:srgbClr val="FF2D2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4283984" y="2780992"/>
            <a:ext cx="1152128" cy="1152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5292080" y="4086072"/>
            <a:ext cx="504056" cy="4320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508104" y="4374072"/>
            <a:ext cx="504056" cy="4320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19672" y="2573872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220 </a:t>
            </a:r>
            <a:r>
              <a:rPr lang="el-GR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131840" y="3356992"/>
            <a:ext cx="1440000" cy="0"/>
          </a:xfrm>
          <a:prstGeom prst="line">
            <a:avLst/>
          </a:prstGeom>
          <a:ln w="571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48064" y="3356992"/>
            <a:ext cx="1620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39584" y="4122056"/>
            <a:ext cx="0" cy="21600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403648" y="3356992"/>
            <a:ext cx="0" cy="1728000"/>
          </a:xfrm>
          <a:prstGeom prst="line">
            <a:avLst/>
          </a:prstGeom>
          <a:ln w="57150" cap="rnd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907704" y="4869064"/>
            <a:ext cx="1224136" cy="43204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403648" y="5085064"/>
            <a:ext cx="504056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403648" y="3356992"/>
            <a:ext cx="504056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148064" y="4734152"/>
            <a:ext cx="0" cy="720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Равнобедренный треугольник 26"/>
          <p:cNvSpPr/>
          <p:nvPr/>
        </p:nvSpPr>
        <p:spPr>
          <a:xfrm rot="5400000">
            <a:off x="4500032" y="4806152"/>
            <a:ext cx="720000" cy="57606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283984" y="4518152"/>
            <a:ext cx="1152128" cy="1152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131840" y="5094152"/>
            <a:ext cx="1440000" cy="0"/>
          </a:xfrm>
          <a:prstGeom prst="line">
            <a:avLst/>
          </a:prstGeom>
          <a:ln w="571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148064" y="5094152"/>
            <a:ext cx="1620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619672" y="4230056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2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220 </a:t>
            </a:r>
            <a:r>
              <a:rPr lang="el-GR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sp>
        <p:nvSpPr>
          <p:cNvPr id="32" name="Полилиния 31"/>
          <p:cNvSpPr/>
          <p:nvPr/>
        </p:nvSpPr>
        <p:spPr>
          <a:xfrm>
            <a:off x="6767984" y="3104992"/>
            <a:ext cx="1512168" cy="468000"/>
          </a:xfrm>
          <a:custGeom>
            <a:avLst/>
            <a:gdLst>
              <a:gd name="connsiteX0" fmla="*/ 0 w 1224136"/>
              <a:gd name="connsiteY0" fmla="*/ 0 h 432048"/>
              <a:gd name="connsiteX1" fmla="*/ 1224136 w 1224136"/>
              <a:gd name="connsiteY1" fmla="*/ 0 h 432048"/>
              <a:gd name="connsiteX2" fmla="*/ 1224136 w 1224136"/>
              <a:gd name="connsiteY2" fmla="*/ 432048 h 432048"/>
              <a:gd name="connsiteX3" fmla="*/ 0 w 1224136"/>
              <a:gd name="connsiteY3" fmla="*/ 432048 h 432048"/>
              <a:gd name="connsiteX4" fmla="*/ 0 w 1224136"/>
              <a:gd name="connsiteY4" fmla="*/ 0 h 432048"/>
              <a:gd name="connsiteX0" fmla="*/ 288032 w 1512168"/>
              <a:gd name="connsiteY0" fmla="*/ 0 h 432048"/>
              <a:gd name="connsiteX1" fmla="*/ 1512168 w 1512168"/>
              <a:gd name="connsiteY1" fmla="*/ 0 h 432048"/>
              <a:gd name="connsiteX2" fmla="*/ 1512168 w 1512168"/>
              <a:gd name="connsiteY2" fmla="*/ 432048 h 432048"/>
              <a:gd name="connsiteX3" fmla="*/ 288032 w 1512168"/>
              <a:gd name="connsiteY3" fmla="*/ 432048 h 432048"/>
              <a:gd name="connsiteX4" fmla="*/ 0 w 1512168"/>
              <a:gd name="connsiteY4" fmla="*/ 224968 h 432048"/>
              <a:gd name="connsiteX5" fmla="*/ 288032 w 1512168"/>
              <a:gd name="connsiteY5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2168" h="432048">
                <a:moveTo>
                  <a:pt x="288032" y="0"/>
                </a:moveTo>
                <a:lnTo>
                  <a:pt x="1512168" y="0"/>
                </a:lnTo>
                <a:lnTo>
                  <a:pt x="1512168" y="432048"/>
                </a:lnTo>
                <a:lnTo>
                  <a:pt x="288032" y="432048"/>
                </a:lnTo>
                <a:lnTo>
                  <a:pt x="0" y="224968"/>
                </a:lnTo>
                <a:lnTo>
                  <a:pt x="288032" y="0"/>
                </a:lnTo>
                <a:close/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6767984" y="4850992"/>
            <a:ext cx="1512168" cy="468000"/>
          </a:xfrm>
          <a:custGeom>
            <a:avLst/>
            <a:gdLst>
              <a:gd name="connsiteX0" fmla="*/ 0 w 1224136"/>
              <a:gd name="connsiteY0" fmla="*/ 0 h 432048"/>
              <a:gd name="connsiteX1" fmla="*/ 1224136 w 1224136"/>
              <a:gd name="connsiteY1" fmla="*/ 0 h 432048"/>
              <a:gd name="connsiteX2" fmla="*/ 1224136 w 1224136"/>
              <a:gd name="connsiteY2" fmla="*/ 432048 h 432048"/>
              <a:gd name="connsiteX3" fmla="*/ 0 w 1224136"/>
              <a:gd name="connsiteY3" fmla="*/ 432048 h 432048"/>
              <a:gd name="connsiteX4" fmla="*/ 0 w 1224136"/>
              <a:gd name="connsiteY4" fmla="*/ 0 h 432048"/>
              <a:gd name="connsiteX0" fmla="*/ 288032 w 1512168"/>
              <a:gd name="connsiteY0" fmla="*/ 0 h 432048"/>
              <a:gd name="connsiteX1" fmla="*/ 1512168 w 1512168"/>
              <a:gd name="connsiteY1" fmla="*/ 0 h 432048"/>
              <a:gd name="connsiteX2" fmla="*/ 1512168 w 1512168"/>
              <a:gd name="connsiteY2" fmla="*/ 432048 h 432048"/>
              <a:gd name="connsiteX3" fmla="*/ 288032 w 1512168"/>
              <a:gd name="connsiteY3" fmla="*/ 432048 h 432048"/>
              <a:gd name="connsiteX4" fmla="*/ 0 w 1512168"/>
              <a:gd name="connsiteY4" fmla="*/ 224968 h 432048"/>
              <a:gd name="connsiteX5" fmla="*/ 288032 w 1512168"/>
              <a:gd name="connsiteY5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2168" h="432048">
                <a:moveTo>
                  <a:pt x="288032" y="0"/>
                </a:moveTo>
                <a:lnTo>
                  <a:pt x="1512168" y="0"/>
                </a:lnTo>
                <a:lnTo>
                  <a:pt x="1512168" y="432048"/>
                </a:lnTo>
                <a:lnTo>
                  <a:pt x="288032" y="432048"/>
                </a:lnTo>
                <a:lnTo>
                  <a:pt x="0" y="224968"/>
                </a:lnTo>
                <a:lnTo>
                  <a:pt x="288032" y="0"/>
                </a:lnTo>
                <a:close/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7092280" y="3096000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пин - 3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92280" y="4860000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пин - 5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Схема на макетной плате: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E:\Nash_Roboklass\04 Arduino\Материалы\Медиа\стробоскоп_-_схема_на_макетке.png"/>
          <p:cNvPicPr>
            <a:picLocks noChangeAspect="1" noChangeArrowheads="1"/>
          </p:cNvPicPr>
          <p:nvPr/>
        </p:nvPicPr>
        <p:blipFill>
          <a:blip r:embed="rId3" cstate="print"/>
          <a:srcRect r="20227"/>
          <a:stretch>
            <a:fillRect/>
          </a:stretch>
        </p:blipFill>
        <p:spPr bwMode="auto">
          <a:xfrm>
            <a:off x="827584" y="2276872"/>
            <a:ext cx="7189279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69033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pinMode(3, OUTPUT);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</a:t>
            </a:r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OUTPUT);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sz="32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06084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</a:t>
            </a:r>
            <a:r>
              <a:rPr lang="en-U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loop</a:t>
            </a: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()</a:t>
            </a:r>
            <a:b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  <a:endParaRPr lang="ru-RU" sz="2800" i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140968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подаём на пин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3 значение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ШИМ (64), аналогичное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371696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четверти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напряжения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429309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(3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64);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4941168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20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миллисекунд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5517304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delay(200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2048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поднимаем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значение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ШИМ на третьем пине до 127,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7808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что соответствует половине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напряжения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335699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(3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127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40050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20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миллисекунд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458120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delay(200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Правила безопасности</a:t>
            </a:r>
            <a:b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уроках робототехники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24000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Тишина – наш лучший друг.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772000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Дружеская атмосфера – залог общего успеха.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419999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На рабочем месте ничего лишнего.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4068000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spc="-4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Электроприборы включаются только по команде.</a:t>
            </a:r>
            <a:endParaRPr lang="ru-RU" sz="2800" spc="-4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716000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Все и</a:t>
            </a:r>
            <a:r>
              <a:rPr lang="ru-RU" sz="2800" spc="-4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спытания санкционируются преподавателем.</a:t>
            </a:r>
            <a:endParaRPr lang="ru-RU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364000"/>
            <a:ext cx="896448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Розетка не для пальцев!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2048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поднимаем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значение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ШИМ на третьем пине до 191,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7808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что соответствует двум третям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напряжения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35699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(3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191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0050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20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миллисекунд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458120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delay(200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2048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поднимаем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значение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ШИМ на третьем пине до 255,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7808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что соответствует полному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напряжению.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35699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(3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255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0050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20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миллисекунд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458120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delay(200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060848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выключаем светодиод на 3 пине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636984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(3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32850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затем сразу включаем светодиод на 5 пине,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558924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delay(200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3861048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начиная так же с четверти напряжения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443711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64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501317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20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миллисекунд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2048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поднимаем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значение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ШИМ на пятом пине до 127,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7808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что соответствует половине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напряжения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335699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127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40050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20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миллисекунд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458120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delay(200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2048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поднимаем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значение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ШИМ на пятом пине до 191,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7808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что соответствует двум третям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напряжения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35699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191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0050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20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миллисекунд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458120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delay(200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2048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поднимаем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значение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ШИМ на пятом пине до 255,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7808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что соответствует полному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напряжению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35699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255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0050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замираем в этом состоянии на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20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миллисекунд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458120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delay(200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5157192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выключаем светодиод на пятом пине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5733328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Программирование: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1916832"/>
            <a:ext cx="33123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setup()</a:t>
            </a:r>
            <a:b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pinMode(3, OUTPUT);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OUTPUT);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void </a:t>
            </a:r>
            <a:r>
              <a:rPr lang="en-US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loop</a:t>
            </a:r>
            <a: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()</a:t>
            </a:r>
            <a:b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{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analogWrite(3,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64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analogWrite(3,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127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analogWrite(3,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191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analogWrite(3,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255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i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87824" y="2780928"/>
            <a:ext cx="3348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analogWrite(3,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64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127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191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255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analogWrite(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}</a:t>
            </a:r>
            <a:endParaRPr lang="ru-RU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36096" y="4797152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 забудьте в конце кода закрыть void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loop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фигурной скобкой.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916000" y="5543920"/>
            <a:ext cx="396000" cy="39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3491880" y="5517232"/>
            <a:ext cx="1944216" cy="2160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Мигалка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Прошивка платы: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213285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выбор платы и порта</a:t>
            </a:r>
          </a:p>
        </p:txBody>
      </p:sp>
      <p:pic>
        <p:nvPicPr>
          <p:cNvPr id="6" name="Picture 3" descr="E:\Уроки Робототехники\Материалы\arduinostart_arduinoid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96952"/>
            <a:ext cx="8639935" cy="3456384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720000" y="3348064"/>
            <a:ext cx="324000" cy="324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63500" sx="110000" sy="11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204864"/>
            <a:ext cx="1589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прошивка</a:t>
            </a:r>
            <a:endParaRPr lang="ru-RU" sz="2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843808" y="2708920"/>
            <a:ext cx="1584176" cy="19442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83568" y="2636912"/>
            <a:ext cx="144016" cy="64807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843808" y="2708920"/>
            <a:ext cx="2808312" cy="22322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Вы сегодня узнали?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84784"/>
            <a:ext cx="8604448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спецсигнального маяка на полицейской машине могут быть два режима – Стробоскоп и Мигалка 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068960"/>
            <a:ext cx="8604448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Яркость лампы или светодиода, а также скорость вращения двигателя зависят от напряжения.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653136"/>
            <a:ext cx="8604448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микроконтроллерах вариация напряжения заменяется шитротно-импульсной модуляцией.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Чему Вы сегодня научились?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84784"/>
            <a:ext cx="8604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Использовать функцию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analogWrite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при программировании выходного сигнала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пинах с широтно-импульсной модуляцией.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мы проходили</a:t>
            </a:r>
            <a:b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прошлых занятиях?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420888"/>
            <a:ext cx="860444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такое язык программирования?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3356992"/>
            <a:ext cx="8604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такое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void setup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void loop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4293096"/>
            <a:ext cx="8604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чего нужны функции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pinMode, digitalWrite, и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772816"/>
            <a:ext cx="86044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Понаблюдайте за светофором на Вашем пути.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Определите алгоритм зажигания сигналов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пешеходов и для водителей.</a:t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Найдите взаимосвязь в этих сигналах.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412776"/>
          <a:ext cx="7848872" cy="5112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9774"/>
                <a:gridCol w="1569774"/>
                <a:gridCol w="1569774"/>
                <a:gridCol w="1569774"/>
                <a:gridCol w="1569776"/>
              </a:tblGrid>
              <a:tr h="57606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Автомобильный светофор</a:t>
                      </a:r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Пешеходный светофор</a:t>
                      </a:r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красный</a:t>
                      </a:r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жёлтый</a:t>
                      </a:r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зелёный</a:t>
                      </a:r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красный</a:t>
                      </a:r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зелёный</a:t>
                      </a:r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0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Сигналы светофора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Проверка домашнего задания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276872"/>
            <a:ext cx="8604448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Каких роботов, встречающихся в нашей повседневной жизни, Вы можете назвать?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3789040"/>
            <a:ext cx="8604448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Расскажите о роботах, которых Вы хотели бы создавать в будущем, на пользу человечества.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Полицейская «Люстра»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F:\Уроки Робототехники\Материалы\Медиа\5a1bc3d60ea683.548458551511769046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628800"/>
            <a:ext cx="5686067" cy="4656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766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556792"/>
            <a:ext cx="8604448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- прибор, позволяющий быстро воспроизводить повторяющиеся яркие световые импульсы.</a:t>
            </a:r>
          </a:p>
        </p:txBody>
      </p:sp>
      <p:pic>
        <p:nvPicPr>
          <p:cNvPr id="1026" name="Picture 2" descr="E:\Nash_Roboklass\04 Arduino\Материалы\Медиа\стробоскоп.png"/>
          <p:cNvPicPr>
            <a:picLocks noChangeAspect="1" noChangeArrowheads="1"/>
          </p:cNvPicPr>
          <p:nvPr/>
        </p:nvPicPr>
        <p:blipFill>
          <a:blip r:embed="rId3" cstate="print"/>
          <a:srcRect t="20672" b="17314"/>
          <a:stretch>
            <a:fillRect/>
          </a:stretch>
        </p:blipFill>
        <p:spPr bwMode="auto">
          <a:xfrm>
            <a:off x="2123728" y="2996952"/>
            <a:ext cx="487680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Принципиальная схема: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827584" y="3762056"/>
            <a:ext cx="0" cy="93600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683584" y="3978056"/>
            <a:ext cx="0" cy="50400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27584" y="4230056"/>
            <a:ext cx="576064" cy="0"/>
          </a:xfrm>
          <a:prstGeom prst="line">
            <a:avLst/>
          </a:prstGeom>
          <a:ln w="57150" cap="sq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907704" y="3140992"/>
            <a:ext cx="1224136" cy="43204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148064" y="2996992"/>
            <a:ext cx="0" cy="720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Равнобедренный треугольник 15"/>
          <p:cNvSpPr/>
          <p:nvPr/>
        </p:nvSpPr>
        <p:spPr>
          <a:xfrm rot="5400000">
            <a:off x="4500032" y="3068992"/>
            <a:ext cx="720000" cy="57606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5292080" y="2357896"/>
            <a:ext cx="504056" cy="432048"/>
          </a:xfrm>
          <a:prstGeom prst="straightConnector1">
            <a:avLst/>
          </a:prstGeom>
          <a:ln w="57150">
            <a:solidFill>
              <a:srgbClr val="FF2D2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508104" y="2645896"/>
            <a:ext cx="504056" cy="432048"/>
          </a:xfrm>
          <a:prstGeom prst="straightConnector1">
            <a:avLst/>
          </a:prstGeom>
          <a:ln w="57150">
            <a:solidFill>
              <a:srgbClr val="FF2D2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283984" y="2780992"/>
            <a:ext cx="1152128" cy="1152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5292080" y="4086072"/>
            <a:ext cx="504056" cy="4320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5508104" y="4374072"/>
            <a:ext cx="504056" cy="4320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619672" y="2573872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220 </a:t>
            </a:r>
            <a:r>
              <a:rPr lang="el-GR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3131840" y="3356992"/>
            <a:ext cx="1440000" cy="0"/>
          </a:xfrm>
          <a:prstGeom prst="line">
            <a:avLst/>
          </a:prstGeom>
          <a:ln w="571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148064" y="3356992"/>
            <a:ext cx="1620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539584" y="4122056"/>
            <a:ext cx="0" cy="21600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1403648" y="3356992"/>
            <a:ext cx="0" cy="1728000"/>
          </a:xfrm>
          <a:prstGeom prst="line">
            <a:avLst/>
          </a:prstGeom>
          <a:ln w="57150" cap="rnd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1907704" y="4869064"/>
            <a:ext cx="1224136" cy="43204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1403648" y="5085064"/>
            <a:ext cx="504056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1403648" y="3356992"/>
            <a:ext cx="504056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5148064" y="4734152"/>
            <a:ext cx="0" cy="720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Равнобедренный треугольник 53"/>
          <p:cNvSpPr/>
          <p:nvPr/>
        </p:nvSpPr>
        <p:spPr>
          <a:xfrm rot="5400000">
            <a:off x="4500032" y="4806152"/>
            <a:ext cx="720000" cy="576064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4283984" y="4518152"/>
            <a:ext cx="1152128" cy="11520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3131840" y="5094152"/>
            <a:ext cx="1440000" cy="0"/>
          </a:xfrm>
          <a:prstGeom prst="line">
            <a:avLst/>
          </a:prstGeom>
          <a:ln w="571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148064" y="5094152"/>
            <a:ext cx="1620000" cy="0"/>
          </a:xfrm>
          <a:prstGeom prst="line">
            <a:avLst/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619672" y="4230056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24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220 </a:t>
            </a:r>
            <a:r>
              <a:rPr lang="el-GR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sp>
        <p:nvSpPr>
          <p:cNvPr id="70" name="Полилиния 69"/>
          <p:cNvSpPr/>
          <p:nvPr/>
        </p:nvSpPr>
        <p:spPr>
          <a:xfrm>
            <a:off x="6767984" y="3104992"/>
            <a:ext cx="1512168" cy="468000"/>
          </a:xfrm>
          <a:custGeom>
            <a:avLst/>
            <a:gdLst>
              <a:gd name="connsiteX0" fmla="*/ 0 w 1224136"/>
              <a:gd name="connsiteY0" fmla="*/ 0 h 432048"/>
              <a:gd name="connsiteX1" fmla="*/ 1224136 w 1224136"/>
              <a:gd name="connsiteY1" fmla="*/ 0 h 432048"/>
              <a:gd name="connsiteX2" fmla="*/ 1224136 w 1224136"/>
              <a:gd name="connsiteY2" fmla="*/ 432048 h 432048"/>
              <a:gd name="connsiteX3" fmla="*/ 0 w 1224136"/>
              <a:gd name="connsiteY3" fmla="*/ 432048 h 432048"/>
              <a:gd name="connsiteX4" fmla="*/ 0 w 1224136"/>
              <a:gd name="connsiteY4" fmla="*/ 0 h 432048"/>
              <a:gd name="connsiteX0" fmla="*/ 288032 w 1512168"/>
              <a:gd name="connsiteY0" fmla="*/ 0 h 432048"/>
              <a:gd name="connsiteX1" fmla="*/ 1512168 w 1512168"/>
              <a:gd name="connsiteY1" fmla="*/ 0 h 432048"/>
              <a:gd name="connsiteX2" fmla="*/ 1512168 w 1512168"/>
              <a:gd name="connsiteY2" fmla="*/ 432048 h 432048"/>
              <a:gd name="connsiteX3" fmla="*/ 288032 w 1512168"/>
              <a:gd name="connsiteY3" fmla="*/ 432048 h 432048"/>
              <a:gd name="connsiteX4" fmla="*/ 0 w 1512168"/>
              <a:gd name="connsiteY4" fmla="*/ 224968 h 432048"/>
              <a:gd name="connsiteX5" fmla="*/ 288032 w 1512168"/>
              <a:gd name="connsiteY5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2168" h="432048">
                <a:moveTo>
                  <a:pt x="288032" y="0"/>
                </a:moveTo>
                <a:lnTo>
                  <a:pt x="1512168" y="0"/>
                </a:lnTo>
                <a:lnTo>
                  <a:pt x="1512168" y="432048"/>
                </a:lnTo>
                <a:lnTo>
                  <a:pt x="288032" y="432048"/>
                </a:lnTo>
                <a:lnTo>
                  <a:pt x="0" y="224968"/>
                </a:lnTo>
                <a:lnTo>
                  <a:pt x="288032" y="0"/>
                </a:lnTo>
                <a:close/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олилиния 70"/>
          <p:cNvSpPr/>
          <p:nvPr/>
        </p:nvSpPr>
        <p:spPr>
          <a:xfrm>
            <a:off x="6767984" y="4850992"/>
            <a:ext cx="1512168" cy="468000"/>
          </a:xfrm>
          <a:custGeom>
            <a:avLst/>
            <a:gdLst>
              <a:gd name="connsiteX0" fmla="*/ 0 w 1224136"/>
              <a:gd name="connsiteY0" fmla="*/ 0 h 432048"/>
              <a:gd name="connsiteX1" fmla="*/ 1224136 w 1224136"/>
              <a:gd name="connsiteY1" fmla="*/ 0 h 432048"/>
              <a:gd name="connsiteX2" fmla="*/ 1224136 w 1224136"/>
              <a:gd name="connsiteY2" fmla="*/ 432048 h 432048"/>
              <a:gd name="connsiteX3" fmla="*/ 0 w 1224136"/>
              <a:gd name="connsiteY3" fmla="*/ 432048 h 432048"/>
              <a:gd name="connsiteX4" fmla="*/ 0 w 1224136"/>
              <a:gd name="connsiteY4" fmla="*/ 0 h 432048"/>
              <a:gd name="connsiteX0" fmla="*/ 288032 w 1512168"/>
              <a:gd name="connsiteY0" fmla="*/ 0 h 432048"/>
              <a:gd name="connsiteX1" fmla="*/ 1512168 w 1512168"/>
              <a:gd name="connsiteY1" fmla="*/ 0 h 432048"/>
              <a:gd name="connsiteX2" fmla="*/ 1512168 w 1512168"/>
              <a:gd name="connsiteY2" fmla="*/ 432048 h 432048"/>
              <a:gd name="connsiteX3" fmla="*/ 288032 w 1512168"/>
              <a:gd name="connsiteY3" fmla="*/ 432048 h 432048"/>
              <a:gd name="connsiteX4" fmla="*/ 0 w 1512168"/>
              <a:gd name="connsiteY4" fmla="*/ 224968 h 432048"/>
              <a:gd name="connsiteX5" fmla="*/ 288032 w 1512168"/>
              <a:gd name="connsiteY5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2168" h="432048">
                <a:moveTo>
                  <a:pt x="288032" y="0"/>
                </a:moveTo>
                <a:lnTo>
                  <a:pt x="1512168" y="0"/>
                </a:lnTo>
                <a:lnTo>
                  <a:pt x="1512168" y="432048"/>
                </a:lnTo>
                <a:lnTo>
                  <a:pt x="288032" y="432048"/>
                </a:lnTo>
                <a:lnTo>
                  <a:pt x="0" y="224968"/>
                </a:lnTo>
                <a:lnTo>
                  <a:pt x="288032" y="0"/>
                </a:lnTo>
                <a:close/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7092280" y="3096000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пин - 3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92280" y="4860000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пин - 5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Стробоскоп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Схема на макетной плате: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E:\Nash_Roboklass\04 Arduino\Материалы\Медиа\стробоскоп_-_схема_на_макетке.png"/>
          <p:cNvPicPr>
            <a:picLocks noChangeAspect="1" noChangeArrowheads="1"/>
          </p:cNvPicPr>
          <p:nvPr/>
        </p:nvPicPr>
        <p:blipFill>
          <a:blip r:embed="rId2" cstate="print"/>
          <a:srcRect r="20227"/>
          <a:stretch>
            <a:fillRect/>
          </a:stretch>
        </p:blipFill>
        <p:spPr bwMode="auto">
          <a:xfrm>
            <a:off x="827584" y="2276872"/>
            <a:ext cx="7189279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</TotalTime>
  <Words>2098</Words>
  <Application>Microsoft Office PowerPoint</Application>
  <PresentationFormat>Экран (4:3)</PresentationFormat>
  <Paragraphs>461</Paragraphs>
  <Slides>41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PC1</cp:lastModifiedBy>
  <cp:revision>150</cp:revision>
  <dcterms:created xsi:type="dcterms:W3CDTF">2019-06-18T10:40:05Z</dcterms:created>
  <dcterms:modified xsi:type="dcterms:W3CDTF">2021-01-30T19:28:36Z</dcterms:modified>
</cp:coreProperties>
</file>