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16"/>
  </p:notesMasterIdLst>
  <p:sldIdLst>
    <p:sldId id="272" r:id="rId2"/>
    <p:sldId id="259" r:id="rId3"/>
    <p:sldId id="260" r:id="rId4"/>
    <p:sldId id="258" r:id="rId5"/>
    <p:sldId id="262" r:id="rId6"/>
    <p:sldId id="263" r:id="rId7"/>
    <p:sldId id="264" r:id="rId8"/>
    <p:sldId id="256" r:id="rId9"/>
    <p:sldId id="257" r:id="rId10"/>
    <p:sldId id="265" r:id="rId11"/>
    <p:sldId id="261" r:id="rId12"/>
    <p:sldId id="266" r:id="rId13"/>
    <p:sldId id="267" r:id="rId14"/>
    <p:sldId id="271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86427" autoAdjust="0"/>
  </p:normalViewPr>
  <p:slideViewPr>
    <p:cSldViewPr snapToGrid="0">
      <p:cViewPr varScale="1">
        <p:scale>
          <a:sx n="100" d="100"/>
          <a:sy n="100" d="100"/>
        </p:scale>
        <p:origin x="93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559611-04A7-42F7-8C5D-667C21FE8081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2AA35E-026F-41C6-8D22-C2DB8D35D4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5872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AA35E-026F-41C6-8D22-C2DB8D35D43B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86072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8201E4F7-142A-49DE-A348-1864FB6B7DBB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0E8058BB-F395-46F5-916A-46EF052624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6872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1E4F7-142A-49DE-A348-1864FB6B7DBB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058BB-F395-46F5-916A-46EF052624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419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1E4F7-142A-49DE-A348-1864FB6B7DBB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058BB-F395-46F5-916A-46EF052624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20258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1E4F7-142A-49DE-A348-1864FB6B7DBB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058BB-F395-46F5-916A-46EF052624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1391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1E4F7-142A-49DE-A348-1864FB6B7DBB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058BB-F395-46F5-916A-46EF052624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92160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1E4F7-142A-49DE-A348-1864FB6B7DBB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058BB-F395-46F5-916A-46EF052624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24666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1E4F7-142A-49DE-A348-1864FB6B7DBB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058BB-F395-46F5-916A-46EF052624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68003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8201E4F7-142A-49DE-A348-1864FB6B7DBB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058BB-F395-46F5-916A-46EF052624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34997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8201E4F7-142A-49DE-A348-1864FB6B7DBB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058BB-F395-46F5-916A-46EF052624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1360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1E4F7-142A-49DE-A348-1864FB6B7DBB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058BB-F395-46F5-916A-46EF052624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750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1E4F7-142A-49DE-A348-1864FB6B7DBB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058BB-F395-46F5-916A-46EF052624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4474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1E4F7-142A-49DE-A348-1864FB6B7DBB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058BB-F395-46F5-916A-46EF052624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5863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1E4F7-142A-49DE-A348-1864FB6B7DBB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058BB-F395-46F5-916A-46EF052624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16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1E4F7-142A-49DE-A348-1864FB6B7DBB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058BB-F395-46F5-916A-46EF052624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9699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1E4F7-142A-49DE-A348-1864FB6B7DBB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058BB-F395-46F5-916A-46EF052624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8723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1E4F7-142A-49DE-A348-1864FB6B7DBB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058BB-F395-46F5-916A-46EF052624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890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1E4F7-142A-49DE-A348-1864FB6B7DBB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058BB-F395-46F5-916A-46EF052624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1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8201E4F7-142A-49DE-A348-1864FB6B7DBB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0E8058BB-F395-46F5-916A-46EF052624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938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800100"/>
            <a:ext cx="8761413" cy="1104900"/>
          </a:xfrm>
        </p:spPr>
        <p:txBody>
          <a:bodyPr/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Ростовская </a:t>
            </a:r>
            <a:r>
              <a:rPr lang="ru-RU" dirty="0"/>
              <a:t>область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00375" y="2352675"/>
            <a:ext cx="540067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807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Ростовская область в годы ВОВ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2603500"/>
            <a:ext cx="9960721" cy="341630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Семь месяцев, до конца июля 1942-го года, Ростов был прифронтовым городом, часто подвергавшимся бомбежке немецкой авиацией. Предприятия выпускали военную продукцию: оружие и боеприпасы, обмундирование и снаряжение для армии. В городе размещались десятки госпиталей для раненых воинов, которым жители отдавали кровь, окружали заботой и вниманием. Школьники и студенты дежурили в палатах госпиталей, ухаживали за ранеными, помогали им писать письма домой, выступали с концертами и спектаклями. Ростовчане жертвовали личные средства в фонд обороны – всего за годы войны сдали 1,3 млрд. рублей - на танковые колонны, авиа-эскадрильи, пушки.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 мужество и отвагу, проявленные в борьбе с фашистами, около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280 человек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– уроженцев Ростовской области были удостоены высшего звания страны -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Героя Советского Сою­за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Четверо из них были удостоены этого звания дважды.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57 человек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стали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полными кавалерами орденов Славы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06223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Ростов-на Дону –Город </a:t>
            </a:r>
            <a:r>
              <a:rPr lang="ru-RU" dirty="0"/>
              <a:t>в</a:t>
            </a:r>
            <a:r>
              <a:rPr lang="ru-RU" dirty="0" smtClean="0"/>
              <a:t>оинской славы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06578" y="2384258"/>
            <a:ext cx="10191407" cy="1380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заслуги в годы войны и большой вклад в Победу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25 февраля 1982 года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Ростов-на-Дону был награжден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орденом Отечественной войны 1-й степени.</a:t>
            </a:r>
            <a:endParaRPr lang="ru-RU" sz="1400" b="1" dirty="0" smtClean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мая 2008 года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Президент России В.В. Путин подписал Указ о присвоении 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г. Ростову-на-Дону почетного звания Российской Федерации «Город воинской славы».</a:t>
            </a:r>
            <a:endParaRPr lang="ru-RU" sz="1400" b="1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5446" y="3822826"/>
            <a:ext cx="4698384" cy="293439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 rot="10800000" flipV="1">
            <a:off x="872834" y="4029165"/>
            <a:ext cx="59020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Высокое звание заслужено, как говорится в документе, «за мужество, стойкость и массовый героизм, проявленные защитниками города в борьбе за свободу и независимость Отечества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872830" y="5836582"/>
            <a:ext cx="6176362" cy="670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мая 2010 года </a:t>
            </a: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Ростове-на-Дону открыт </a:t>
            </a:r>
            <a:r>
              <a:rPr lang="ru-RU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мемориальный комплекс «Город воинской славы»</a:t>
            </a:r>
            <a:endParaRPr lang="ru-RU" b="1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668838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8275" y="1693334"/>
            <a:ext cx="4276724" cy="50694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Промышленность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3549" r="23549"/>
          <a:stretch>
            <a:fillRect/>
          </a:stretch>
        </p:blipFill>
        <p:spPr>
          <a:xfrm>
            <a:off x="6477000" y="3514725"/>
            <a:ext cx="4572001" cy="2714625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54953" y="2524125"/>
            <a:ext cx="4474321" cy="3600449"/>
          </a:xfrm>
        </p:spPr>
        <p:txBody>
          <a:bodyPr>
            <a:normAutofit/>
          </a:bodyPr>
          <a:lstStyle/>
          <a:p>
            <a:pPr indent="450215" algn="just">
              <a:lnSpc>
                <a:spcPct val="115000"/>
              </a:lnSpc>
            </a:pPr>
            <a:r>
              <a:rPr lang="ru-RU" sz="1600" b="1" dirty="0">
                <a:solidFill>
                  <a:schemeClr val="bg1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Ростовская </a:t>
            </a:r>
            <a:r>
              <a:rPr lang="ru-RU" sz="1600" b="1" dirty="0" smtClean="0">
                <a:solidFill>
                  <a:schemeClr val="bg1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область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 –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важный промышленный регион. Здесь работают десятки металлургических, машиностроительных, нефтеперерабатывающих заводов. Крупнейший из них – Таганрогский металлургический завод, который производит сварные и бесшовные трубы очень больших диаметров. Здесь также развита легкая, пищевая,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угольная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промышленность, электроэнергетика</a:t>
            </a:r>
            <a:endParaRPr lang="ru-RU" sz="1600" dirty="0">
              <a:solidFill>
                <a:schemeClr val="bg1"/>
              </a:solidFill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0" y="665692"/>
            <a:ext cx="457200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64162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1984" y="3733800"/>
            <a:ext cx="2352841" cy="181502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225" y="4379681"/>
            <a:ext cx="2742741" cy="18283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5050" y="2990850"/>
            <a:ext cx="3856001" cy="790575"/>
          </a:xfrm>
        </p:spPr>
        <p:txBody>
          <a:bodyPr/>
          <a:lstStyle/>
          <a:p>
            <a:r>
              <a:rPr lang="ru-RU" sz="2400" dirty="0" smtClean="0"/>
              <a:t>Сельское хозяйство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667500" y="1562100"/>
            <a:ext cx="5057775" cy="434340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Ростовская область — крупный производитель сельхозпродукции (5 % российского производства, 2-е место после Краснодарского края).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животноводстве хозяйства области специализируются по следующим направлениям — молочному и мясному скотоводству, овцеводству, коневодству и птицеводству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1985" y="1071697"/>
            <a:ext cx="2352840" cy="176463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225" y="713672"/>
            <a:ext cx="2742741" cy="14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90301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Народные мстители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10800000" flipV="1">
            <a:off x="1154954" y="2339907"/>
            <a:ext cx="9522570" cy="3506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457200">
              <a:lnSpc>
                <a:spcPct val="115000"/>
              </a:lnSpc>
              <a:spcBef>
                <a:spcPts val="1000"/>
              </a:spcBef>
              <a:buClr>
                <a:srgbClr val="B31166"/>
              </a:buClr>
              <a:buSzPct val="80000"/>
            </a:pPr>
            <a:endParaRPr lang="ru-RU" sz="1200" cap="all" dirty="0" smtClean="0">
              <a:solidFill>
                <a:srgbClr val="000000"/>
              </a:solidFill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lvl="0" algn="just" defTabSz="457200">
              <a:lnSpc>
                <a:spcPct val="115000"/>
              </a:lnSpc>
              <a:spcBef>
                <a:spcPts val="1000"/>
              </a:spcBef>
              <a:buClr>
                <a:srgbClr val="B31166"/>
              </a:buClr>
              <a:buSzPct val="80000"/>
            </a:pPr>
            <a:r>
              <a:rPr lang="ru-RU" sz="1200" cap="all" dirty="0" smtClean="0">
                <a:solidFill>
                  <a:srgbClr val="000000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В </a:t>
            </a:r>
            <a:r>
              <a:rPr lang="ru-RU" sz="1200" cap="all" dirty="0">
                <a:solidFill>
                  <a:srgbClr val="000000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городах и районах Ростовской области во время оккупации действовали </a:t>
            </a:r>
            <a:r>
              <a:rPr lang="ru-RU" sz="1200" b="1" cap="all" dirty="0">
                <a:solidFill>
                  <a:srgbClr val="000000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167 партизанских отрядов</a:t>
            </a:r>
            <a:r>
              <a:rPr lang="ru-RU" sz="1200" cap="all" dirty="0">
                <a:solidFill>
                  <a:srgbClr val="000000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, подпольных организаций и других патриотических групп. </a:t>
            </a:r>
            <a:r>
              <a:rPr lang="ru-RU" sz="1200" b="1" cap="all" dirty="0">
                <a:solidFill>
                  <a:srgbClr val="020B22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Среди народных мстителей </a:t>
            </a:r>
            <a:r>
              <a:rPr lang="ru-RU" sz="1200" cap="all" dirty="0">
                <a:solidFill>
                  <a:srgbClr val="020B22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отличился </a:t>
            </a:r>
            <a:r>
              <a:rPr lang="ru-RU" sz="1200" b="1" cap="all" dirty="0">
                <a:solidFill>
                  <a:srgbClr val="020B22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партизанский отряд имени Сталина </a:t>
            </a:r>
            <a:r>
              <a:rPr lang="ru-RU" sz="1200" cap="all" dirty="0">
                <a:solidFill>
                  <a:srgbClr val="020B22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численностью более 120 человек под командованием </a:t>
            </a:r>
            <a:r>
              <a:rPr lang="ru-RU" sz="1200" cap="all" dirty="0" err="1">
                <a:solidFill>
                  <a:srgbClr val="020B22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М.М.Трифонова</a:t>
            </a:r>
            <a:r>
              <a:rPr lang="ru-RU" sz="1200" cap="all" dirty="0">
                <a:solidFill>
                  <a:srgbClr val="020B22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( </a:t>
            </a:r>
            <a:r>
              <a:rPr lang="ru-RU" sz="1200" cap="all" dirty="0" smtClean="0">
                <a:solidFill>
                  <a:srgbClr val="020B22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Югов</a:t>
            </a:r>
            <a:r>
              <a:rPr lang="ru-RU" sz="1200" cap="all" dirty="0" smtClean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а</a:t>
            </a:r>
            <a:r>
              <a:rPr lang="ru-RU" sz="1200" cap="all" dirty="0" smtClean="0">
                <a:solidFill>
                  <a:srgbClr val="000000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. </a:t>
            </a:r>
            <a:r>
              <a:rPr lang="ru-RU" sz="1200" cap="all" dirty="0">
                <a:solidFill>
                  <a:srgbClr val="000000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Одними из них были тринадцатилетний </a:t>
            </a:r>
            <a:r>
              <a:rPr lang="ru-RU" sz="1200" b="1" cap="all" dirty="0">
                <a:solidFill>
                  <a:srgbClr val="000000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Толя </a:t>
            </a:r>
            <a:r>
              <a:rPr lang="ru-RU" sz="1200" b="1" cap="all" dirty="0" err="1">
                <a:solidFill>
                  <a:srgbClr val="000000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Подушко</a:t>
            </a:r>
            <a:r>
              <a:rPr lang="ru-RU" sz="1200" b="1" cap="all" dirty="0">
                <a:solidFill>
                  <a:srgbClr val="000000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ru-RU" sz="1200" cap="all" dirty="0">
                <a:solidFill>
                  <a:srgbClr val="000000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и двенадцатилетний </a:t>
            </a:r>
            <a:r>
              <a:rPr lang="ru-RU" sz="1200" b="1" cap="all" dirty="0">
                <a:solidFill>
                  <a:srgbClr val="000000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Савва Лотошников</a:t>
            </a:r>
            <a:r>
              <a:rPr lang="ru-RU" sz="1200" cap="all" dirty="0">
                <a:solidFill>
                  <a:srgbClr val="000000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., уроженцы г. Ростова-на-Дону. Они расклеивали по городу листовки, в которых рассказывалось о героической борьбе Советской Армии против фашистских захватчиков, Выследив, что у живущего по соседству немецкого офицера хранится в портфеле печать, мальчики воспользовались удобной минутой, взяли печать и проставили оттиски на чистых бланках. Этим они помогли партизанам в изготовлении подложных документов, освободивших десятки ростовчан от угона в Германию. По заданию командира отряда юные партизаны вели разведку, выявляли места расположения вражеских орудий, машин, складов с боеприпасами и имуществом. Эти разведданные передавались нашим летчикам, которые успешно бомбили выявленные цели. Родина высоко оценила подвиги юных патриотов, наградив их медалями </a:t>
            </a:r>
            <a:r>
              <a:rPr lang="ru-RU" sz="1200" b="1" cap="all" dirty="0">
                <a:solidFill>
                  <a:srgbClr val="000000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«Партизану Отечественной войны» 2-й степени.</a:t>
            </a:r>
            <a:endParaRPr lang="ru-RU" sz="1200" b="1" cap="all" dirty="0">
              <a:solidFill>
                <a:srgbClr val="B31166">
                  <a:lumMod val="60000"/>
                  <a:lumOff val="40000"/>
                </a:srgbClr>
              </a:solidFill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lvl="0" defTabSz="457200">
              <a:spcBef>
                <a:spcPts val="1000"/>
              </a:spcBef>
              <a:buClr>
                <a:srgbClr val="B31166"/>
              </a:buClr>
              <a:buSzPct val="80000"/>
            </a:pPr>
            <a:endParaRPr lang="ru-RU" sz="1200" b="1" cap="all" dirty="0">
              <a:solidFill>
                <a:srgbClr val="B31166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 flipV="1">
            <a:off x="8262667" y="674410"/>
            <a:ext cx="1819275" cy="1802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774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Ростовская область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fontAlgn="base"/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Донской край в разные времена назывался по-разному </a:t>
            </a:r>
          </a:p>
          <a:p>
            <a:pPr fontAlgn="base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Древние греки и римляне называли 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Танаисом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так как тогда назывался Дон),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/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Скифией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Сарматией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(от названия племен, населявших эти места)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старину русские люди называли – 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«Дикое поле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», или «Великий луг»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16-17 века – 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Земля Донских казаков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 19 века до Октябрьской революции – 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Область войска Донского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После революции – 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Донская область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Symbol" panose="05050102010706020507" pitchFamily="18" charset="2"/>
              </a:rPr>
              <a:t>С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13 сентября 1937 года – 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Ростовская область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/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13 сентября 2022 года Ростовской области исполнилось 85 лет.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buNone/>
            </a:pPr>
            <a:endParaRPr lang="ru-RU" sz="14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59347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Символы Ростовской области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983" y="2518755"/>
            <a:ext cx="9705831" cy="4264429"/>
          </a:xfrm>
        </p:spPr>
      </p:pic>
    </p:spTree>
    <p:extLst>
      <p:ext uri="{BB962C8B-B14F-4D97-AF65-F5344CB8AC3E}">
        <p14:creationId xmlns:p14="http://schemas.microsoft.com/office/powerpoint/2010/main" val="3879564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6483" y="1246411"/>
            <a:ext cx="8761413" cy="382883"/>
          </a:xfrm>
        </p:spPr>
        <p:txBody>
          <a:bodyPr/>
          <a:lstStyle/>
          <a:p>
            <a:pPr algn="ctr"/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753" y="457200"/>
            <a:ext cx="11863388" cy="6280265"/>
          </a:xfrm>
          <a:prstGeom prst="rect">
            <a:avLst/>
          </a:prstGeom>
        </p:spPr>
      </p:pic>
      <p:pic>
        <p:nvPicPr>
          <p:cNvPr id="9" name="anthem-of-rostov-regio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72996" y="124641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19455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15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Ростов-на-Дону- </a:t>
            </a:r>
            <a:r>
              <a:rPr lang="ru-RU" dirty="0"/>
              <a:t>с</a:t>
            </a:r>
            <a:r>
              <a:rPr lang="ru-RU" dirty="0" smtClean="0"/>
              <a:t>толица Ростовской области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716" y="2389737"/>
            <a:ext cx="3788526" cy="223664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0826" y="4626379"/>
            <a:ext cx="3790911" cy="21323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4909" y="3545465"/>
            <a:ext cx="3843250" cy="2161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3796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Численность Ростовской области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78676" y="2551837"/>
            <a:ext cx="84041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По численности населения Ростовская область занимает 6 место в России. На 1 ноября 2022 по оценке Федеральной службы государственной статистики численность населения (постоянных жителей) Ростовской области составляет </a:t>
            </a:r>
            <a:r>
              <a:rPr lang="ru-RU" b="1" dirty="0" smtClean="0"/>
              <a:t>4 197 821 человек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2771867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53302" y="973668"/>
            <a:ext cx="2768138" cy="5294128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востоке Ростовская область граничит с Волгоградской областью, на севере — с Воронежской, на юге — с Краснодарским и Ставропольским краями, Республикой Калмыкия, на западе — с Донецкой Народной Республикой и Луганской Народной Республикой, имеет выход к Азовскому морю (юго-западная часть области).</a:t>
            </a:r>
            <a:r>
              <a:rPr lang="ru-RU" sz="2800" dirty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698" y="257696"/>
            <a:ext cx="8146473" cy="6508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7891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448425" cy="64008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633556" y="371634"/>
            <a:ext cx="3998422" cy="861420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        Национальный состав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107381" y="1064029"/>
            <a:ext cx="344146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В области проживает более 150 народов. Естественно, все их перечислить крайне сложно, поэтому ограничимся наиболее существенными. Согласно последней переписи населения, национальный состав населения Ростовской области распределён примерно следующим образом: русские — 3 792 311 (90.34%) человек, армяне — 110 822 (2.64%) человека, украинцы — 77 660 (1.85%) человек, другие национальности (менее 0,5% кажд</a:t>
            </a:r>
            <a:r>
              <a:rPr lang="ru-RU" dirty="0">
                <a:solidFill>
                  <a:schemeClr val="bg1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ая) — 217 027 (5.17%). 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1044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Ростовская область в годы ВОВ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В планах гитлеровского командования "Барбаросса" особое значение отводилось овладению южными районами СССР. Оно надеялось подорвать военную мощь Советского Союза, лишив его бога­тых сельскохозяйственных, важных промышленных и сырьевых центров. Гитлеровцы считали также, что захват ими территории на южном крыле советско-германского фронта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будет способствовать изменению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внешнеполитического курса Турции в их пользу и создаст Германии возможность для вторжения в дальнейшем через Закавказье в стра­ны Ближнего и Среднего Востока. Фашисты считали Ростов-на-Дону "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ворота­ми" Кавказа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. Они придавали большое значение его взятию. Особые награды ждали участников этого марша. Гитлером был отдан при­каз чеканить бронзовую медаль "За взятие Ростова". В честь командующего I танковой армией намечено было переименовать столицу тихого Дона в город Клейст-на-Дону.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94113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овет директоров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Совет директоров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213</TotalTime>
  <Words>715</Words>
  <Application>Microsoft Office PowerPoint</Application>
  <PresentationFormat>Широкоэкранный</PresentationFormat>
  <Paragraphs>36</Paragraphs>
  <Slides>14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Malgun Gothic</vt:lpstr>
      <vt:lpstr>Arial</vt:lpstr>
      <vt:lpstr>Calibri</vt:lpstr>
      <vt:lpstr>Century Gothic</vt:lpstr>
      <vt:lpstr>Symbol</vt:lpstr>
      <vt:lpstr>Times New Roman</vt:lpstr>
      <vt:lpstr>Wingdings 3</vt:lpstr>
      <vt:lpstr>Совет директоров</vt:lpstr>
      <vt:lpstr> Ростовская область </vt:lpstr>
      <vt:lpstr>Ростовская область</vt:lpstr>
      <vt:lpstr>Символы Ростовской области</vt:lpstr>
      <vt:lpstr>Презентация PowerPoint</vt:lpstr>
      <vt:lpstr>Ростов-на-Дону- столица Ростовской области</vt:lpstr>
      <vt:lpstr>Численность Ростовской области</vt:lpstr>
      <vt:lpstr>     На востоке Ростовская область граничит с Волгоградской областью, на севере — с Воронежской, на юге — с Краснодарским и Ставропольским краями, Республикой Калмыкия, на западе — с Донецкой Народной Республикой и Луганской Народной Республикой, имеет выход к Азовскому морю (юго-западная часть области). </vt:lpstr>
      <vt:lpstr>Презентация PowerPoint</vt:lpstr>
      <vt:lpstr>Ростовская область в годы ВОВ</vt:lpstr>
      <vt:lpstr>Ростовская область в годы ВОВ</vt:lpstr>
      <vt:lpstr>Ростов-на Дону –Город воинской славы</vt:lpstr>
      <vt:lpstr>Промышленность</vt:lpstr>
      <vt:lpstr>Сельское хозяйство</vt:lpstr>
      <vt:lpstr>Народные мстители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Я</dc:creator>
  <cp:lastModifiedBy>Я</cp:lastModifiedBy>
  <cp:revision>14</cp:revision>
  <dcterms:created xsi:type="dcterms:W3CDTF">2022-11-17T18:47:30Z</dcterms:created>
  <dcterms:modified xsi:type="dcterms:W3CDTF">2022-11-17T22:20:37Z</dcterms:modified>
</cp:coreProperties>
</file>