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cbed2d70a8_1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cbed2d70a8_1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cbed2d70a8_1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cbed2d70a8_1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cbed2d70a8_1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cbed2d70a8_1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cbed2d70a8_1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cbed2d70a8_1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cbed2d70a8_1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cbed2d70a8_1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cbed2d70a8_1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cbed2d70a8_1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cbed2d70a8_1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cbed2d70a8_1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cbed2d70a8_1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cbed2d70a8_1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cbed2d70a8_1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cbed2d70a8_1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cbed2d70a8_1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cbed2d70a8_1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cbed2d70a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cbed2d70a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cbed2d70a8_1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cbed2d70a8_1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cbed2d70a8_1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cbed2d70a8_1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cbed2d70a8_1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cbed2d70a8_1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cbed2d70a8_1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cbed2d70a8_1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cbed2d733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cbed2d733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cbed2d733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cbed2d733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cbed2d7330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cbed2d733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cbed2d7330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cbed2d7330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cbed2d70a8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cbed2d70a8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cbed2d70a8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cbed2d70a8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cbed2d70a8_1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cbed2d70a8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cbed2d70a8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cbed2d70a8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cbed2d70a8_1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cbed2d70a8_1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cbed2d70a8_1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cbed2d70a8_1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cbed2d70a8_1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cbed2d70a8_1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CCC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Психологическая зависимость курильщика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D9EAD3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3. Необходимость в перерыве</a:t>
            </a:r>
            <a:endParaRPr sz="3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D9EAD3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4. Снятие стресса</a:t>
            </a:r>
            <a:endParaRPr sz="3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D9EAD3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5. Ритуал</a:t>
            </a:r>
            <a:endParaRPr sz="3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D9EAD3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6. Заменитель</a:t>
            </a:r>
            <a:endParaRPr sz="3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FFFF00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3000"/>
              <a:t>Вам предлагают закурить. </a:t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Что говорить/что делать?</a:t>
            </a:r>
            <a:endParaRPr sz="3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F4CCCC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“НЕТ, СПАСИБО Я НЕ КУРЮ”</a:t>
            </a:r>
            <a:endParaRPr sz="3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F4CCCC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“Зачем мне это нужно?”</a:t>
            </a:r>
            <a:endParaRPr sz="3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F4CCCC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2500"/>
              <a:t>“</a:t>
            </a:r>
            <a:r>
              <a:rPr lang="ru" sz="2500"/>
              <a:t>Я знаю с каким риском связано курение и решил, что это не для меня”</a:t>
            </a:r>
            <a:endParaRPr sz="25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F4CCCC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“</a:t>
            </a:r>
            <a:r>
              <a:rPr lang="ru" sz="3000"/>
              <a:t>Я ещё хочу жить”</a:t>
            </a:r>
            <a:endParaRPr sz="3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F4CCCC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3000"/>
              <a:t>“</a:t>
            </a:r>
            <a:r>
              <a:rPr lang="ru" sz="3000"/>
              <a:t>Я не вижу в этом никаких плюсов, </a:t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только минусы!”</a:t>
            </a:r>
            <a:endParaRPr sz="3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EA9999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Почему человек начинает курить?</a:t>
            </a:r>
            <a:endParaRPr sz="30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F4CCCC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Что сказать своему внутреннему голосу?</a:t>
            </a:r>
            <a:endParaRPr sz="30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EA9999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Есть ли МНЕ какая-то польза от курения?</a:t>
            </a:r>
            <a:br>
              <a:rPr lang="ru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КТО рад тому, что я врежу собственному здоровью?</a:t>
            </a:r>
            <a:br>
              <a:rPr lang="ru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Что мне будет СТОИТЬ курение в плане ДЕНЕГ, проблем со ЗДОРОВЬЕМ и ПОТЕРИ уважения?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00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Развейте самые известные мифы о курении</a:t>
            </a:r>
            <a:endParaRPr/>
          </a:p>
        </p:txBody>
      </p:sp>
      <p:sp>
        <p:nvSpPr>
          <p:cNvPr id="180" name="Google Shape;180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FFFF00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МИФЫ</a:t>
            </a:r>
            <a:endParaRPr sz="30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1</a:t>
            </a:r>
            <a:endParaRPr/>
          </a:p>
        </p:txBody>
      </p:sp>
      <p:sp>
        <p:nvSpPr>
          <p:cNvPr id="186" name="Google Shape;186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FFF2CC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“</a:t>
            </a:r>
            <a:r>
              <a:rPr lang="ru" sz="3000"/>
              <a:t>С помощью сигареты можно снять напряжение и расслабиться”</a:t>
            </a:r>
            <a:endParaRPr sz="3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3000"/>
              <a:t>Так ли это?</a:t>
            </a:r>
            <a:endParaRPr sz="3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Какие способы саморегуляции вы знаете?</a:t>
            </a:r>
            <a:endParaRPr sz="30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2</a:t>
            </a:r>
            <a:endParaRPr/>
          </a:p>
        </p:txBody>
      </p:sp>
      <p:sp>
        <p:nvSpPr>
          <p:cNvPr id="192" name="Google Shape;192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FFF2CC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3000"/>
              <a:t>“С помощью сигареты можно сбросить лишний вес”</a:t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Так ли это? Какие бывают побочные эффекты от такого похудения?</a:t>
            </a:r>
            <a:endParaRPr sz="30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3</a:t>
            </a:r>
            <a:endParaRPr/>
          </a:p>
        </p:txBody>
      </p:sp>
      <p:sp>
        <p:nvSpPr>
          <p:cNvPr id="198" name="Google Shape;198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FFF2CC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3000"/>
              <a:t>“</a:t>
            </a:r>
            <a:r>
              <a:rPr lang="ru" sz="3000"/>
              <a:t>Лёгкие сигареты / вейпы/ кальяны </a:t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3000"/>
              <a:t>не так вредны”</a:t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Так ли это?  </a:t>
            </a:r>
            <a:endParaRPr sz="30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4</a:t>
            </a:r>
            <a:endParaRPr/>
          </a:p>
        </p:txBody>
      </p:sp>
      <p:sp>
        <p:nvSpPr>
          <p:cNvPr id="204" name="Google Shape;204;p3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FFF2CC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3000"/>
              <a:t>“</a:t>
            </a:r>
            <a:r>
              <a:rPr lang="ru" sz="3000"/>
              <a:t>Безвредная привычка”</a:t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РАЗВЕ?</a:t>
            </a:r>
            <a:endParaRPr sz="30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3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BF9000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3000"/>
              <a:t>Почему курить вредно? </a:t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Подведите итог.</a:t>
            </a:r>
            <a:endParaRPr sz="3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C9DAF8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45720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-419100" lvl="0" marL="457200" rtl="0" algn="ctr">
              <a:spcBef>
                <a:spcPts val="1200"/>
              </a:spcBef>
              <a:spcAft>
                <a:spcPts val="0"/>
              </a:spcAft>
              <a:buSzPts val="3000"/>
              <a:buAutoNum type="arabicPeriod"/>
            </a:pPr>
            <a:r>
              <a:rPr lang="ru" sz="3000"/>
              <a:t>Давление социума</a:t>
            </a:r>
            <a:endParaRPr sz="3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C9DAF8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2. “Положительный” образ курильщика</a:t>
            </a:r>
            <a:endParaRPr sz="3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C9DAF8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3. П</a:t>
            </a:r>
            <a:r>
              <a:rPr lang="ru" sz="3000"/>
              <a:t>ример взрослого</a:t>
            </a:r>
            <a:endParaRPr sz="3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C9DAF8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4. Вызов обществу</a:t>
            </a:r>
            <a:endParaRPr sz="3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E06666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ПОЧЕМУ ЧЕЛОВЕК ПРОДОЛЖАЕТ КУРИТЬ?</a:t>
            </a:r>
            <a:endParaRPr sz="3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D0E0E3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19100" lvl="0" marL="457200" rtl="0" algn="l">
              <a:spcBef>
                <a:spcPts val="1200"/>
              </a:spcBef>
              <a:spcAft>
                <a:spcPts val="0"/>
              </a:spcAft>
              <a:buSzPts val="3000"/>
              <a:buAutoNum type="arabicPeriod"/>
            </a:pPr>
            <a:r>
              <a:rPr lang="ru" sz="3000"/>
              <a:t>ФИЗИОЛОГИЧЕСКАЯ ПОТРЕБНОСТЬ</a:t>
            </a:r>
            <a:endParaRPr sz="3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D9EAD3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000"/>
              <a:t>2. Трудности коммуникации</a:t>
            </a:r>
            <a:endParaRPr sz="4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