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3" r:id="rId3"/>
    <p:sldId id="257" r:id="rId4"/>
    <p:sldId id="259" r:id="rId5"/>
    <p:sldId id="294" r:id="rId6"/>
    <p:sldId id="295" r:id="rId7"/>
    <p:sldId id="296" r:id="rId8"/>
    <p:sldId id="262" r:id="rId9"/>
    <p:sldId id="263" r:id="rId10"/>
    <p:sldId id="264" r:id="rId11"/>
    <p:sldId id="266" r:id="rId12"/>
    <p:sldId id="267" r:id="rId13"/>
    <p:sldId id="292" r:id="rId14"/>
    <p:sldId id="297" r:id="rId15"/>
    <p:sldId id="268" r:id="rId16"/>
    <p:sldId id="269" r:id="rId17"/>
    <p:sldId id="274" r:id="rId18"/>
    <p:sldId id="285" r:id="rId19"/>
    <p:sldId id="286" r:id="rId20"/>
    <p:sldId id="287" r:id="rId21"/>
    <p:sldId id="288" r:id="rId22"/>
    <p:sldId id="290" r:id="rId23"/>
    <p:sldId id="291" r:id="rId24"/>
    <p:sldId id="289" r:id="rId25"/>
    <p:sldId id="275" r:id="rId26"/>
    <p:sldId id="276" r:id="rId27"/>
    <p:sldId id="277" r:id="rId28"/>
    <p:sldId id="298" r:id="rId29"/>
    <p:sldId id="278" r:id="rId30"/>
    <p:sldId id="279" r:id="rId31"/>
    <p:sldId id="284" r:id="rId3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6" autoAdjust="0"/>
    <p:restoredTop sz="94660"/>
  </p:normalViewPr>
  <p:slideViewPr>
    <p:cSldViewPr snapToGrid="0">
      <p:cViewPr varScale="1">
        <p:scale>
          <a:sx n="63" d="100"/>
          <a:sy n="63" d="100"/>
        </p:scale>
        <p:origin x="48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6AEAB-E8CF-4F39-9D3D-B241FFFA56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9777" y="2923078"/>
            <a:ext cx="9144000" cy="215858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A4C5AFF-D206-4E7A-9ED6-7A5C61896E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9777" y="5186597"/>
            <a:ext cx="9144000" cy="92564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695508-0FF7-4153-BBA6-A9FC6345D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9738AE-C8F0-4E44-9070-72B252C68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A1313E-3B61-40E4-8D0A-4AB2B6AEB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246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39B903-D827-4FB8-9880-D808FF23F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8F8B799-BBD3-45E2-8BA2-699C1DED2A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F96717-39FE-4129-AE8F-57FF9B1DD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D1622A-E8CC-4D9B-B4E8-9E351F951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DB7D86-BB0F-4D6E-BC4A-AF494BDF0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159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140B6A9-B901-4185-AD41-4E48818AFD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A153EB-C5B8-47CA-96CE-54A24E101A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EA8EB9-922D-4239-872B-A63800594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95D3FC-FF3E-4A44-903F-5144B760C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7C3AD7-BBAE-4F5C-A973-F7E106647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812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4FC3CF-05C4-4D4E-8D3E-61373E159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15C379-477E-4042-9A9A-4A41327765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0BD907-6B88-4DDB-9F8C-325F3BE08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48CBC8-F1FB-4A1A-845A-099F9AB00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68F3FD-E906-456F-9656-C4E65C27B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278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2B8B60-B85F-4194-B208-88D3994F5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204" y="2938069"/>
            <a:ext cx="9946078" cy="216092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6AD1BB-B3AB-4090-A105-18382D474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2204" y="5219970"/>
            <a:ext cx="9946078" cy="1136380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2002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B32481-802A-4093-97D7-E75104D1D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369E24-752B-4D22-8E99-3AE5667AD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1643A4-F2FD-47C3-9AEE-DCDC670F9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319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8AB6F8-2440-4DD6-AA7A-56A77A15C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29BCB4-C613-4AC8-B0B9-72E9E351F7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CE2C2C-F1B5-4EBC-8F97-CF7467263F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9743D1-77BC-4FAF-BDC6-5FE0D85C4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FC994B-762B-441B-82EA-7F45084C9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60D4E4-D948-4B16-94F9-4E5211D39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876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C60D20-BFEE-40A2-80B1-11A1F2BB5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3A175F-AF6A-4D98-BFAA-69E4A7EF2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32E4F7-F5F6-4ABF-B2E2-457103168E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3B59AC6-0A99-493A-9EB4-32561F99A2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EE2210-46A6-4A4C-A06A-8160F5696B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5E04D46-9179-418B-8BA6-C6DF3A569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8EDDDC7-BAB5-4AB9-B6CD-450894F74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950A1D6-FB07-4CB0-8BF4-E3C2B56E3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242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DC0A68-F44B-400C-ADBE-1B10E70FB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35935A4-977D-4B75-AD16-3D5DC308C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CDCF1F0-167F-4EC4-84E1-9206205C1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9C3A4B7-707E-4838-A02C-5449D3CC2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364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8088496-9949-473A-8E1C-600EE1286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A27207A-BD1C-4163-AE9E-B9819ABF0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5A1BB31-B673-43B1-BD89-E67E561A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447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428C18-D1B5-4DFD-9FFC-2C635BB75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9DC41F-55DB-431A-A467-CEF579631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44DE0B5-61E5-426A-9DBB-64BFF972D6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DEB53C-E7E8-4237-97FC-CD79D8B1A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6D9894-EFAA-47F8-BF75-1A3CA9B64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E85BFA-5EDF-45BD-8DC1-E37683BD6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81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95E126-0CBF-4164-B0B3-4CC3C7445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612A465-1AC1-412A-AE94-B8F4D4E8B5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E433CF-AA3C-42EE-873E-82E7513ADA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FD71BD1-D574-452C-9E1D-BA4B3877D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F4C310-B535-4DB5-90BE-09FBB71AC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5443B0-A71C-4F5C-A92E-281560BC9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644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42F8C6-6AA1-46BA-AA93-164825DB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prstMaterial="dkEdge">
              <a:bevelT w="38100" h="38100"/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29D171-4B79-408A-9007-E4C78BFA00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26E3A7-520B-48EC-9A82-C91FFDBF06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23FA7-7628-4CD3-AF0B-1AD0C8B518E8}" type="datetimeFigureOut">
              <a:rPr lang="ru-RU" smtClean="0"/>
              <a:t>14.11.2022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076ECC-A4A6-4B68-9AE9-613E8DD0EA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925BE9-9A98-4507-AA99-3CDC8DB7E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87FED-ECD5-4C70-9474-B464D585A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42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68004D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7" Type="http://schemas.openxmlformats.org/officeDocument/2006/relationships/image" Target="../media/image52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thumbs.dreamstime.com/b/basic-rgb-172619822.jpg" TargetMode="External"/><Relationship Id="rId2" Type="http://schemas.openxmlformats.org/officeDocument/2006/relationships/hyperlink" Target="https://thumbs.dreamstime.com/b/basic-rgb-172619821.jpg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thumbs.dreamstime.com/b/basic-rgb-172619784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0511F4-8072-4AEA-A68D-0EC00C6F31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841" y="1374169"/>
            <a:ext cx="9144000" cy="2158588"/>
          </a:xfrm>
        </p:spPr>
        <p:txBody>
          <a:bodyPr>
            <a:normAutofit fontScale="90000"/>
          </a:bodyPr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«Формы и методы работы с одарёнными детьми в урочной и внеурочной деятельности»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AA5376D-86F0-4826-84CA-9ABDCE3097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4784" y="4615913"/>
            <a:ext cx="9144000" cy="925642"/>
          </a:xfrm>
        </p:spPr>
        <p:txBody>
          <a:bodyPr>
            <a:noAutofit/>
          </a:bodyPr>
          <a:lstStyle/>
          <a:p>
            <a:pPr algn="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</a:p>
          <a:p>
            <a:pPr algn="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Сафина Людмила Анатольевна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Михайловка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8A918C-80B2-7BBD-2B74-F39E0B9DA783}"/>
              </a:ext>
            </a:extLst>
          </p:cNvPr>
          <p:cNvSpPr txBox="1"/>
          <p:nvPr/>
        </p:nvSpPr>
        <p:spPr>
          <a:xfrm>
            <a:off x="200770" y="375720"/>
            <a:ext cx="9853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«Михайловская средняя общеобразовательная школа имени Костенко В.Г.»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87E46-FEF3-BFFA-0C51-8D5C7F06D1CA}"/>
              </a:ext>
            </a:extLst>
          </p:cNvPr>
          <p:cNvSpPr txBox="1"/>
          <p:nvPr/>
        </p:nvSpPr>
        <p:spPr>
          <a:xfrm>
            <a:off x="795130" y="1229234"/>
            <a:ext cx="17796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</a:p>
        </p:txBody>
      </p:sp>
    </p:spTree>
    <p:extLst>
      <p:ext uri="{BB962C8B-B14F-4D97-AF65-F5344CB8AC3E}">
        <p14:creationId xmlns:p14="http://schemas.microsoft.com/office/powerpoint/2010/main" val="2785508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447" y="207748"/>
            <a:ext cx="9946078" cy="86119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УРОЧНАЯ и ВНЕУРОЧНАЯ ДЕЯТЕЛЬНОСТЬ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19707" y="1391454"/>
            <a:ext cx="2313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94738" y="1339939"/>
            <a:ext cx="1859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03238" y="2166038"/>
            <a:ext cx="292721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исследовательский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частично-поисковый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проблемный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проектный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422006" y="2205868"/>
            <a:ext cx="353000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работы в парах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малых группах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разноуровневые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задания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творческие задания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факультативы, кружки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игры, конкурсы</a:t>
            </a:r>
            <a:endParaRPr lang="ru-RU" dirty="0"/>
          </a:p>
          <a:p>
            <a:pPr marL="285750" indent="-285750">
              <a:buFont typeface="Wingdings" pitchFamily="2" charset="2"/>
              <a:buChar char="ü"/>
            </a:pPr>
            <a:endParaRPr lang="ru-RU" dirty="0"/>
          </a:p>
        </p:txBody>
      </p:sp>
      <p:pic>
        <p:nvPicPr>
          <p:cNvPr id="8" name="Рисунок 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3" r="25517"/>
          <a:stretch/>
        </p:blipFill>
        <p:spPr bwMode="auto">
          <a:xfrm rot="5400000">
            <a:off x="1361422" y="2556530"/>
            <a:ext cx="2936384" cy="5184783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178932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541" y="2929944"/>
            <a:ext cx="9946078" cy="2160926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646053" y="2517817"/>
            <a:ext cx="2550017" cy="1738648"/>
          </a:xfrm>
          <a:prstGeom prst="ellips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 с одарёнными обучающимися</a:t>
            </a:r>
          </a:p>
        </p:txBody>
      </p:sp>
      <p:sp>
        <p:nvSpPr>
          <p:cNvPr id="5" name="Овал 4"/>
          <p:cNvSpPr/>
          <p:nvPr/>
        </p:nvSpPr>
        <p:spPr>
          <a:xfrm>
            <a:off x="1300925" y="975186"/>
            <a:ext cx="2382592" cy="11591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сотрудничество с другими школами</a:t>
            </a:r>
          </a:p>
        </p:txBody>
      </p:sp>
      <p:sp>
        <p:nvSpPr>
          <p:cNvPr id="6" name="Овал 5"/>
          <p:cNvSpPr/>
          <p:nvPr/>
        </p:nvSpPr>
        <p:spPr>
          <a:xfrm>
            <a:off x="2601529" y="186745"/>
            <a:ext cx="2524260" cy="148750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групповые занятия с одарёнными обучающимися</a:t>
            </a:r>
          </a:p>
        </p:txBody>
      </p:sp>
      <p:sp>
        <p:nvSpPr>
          <p:cNvPr id="7" name="Овал 6"/>
          <p:cNvSpPr/>
          <p:nvPr/>
        </p:nvSpPr>
        <p:spPr>
          <a:xfrm>
            <a:off x="4475408" y="186746"/>
            <a:ext cx="2479184" cy="132008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факультативы по выбору</a:t>
            </a:r>
          </a:p>
        </p:txBody>
      </p:sp>
      <p:sp>
        <p:nvSpPr>
          <p:cNvPr id="8" name="Овал 7"/>
          <p:cNvSpPr/>
          <p:nvPr/>
        </p:nvSpPr>
        <p:spPr>
          <a:xfrm>
            <a:off x="6706013" y="251047"/>
            <a:ext cx="2118575" cy="123315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Творческие мастерские</a:t>
            </a:r>
          </a:p>
        </p:txBody>
      </p:sp>
      <p:sp>
        <p:nvSpPr>
          <p:cNvPr id="9" name="Овал 8"/>
          <p:cNvSpPr/>
          <p:nvPr/>
        </p:nvSpPr>
        <p:spPr>
          <a:xfrm>
            <a:off x="1129674" y="1968842"/>
            <a:ext cx="2656712" cy="137804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занятия исследовательской деятельностью</a:t>
            </a:r>
          </a:p>
        </p:txBody>
      </p:sp>
      <p:sp>
        <p:nvSpPr>
          <p:cNvPr id="10" name="Овал 9"/>
          <p:cNvSpPr/>
          <p:nvPr/>
        </p:nvSpPr>
        <p:spPr>
          <a:xfrm>
            <a:off x="1129674" y="3038105"/>
            <a:ext cx="2730319" cy="155834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творческие отчёты и спортивных секций</a:t>
            </a:r>
          </a:p>
        </p:txBody>
      </p:sp>
      <p:sp>
        <p:nvSpPr>
          <p:cNvPr id="11" name="Овал 10"/>
          <p:cNvSpPr/>
          <p:nvPr/>
        </p:nvSpPr>
        <p:spPr>
          <a:xfrm>
            <a:off x="1287884" y="4240366"/>
            <a:ext cx="2627289" cy="137159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научных обществ в школе</a:t>
            </a:r>
          </a:p>
        </p:txBody>
      </p:sp>
      <p:sp>
        <p:nvSpPr>
          <p:cNvPr id="12" name="Овал 11"/>
          <p:cNvSpPr/>
          <p:nvPr/>
        </p:nvSpPr>
        <p:spPr>
          <a:xfrm>
            <a:off x="1829880" y="5445339"/>
            <a:ext cx="2408348" cy="116715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консультирование обучающихся</a:t>
            </a:r>
          </a:p>
        </p:txBody>
      </p:sp>
      <p:sp>
        <p:nvSpPr>
          <p:cNvPr id="13" name="Овал 12"/>
          <p:cNvSpPr/>
          <p:nvPr/>
        </p:nvSpPr>
        <p:spPr>
          <a:xfrm>
            <a:off x="3979572" y="5138656"/>
            <a:ext cx="2550017" cy="159698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по индивидуальным планам детей с высоким уровнем обучения</a:t>
            </a:r>
          </a:p>
        </p:txBody>
      </p:sp>
      <p:sp>
        <p:nvSpPr>
          <p:cNvPr id="14" name="Овал 13"/>
          <p:cNvSpPr/>
          <p:nvPr/>
        </p:nvSpPr>
        <p:spPr>
          <a:xfrm>
            <a:off x="7946264" y="3535248"/>
            <a:ext cx="1996226" cy="139091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предметные олимпиады по всем предметам</a:t>
            </a:r>
          </a:p>
        </p:txBody>
      </p:sp>
      <p:sp>
        <p:nvSpPr>
          <p:cNvPr id="15" name="Овал 14"/>
          <p:cNvSpPr/>
          <p:nvPr/>
        </p:nvSpPr>
        <p:spPr>
          <a:xfrm>
            <a:off x="8023538" y="2374057"/>
            <a:ext cx="2137893" cy="127500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тематические конкурсы, выставки</a:t>
            </a:r>
          </a:p>
        </p:txBody>
      </p:sp>
      <p:sp>
        <p:nvSpPr>
          <p:cNvPr id="16" name="Овал 15"/>
          <p:cNvSpPr/>
          <p:nvPr/>
        </p:nvSpPr>
        <p:spPr>
          <a:xfrm>
            <a:off x="7353837" y="1101139"/>
            <a:ext cx="2588653" cy="143277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предметные кружки, кружки по интересам по разным предметам</a:t>
            </a:r>
          </a:p>
        </p:txBody>
      </p:sp>
      <p:sp>
        <p:nvSpPr>
          <p:cNvPr id="17" name="Овал 16"/>
          <p:cNvSpPr/>
          <p:nvPr/>
        </p:nvSpPr>
        <p:spPr>
          <a:xfrm>
            <a:off x="5892085" y="5380142"/>
            <a:ext cx="2607971" cy="129754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общешкольная конференция  достижений обучающихся</a:t>
            </a:r>
          </a:p>
        </p:txBody>
      </p:sp>
      <p:sp>
        <p:nvSpPr>
          <p:cNvPr id="18" name="Овал 17"/>
          <p:cNvSpPr/>
          <p:nvPr/>
        </p:nvSpPr>
        <p:spPr>
          <a:xfrm>
            <a:off x="7713372" y="4787716"/>
            <a:ext cx="2332150" cy="118485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интеллектуальные марафоны, конкурсы, смотры</a:t>
            </a:r>
          </a:p>
        </p:txBody>
      </p:sp>
      <p:sp>
        <p:nvSpPr>
          <p:cNvPr id="19" name="Стрелка вниз 18"/>
          <p:cNvSpPr/>
          <p:nvPr/>
        </p:nvSpPr>
        <p:spPr>
          <a:xfrm rot="1140869">
            <a:off x="5176470" y="420513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0280828">
            <a:off x="6359151" y="4162509"/>
            <a:ext cx="484632" cy="12697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21424572">
            <a:off x="7183384" y="31408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9140333">
            <a:off x="7004027" y="2505086"/>
            <a:ext cx="92569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2403960">
            <a:off x="6493456" y="4368636"/>
            <a:ext cx="155679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598878">
            <a:off x="7045129" y="373589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18623049">
            <a:off x="6109994" y="1742827"/>
            <a:ext cx="137672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13731596">
            <a:off x="4510414" y="1740495"/>
            <a:ext cx="144208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12101281">
            <a:off x="3438936" y="1935393"/>
            <a:ext cx="195966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12013563">
            <a:off x="3720011" y="2620193"/>
            <a:ext cx="108795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10307372">
            <a:off x="3890124" y="3406749"/>
            <a:ext cx="87319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15949629">
            <a:off x="5372621" y="176996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9048441">
            <a:off x="3634608" y="4005009"/>
            <a:ext cx="13467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8105428">
            <a:off x="3486263" y="4566323"/>
            <a:ext cx="194349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324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205" y="270457"/>
            <a:ext cx="9946078" cy="900482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особое место в учебном процессе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5723" y="1040739"/>
            <a:ext cx="26820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занимают: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6213" y="1777285"/>
            <a:ext cx="4447949" cy="263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предметные олимпиады;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интеллектуальные марафоны;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различные конкурсы и викторины;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словесные игры и забавы;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проекты по различной тематике;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ролевые игры;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индивидуальные творческие задания.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ru-RU" sz="1400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213" y="3812146"/>
            <a:ext cx="3605043" cy="27363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508694"/>
              </p:ext>
            </p:extLst>
          </p:nvPr>
        </p:nvGraphicFramePr>
        <p:xfrm>
          <a:off x="4681138" y="1891548"/>
          <a:ext cx="6621794" cy="4183901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024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7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91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3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83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0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Форма проведения мероприятия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(тема)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Ф.И.ученика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38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2019-2020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олимпиада «ОДАРЁНЫШ»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Беляева Арина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призёр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808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2021-2022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олимпиада «ОДАРЁНЫШ»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Перепечина Виталина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призёр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38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олимпиада «ОДАРЁНЫШ»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Перепечина Виталина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английский язык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призёр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8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олимпиада «ОДАРЁНЫШ»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Иванов Кирилл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окружающий мир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призёр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435" marR="67435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305516" y="1060498"/>
            <a:ext cx="6681686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участия учащихся в предметных олимпиадах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(очных муниципальных)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773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841" y="2963827"/>
            <a:ext cx="9946078" cy="21609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esktop\фото с камеры\20220222_12582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91" r="31900" b="19880"/>
          <a:stretch/>
        </p:blipFill>
        <p:spPr bwMode="auto">
          <a:xfrm rot="5400000">
            <a:off x="8404915" y="1704950"/>
            <a:ext cx="1133338" cy="2009104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User\Desktop\фото с камеры\20220209_09094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95" t="1771" r="25603" b="1"/>
          <a:stretch/>
        </p:blipFill>
        <p:spPr bwMode="auto">
          <a:xfrm rot="5400000">
            <a:off x="2029449" y="-1254087"/>
            <a:ext cx="2429841" cy="6078298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User\Desktop\фото с камеры\20220222_12575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3" t="6765" r="16352" b="20949"/>
          <a:stretch/>
        </p:blipFill>
        <p:spPr bwMode="auto">
          <a:xfrm rot="3986410">
            <a:off x="6661466" y="468303"/>
            <a:ext cx="1756839" cy="1751527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User\Desktop\фото с камеры\20220211_115309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8" t="13812" r="15217" b="15185"/>
          <a:stretch/>
        </p:blipFill>
        <p:spPr bwMode="auto">
          <a:xfrm rot="5400000">
            <a:off x="364255" y="3126175"/>
            <a:ext cx="1483248" cy="1366002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User\Desktop\фото с камеры\20220211_115322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1" t="33727" r="14868" b="19005"/>
          <a:stretch/>
        </p:blipFill>
        <p:spPr bwMode="auto">
          <a:xfrm rot="5400000">
            <a:off x="1464619" y="4736271"/>
            <a:ext cx="1732913" cy="127629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User\Desktop\фото с камеры\20220218_113251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1" t="4479" r="25022" b="7612"/>
          <a:stretch/>
        </p:blipFill>
        <p:spPr bwMode="auto">
          <a:xfrm rot="5400000">
            <a:off x="3084092" y="3048633"/>
            <a:ext cx="1262925" cy="1300766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User\Desktop\фото с камеры\20220211_115219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0" t="17284" r="15714" b="18585"/>
          <a:stretch/>
        </p:blipFill>
        <p:spPr bwMode="auto">
          <a:xfrm rot="5400000">
            <a:off x="4153101" y="3875294"/>
            <a:ext cx="3150235" cy="195199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:\Users\User\Desktop\фото с камеры\20220210_140856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1" t="58218" r="52374"/>
          <a:stretch/>
        </p:blipFill>
        <p:spPr bwMode="auto">
          <a:xfrm rot="5400000">
            <a:off x="6822772" y="3414448"/>
            <a:ext cx="1691808" cy="155972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User\Desktop\фото с камеры\20220209_091310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15" t="1" r="23078" b="20523"/>
          <a:stretch/>
        </p:blipFill>
        <p:spPr bwMode="auto">
          <a:xfrm rot="5400000">
            <a:off x="10001096" y="3011465"/>
            <a:ext cx="1378144" cy="1846669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C:\Users\User\Desktop\фото 1\IMG_20210303_122055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3" t="38463" r="42308" b="37018"/>
          <a:stretch/>
        </p:blipFill>
        <p:spPr bwMode="auto">
          <a:xfrm rot="1065383">
            <a:off x="9513188" y="415527"/>
            <a:ext cx="1455521" cy="1748718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31076" y="188821"/>
            <a:ext cx="3263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ПРЕДМЕТНЫЕ НЕДЕЛИ</a:t>
            </a:r>
          </a:p>
        </p:txBody>
      </p:sp>
      <p:pic>
        <p:nvPicPr>
          <p:cNvPr id="16" name="Рисунок 15" descr="C:\Users\User\Desktop\фото с камеры\20211223_111438.jpg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29" t="39307" r="32946" b="17539"/>
          <a:stretch/>
        </p:blipFill>
        <p:spPr bwMode="auto">
          <a:xfrm rot="5400000">
            <a:off x="9727146" y="4844281"/>
            <a:ext cx="1993900" cy="191452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22878" y="4563679"/>
            <a:ext cx="1126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«Закладка»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4751" y="6222614"/>
            <a:ext cx="3428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Аппликация из геометрических фигур»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12298" y="4194347"/>
            <a:ext cx="2006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«Мой класс в числах</a:t>
            </a:r>
            <a:r>
              <a:rPr lang="ru-RU" dirty="0"/>
              <a:t>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52223" y="6474986"/>
            <a:ext cx="20094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«Моя любимая буква»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54291" y="5066639"/>
            <a:ext cx="2225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«Братья наши меньшие»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176334" y="1736923"/>
            <a:ext cx="15905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«Наши награды»</a:t>
            </a:r>
          </a:p>
        </p:txBody>
      </p:sp>
    </p:spTree>
    <p:extLst>
      <p:ext uri="{BB962C8B-B14F-4D97-AF65-F5344CB8AC3E}">
        <p14:creationId xmlns:p14="http://schemas.microsoft.com/office/powerpoint/2010/main" val="387934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7251" y="1546827"/>
            <a:ext cx="9946078" cy="21609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00387" y="3593207"/>
            <a:ext cx="9946078" cy="11363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360609" y="605306"/>
            <a:ext cx="2279559" cy="785611"/>
          </a:xfrm>
          <a:prstGeom prst="rightArrow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360608" y="2279561"/>
            <a:ext cx="2279559" cy="914400"/>
          </a:xfrm>
          <a:prstGeom prst="rightArrow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 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360609" y="3593207"/>
            <a:ext cx="2279560" cy="1106874"/>
          </a:xfrm>
          <a:prstGeom prst="rightArrow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Литературное чтение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360608" y="5125792"/>
            <a:ext cx="2279560" cy="1081825"/>
          </a:xfrm>
          <a:prstGeom prst="rightArrow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9109" y="767278"/>
            <a:ext cx="6634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Слон, кошка, мягкая, собака, корова, лошадь.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631562"/>
              </p:ext>
            </p:extLst>
          </p:nvPr>
        </p:nvGraphicFramePr>
        <p:xfrm>
          <a:off x="2640167" y="2006383"/>
          <a:ext cx="6617335" cy="11875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8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8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вариант – с низкой работоспособностью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вариант – с высокой работоспособностью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Реши задачу.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Измени задачу так, чтобы её можно было решить тремя способами. Реши полученную задачу тремя способами.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492251" y="1465579"/>
            <a:ext cx="66114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 В вазе лежало 5 желтых и 4 зеленых яблока. 3 яблока съели. Сколько яблок осталось?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3072254" y="4146644"/>
            <a:ext cx="7024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Сочини сказку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2254" y="5666704"/>
            <a:ext cx="4063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проекта «БЕРЕГИ ВОДУ!»</a:t>
            </a:r>
          </a:p>
        </p:txBody>
      </p:sp>
      <p:pic>
        <p:nvPicPr>
          <p:cNvPr id="13" name="Рисунок 12" descr="C:\Users\User\Desktop\20221027_12304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2" t="4407" r="39538" b="79579"/>
          <a:stretch/>
        </p:blipFill>
        <p:spPr bwMode="auto">
          <a:xfrm rot="5400000">
            <a:off x="7450251" y="4674933"/>
            <a:ext cx="2241275" cy="1609860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08021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394" y="115910"/>
            <a:ext cx="4973039" cy="771694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6294" y="1369186"/>
            <a:ext cx="9946078" cy="1136380"/>
          </a:xfrm>
        </p:spPr>
        <p:txBody>
          <a:bodyPr>
            <a:noAutofit/>
          </a:bodyPr>
          <a:lstStyle/>
          <a:p>
            <a:pPr marL="342900" indent="-342900" algn="l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ФАКУЛЬТАТИВЫ, КРУЖКИ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ТЕАТРАЛИЗОВАННЫЕ ПРАЗДНИКИ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ОЛИМПИАДЫ И ИГРЫ 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КОНКУРСЫ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954357"/>
              </p:ext>
            </p:extLst>
          </p:nvPr>
        </p:nvGraphicFramePr>
        <p:xfrm>
          <a:off x="5068433" y="1110313"/>
          <a:ext cx="5602308" cy="54931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3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3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6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2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34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14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13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9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конкурс</a:t>
                      </a:r>
                      <a:endParaRPr lang="ru-RU" sz="900" b="1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  <a:endParaRPr lang="ru-RU" sz="900" b="1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endParaRPr lang="ru-RU" sz="900" b="1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Ф.И.ученика</a:t>
                      </a:r>
                      <a:endParaRPr lang="ru-RU" sz="900" b="1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endParaRPr lang="ru-RU" sz="9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319">
                <a:tc rowSpan="6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2019-2020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KONKURS</a:t>
                      </a: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START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Международный дистанционный конкурс «Старт»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окружающий мир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Терехова Ариадна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</a:t>
                      </a:r>
                      <a:b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 место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9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литературное </a:t>
                      </a:r>
                      <a:r>
                        <a:rPr lang="ru-RU" sz="9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чтен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Яненко Екатерина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1место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Беляева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Арина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 место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Беляева Арина 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место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8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НОВОЕ ПОКОЛЕНИЕ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Международный конкурс декоративно-прикладного творчества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пластилиновые фантазии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Беляева Арина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 лауреата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степени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1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ЗНАНИЙ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Всероссийская олимпиада 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Беляева Арина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 победителя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место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2020-2021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UCHi.RU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Всероссийская онлайн-олимпиада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Безопасные дороги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Перепечина Виталина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 победителя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4961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Всероссийский центр информационных технологий «ИНТЕЛЛЕКТ»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Всероссийский конкурс поделок из природного материала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Чудеса осенней природы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Иванов Кирилл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 Лауреат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степени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2637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2021-2022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ЕВРОКО.РФ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Международный конкурс «Умные и талантливые»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изобразительное творчество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Куприянова Анастасия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КОМПЭДУ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Международная олимпиада 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английский язык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Перепечина Виталина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степени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69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ТАЛАНТ ПЕДАГОГА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Международный конкурс поделок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«Снеговик»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Перепечина Виталина</a:t>
                      </a:r>
                      <a:endParaRPr lang="ru-RU" sz="9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 Лауреат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степени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69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VIDEOUROKI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Междунаподная</a:t>
                      </a: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олимпиада 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английский язык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Перепечина</a:t>
                      </a: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Виталина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диплом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степени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7801" marR="37801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72621" y="598996"/>
            <a:ext cx="52175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детей в онлайн-олимпиадах, конкурсах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:\Users\User\Desktop\фото с камеры\20211210_09280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" t="24350" r="2850" b="10487"/>
          <a:stretch/>
        </p:blipFill>
        <p:spPr bwMode="auto">
          <a:xfrm rot="5400000">
            <a:off x="12028" y="3913468"/>
            <a:ext cx="3058436" cy="1580947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5" t="26246" r="33141" b="45532"/>
          <a:stretch/>
        </p:blipFill>
        <p:spPr bwMode="auto">
          <a:xfrm>
            <a:off x="2703356" y="2317923"/>
            <a:ext cx="2181996" cy="197685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439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249" y="1791236"/>
            <a:ext cx="4986961" cy="3025464"/>
          </a:xfrm>
          <a:prstGeom prst="ellips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4404574" y="238259"/>
            <a:ext cx="3245476" cy="153312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СЕМЬЯ</a:t>
            </a:r>
          </a:p>
        </p:txBody>
      </p:sp>
      <p:sp>
        <p:nvSpPr>
          <p:cNvPr id="5" name="Овал 4"/>
          <p:cNvSpPr/>
          <p:nvPr/>
        </p:nvSpPr>
        <p:spPr>
          <a:xfrm>
            <a:off x="154546" y="2217851"/>
            <a:ext cx="3580327" cy="174884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ПСИХОЛОГ</a:t>
            </a:r>
          </a:p>
        </p:txBody>
      </p:sp>
      <p:sp>
        <p:nvSpPr>
          <p:cNvPr id="6" name="Овал 5"/>
          <p:cNvSpPr/>
          <p:nvPr/>
        </p:nvSpPr>
        <p:spPr>
          <a:xfrm>
            <a:off x="8678211" y="2579529"/>
            <a:ext cx="3260504" cy="16034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УЧИТЕЛЬ</a:t>
            </a:r>
          </a:p>
        </p:txBody>
      </p:sp>
      <p:sp>
        <p:nvSpPr>
          <p:cNvPr id="7" name="Овал 6"/>
          <p:cNvSpPr/>
          <p:nvPr/>
        </p:nvSpPr>
        <p:spPr>
          <a:xfrm>
            <a:off x="3915177" y="4951390"/>
            <a:ext cx="4443211" cy="162971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ПЕДАГОГИ ДОП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9559544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657" y="399244"/>
            <a:ext cx="9946078" cy="1093665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учащихся в исследовательской и проектной деятельности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\Desktop\фото с камеры\20220209_09082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74128">
            <a:off x="320798" y="2133800"/>
            <a:ext cx="3455983" cy="2795533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5" name="Рисунок 4" descr="C:\Users\User\Desktop\фото с камеры\20220209_0909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71665">
            <a:off x="7748589" y="2149742"/>
            <a:ext cx="3263851" cy="276364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5" b="30570"/>
          <a:stretch/>
        </p:blipFill>
        <p:spPr bwMode="auto">
          <a:xfrm>
            <a:off x="4492366" y="1927586"/>
            <a:ext cx="2438800" cy="358107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 rot="20835956">
            <a:off x="1214787" y="5399907"/>
            <a:ext cx="30401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Проект: «Мой класс в числах»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0560" y="5594942"/>
            <a:ext cx="340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 «Корзинка для мамы»</a:t>
            </a:r>
          </a:p>
        </p:txBody>
      </p:sp>
    </p:spTree>
    <p:extLst>
      <p:ext uri="{BB962C8B-B14F-4D97-AF65-F5344CB8AC3E}">
        <p14:creationId xmlns:p14="http://schemas.microsoft.com/office/powerpoint/2010/main" val="790975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sz="36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исследовательский навык, приобретенный в начальной школе, поможет выпускнику быть успешным в школе в любых ситуациях, вырасти конкурентноспособным и не потеряться в жизни</a:t>
            </a:r>
            <a:r>
              <a:rPr lang="ru-RU" sz="3600" dirty="0"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6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7332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20" y="156231"/>
            <a:ext cx="9946078" cy="5201380"/>
          </a:xfrm>
        </p:spPr>
        <p:txBody>
          <a:bodyPr>
            <a:normAutofit/>
          </a:bodyPr>
          <a:lstStyle/>
          <a:p>
            <a:pPr algn="l"/>
            <a:r>
              <a:rPr lang="ru-RU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раскрыть и развивать творческие способности и задатки, заложенные в ребенке через совместное творчество.</a:t>
            </a:r>
            <a:br>
              <a:rPr lang="ru-RU" sz="5300" dirty="0">
                <a:solidFill>
                  <a:srgbClr val="002060"/>
                </a:solidFill>
                <a:effectLst/>
              </a:rPr>
            </a:br>
            <a:endParaRPr lang="ru-RU" sz="53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3974" y="3734874"/>
            <a:ext cx="4795006" cy="29249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910595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8FB0D5-EDD4-D22C-7BA1-0C682F1F2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8041F7-9424-E82A-F04C-21E5E89B3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120" y="365125"/>
            <a:ext cx="10515600" cy="4351338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4000" b="1" dirty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«Одарённый человек, </a:t>
            </a:r>
          </a:p>
          <a:p>
            <a:pPr marL="0" indent="0" algn="r">
              <a:buNone/>
            </a:pPr>
            <a:r>
              <a:rPr lang="ru-RU" sz="4000" b="1" dirty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словно яркая звёздочка на небосклоне,</a:t>
            </a:r>
          </a:p>
          <a:p>
            <a:pPr marL="0" indent="0" algn="r">
              <a:buNone/>
            </a:pPr>
            <a:r>
              <a:rPr lang="ru-RU" sz="4000" b="1" dirty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требующая к себе особого внимания. </a:t>
            </a:r>
          </a:p>
          <a:p>
            <a:pPr marL="0" indent="0" algn="r">
              <a:buNone/>
            </a:pPr>
            <a:r>
              <a:rPr lang="ru-RU" sz="4000" b="1" dirty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 заботиться о нём, </a:t>
            </a:r>
          </a:p>
          <a:p>
            <a:pPr marL="0" indent="0" algn="r">
              <a:buNone/>
            </a:pPr>
            <a:r>
              <a:rPr lang="ru-RU" sz="4000" b="1" dirty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он превратился в красивую, </a:t>
            </a:r>
          </a:p>
          <a:p>
            <a:pPr marL="0" indent="0" algn="r">
              <a:buNone/>
            </a:pPr>
            <a:r>
              <a:rPr lang="ru-RU" sz="4000" b="1" dirty="0">
                <a:solidFill>
                  <a:srgbClr val="002060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полную сил звезду».</a:t>
            </a:r>
          </a:p>
          <a:p>
            <a:pPr marL="0" indent="0" algn="r">
              <a:buNone/>
            </a:pPr>
            <a:r>
              <a:rPr lang="ru-RU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А. Сухомлинский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6DA92D-09DE-A2ED-F801-C37794BD4C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" y="3566160"/>
            <a:ext cx="3902287" cy="292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529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1820"/>
            <a:ext cx="9946078" cy="1132302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 проекты: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0303" y="1470210"/>
            <a:ext cx="973632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Исследовательские: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«Почему в сыре дырки?»,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«Плесень», «Сколько весит здоровье ученика?»</a:t>
            </a:r>
          </a:p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Творческие: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«Вся правда о шоколаде»,  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«Моя любимая буква»</a:t>
            </a:r>
          </a:p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Информационные: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«Ананас на подоконнике», 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«Чайные традиции»</a:t>
            </a:r>
          </a:p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Игровые: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«Автомобили, автомобили!»</a:t>
            </a:r>
          </a:p>
        </p:txBody>
      </p:sp>
    </p:spTree>
    <p:extLst>
      <p:ext uri="{BB962C8B-B14F-4D97-AF65-F5344CB8AC3E}">
        <p14:creationId xmlns:p14="http://schemas.microsoft.com/office/powerpoint/2010/main" val="4204920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артинка 6 из 2124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731" y="178190"/>
            <a:ext cx="4191499" cy="3143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1731" y="514012"/>
            <a:ext cx="37800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«Михайловская СОШ имени Костенко В.Г.»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1731" y="947829"/>
            <a:ext cx="2722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«Почему в сыре дырки?»</a:t>
            </a:r>
          </a:p>
        </p:txBody>
      </p:sp>
      <p:pic>
        <p:nvPicPr>
          <p:cNvPr id="7" name="Рисунок 6" descr="C:\Users\Людмила\Desktop\общая (2)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8" t="15376" r="71621" b="72391"/>
          <a:stretch/>
        </p:blipFill>
        <p:spPr bwMode="auto">
          <a:xfrm>
            <a:off x="2751784" y="852568"/>
            <a:ext cx="1180021" cy="1329298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30329" y="2090421"/>
            <a:ext cx="34129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работы:</a:t>
            </a:r>
          </a:p>
          <a:p>
            <a:pPr algn="r"/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Беляева Арина Олеговна, 9лет,</a:t>
            </a:r>
            <a:endParaRPr lang="ru-RU" sz="1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3 класса </a:t>
            </a:r>
            <a:endParaRPr lang="ru-RU" sz="1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1731" y="2736752"/>
            <a:ext cx="409829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Сафина Людмила Анатольевна, </a:t>
            </a:r>
            <a:endParaRPr lang="ru-RU" sz="11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  <a:endParaRPr lang="ru-RU" sz="11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G:\1345453483_h7qgxlflpkbremu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95" y="1517217"/>
            <a:ext cx="1216726" cy="84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\Pictures\плесень\б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264" y="2787860"/>
            <a:ext cx="5212194" cy="390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505190" y="601377"/>
            <a:ext cx="4486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Исследовательские   проекты 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81670" y="2813984"/>
            <a:ext cx="433657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</a:t>
            </a:r>
          </a:p>
          <a:p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 «Михайловская средняя общеобразовательная школа имени Костенко  В.Г» </a:t>
            </a:r>
            <a:r>
              <a:rPr lang="ru-RU" sz="9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В.Г.»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563817" y="3244334"/>
            <a:ext cx="3064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207793" y="3835620"/>
            <a:ext cx="3905813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b="1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«Как появляется плесень?»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748529" y="4942679"/>
            <a:ext cx="3090929" cy="2031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Выполнил:	 </a:t>
            </a:r>
          </a:p>
          <a:p>
            <a:pPr algn="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Иванов Кирилл,</a:t>
            </a:r>
          </a:p>
          <a:p>
            <a:pPr algn="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2 класса</a:t>
            </a:r>
          </a:p>
          <a:p>
            <a:pPr algn="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Сафина Л.А.,</a:t>
            </a:r>
          </a:p>
          <a:p>
            <a:pPr algn="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</p:txBody>
      </p:sp>
      <p:pic>
        <p:nvPicPr>
          <p:cNvPr id="18" name="Рисунок 17"/>
          <p:cNvPicPr/>
          <p:nvPr/>
        </p:nvPicPr>
        <p:blipFill rotWithShape="1">
          <a:blip r:embed="rId6"/>
          <a:srcRect l="49309" t="27898" r="22401" b="13044"/>
          <a:stretch/>
        </p:blipFill>
        <p:spPr bwMode="auto">
          <a:xfrm>
            <a:off x="4919730" y="4457910"/>
            <a:ext cx="1176269" cy="175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546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07034" y="526892"/>
            <a:ext cx="3263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Творческие проекты :</a:t>
            </a:r>
          </a:p>
        </p:txBody>
      </p:sp>
      <p:pic>
        <p:nvPicPr>
          <p:cNvPr id="2050" name="Picture 2" descr="C:\Users\User\Desktop\фото 1\IMG_20210303_10023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2" t="11747" r="10802" b="3068"/>
          <a:stretch/>
        </p:blipFill>
        <p:spPr bwMode="auto">
          <a:xfrm>
            <a:off x="654896" y="139707"/>
            <a:ext cx="1946636" cy="282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Картинки\Еда\ty6lxettblf3kd0kqkcpt2o5feouzjmp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168" y="1901275"/>
            <a:ext cx="6413678" cy="4832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45007" y="200290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 общеобразовательное учреждение</a:t>
            </a:r>
          </a:p>
          <a:p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«Михайловская  средняя общеобразовательная школа имени Костенко В.Г.»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73809" y="3271460"/>
            <a:ext cx="3252429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r"/>
            <a:r>
              <a:rPr lang="ru-RU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«Вся,  правда о шоколаде»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66792" y="4676851"/>
            <a:ext cx="37840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работу  выполнила:</a:t>
            </a:r>
          </a:p>
          <a:p>
            <a:pPr algn="r"/>
            <a: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Перепечина</a:t>
            </a:r>
            <a: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Виталина</a:t>
            </a:r>
            <a: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учащаяся 2 класса</a:t>
            </a:r>
          </a:p>
          <a:p>
            <a:pPr algn="r"/>
            <a: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руководитель: </a:t>
            </a:r>
          </a:p>
          <a:p>
            <a:pPr algn="r"/>
            <a: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Сафина Людмила  Анатольевна  </a:t>
            </a:r>
          </a:p>
          <a:p>
            <a:pPr algn="r"/>
            <a: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	учитель начальных  классов</a:t>
            </a:r>
          </a:p>
        </p:txBody>
      </p:sp>
      <p:pic>
        <p:nvPicPr>
          <p:cNvPr id="2051" name="Picture 3" descr="C:\Users\User\Desktop\фото 1\IMG_20210305_1158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12" y="4241634"/>
            <a:ext cx="1365160" cy="1820212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86464" y="2702073"/>
            <a:ext cx="1692386" cy="307777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Творческий проект: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31" b="18425"/>
          <a:stretch/>
        </p:blipFill>
        <p:spPr bwMode="auto">
          <a:xfrm>
            <a:off x="1034891" y="3271460"/>
            <a:ext cx="3601503" cy="2864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2006" y="139480"/>
            <a:ext cx="482889" cy="574073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«Моя любимая буква»</a:t>
            </a:r>
          </a:p>
        </p:txBody>
      </p:sp>
      <p:pic>
        <p:nvPicPr>
          <p:cNvPr id="14" name="Рисунок 13" descr="C:\Users\User\Desktop\фото с камеры\20220211_11521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5" t="20717" r="14426" b="27750"/>
          <a:stretch/>
        </p:blipFill>
        <p:spPr bwMode="auto">
          <a:xfrm rot="5400000">
            <a:off x="2708339" y="404645"/>
            <a:ext cx="2562367" cy="22904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77716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2" t="27388" r="8110" b="19540"/>
          <a:stretch/>
        </p:blipFill>
        <p:spPr bwMode="auto">
          <a:xfrm>
            <a:off x="3438657" y="347831"/>
            <a:ext cx="4752306" cy="4314322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4" t="52641" r="13567" b="15388"/>
          <a:stretch/>
        </p:blipFill>
        <p:spPr bwMode="auto">
          <a:xfrm>
            <a:off x="4108361" y="4881094"/>
            <a:ext cx="2781836" cy="158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45974" y="6363151"/>
            <a:ext cx="4137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«КНИЖКИ  - МАЛЫШКИ»</a:t>
            </a:r>
          </a:p>
        </p:txBody>
      </p:sp>
    </p:spTree>
    <p:extLst>
      <p:ext uri="{BB962C8B-B14F-4D97-AF65-F5344CB8AC3E}">
        <p14:creationId xmlns:p14="http://schemas.microsoft.com/office/powerpoint/2010/main" val="810675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98695" y="307951"/>
            <a:ext cx="42046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Информационные проекты 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94" y="1094704"/>
            <a:ext cx="4504900" cy="45582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74" r="-1329"/>
          <a:stretch/>
        </p:blipFill>
        <p:spPr>
          <a:xfrm>
            <a:off x="206061" y="1085397"/>
            <a:ext cx="3685454" cy="45675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7679" y="1655871"/>
            <a:ext cx="2486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«А у нас – АНАНАС!»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3582" y="1237029"/>
            <a:ext cx="3870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МАОУ «Михайловская СОШ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им.Костенко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В.Г.»</a:t>
            </a:r>
          </a:p>
        </p:txBody>
      </p:sp>
      <p:pic>
        <p:nvPicPr>
          <p:cNvPr id="11" name="Рисунок 10" descr="C:\Users\Людмила\Desktop\ананас\147140063860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82" y="2025203"/>
            <a:ext cx="1289156" cy="154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Людмила\Desktop\ананас\148526053230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98" y="4239574"/>
            <a:ext cx="1197736" cy="1262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 descr="C:\Users\User\Desktop\фото 1\IMG_20210305_11545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2" t="7465" r="8673" b="18056"/>
          <a:stretch/>
        </p:blipFill>
        <p:spPr bwMode="auto">
          <a:xfrm>
            <a:off x="2048788" y="2140111"/>
            <a:ext cx="1373921" cy="164849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900855" y="4249651"/>
            <a:ext cx="194707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Работу выполнила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ученица 3 класса 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Куприянова Анастасия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Сафина Л.А.</a:t>
            </a:r>
          </a:p>
        </p:txBody>
      </p:sp>
      <p:pic>
        <p:nvPicPr>
          <p:cNvPr id="16" name="Рисунок 15"/>
          <p:cNvPicPr/>
          <p:nvPr/>
        </p:nvPicPr>
        <p:blipFill rotWithShape="1">
          <a:blip r:embed="rId7"/>
          <a:srcRect l="28205" t="22235" r="17789" b="11062"/>
          <a:stretch/>
        </p:blipFill>
        <p:spPr bwMode="auto">
          <a:xfrm>
            <a:off x="6296921" y="2209613"/>
            <a:ext cx="5435733" cy="41525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593983" y="1840537"/>
            <a:ext cx="2224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Создание буклетов:</a:t>
            </a:r>
          </a:p>
        </p:txBody>
      </p:sp>
    </p:spTree>
    <p:extLst>
      <p:ext uri="{BB962C8B-B14F-4D97-AF65-F5344CB8AC3E}">
        <p14:creationId xmlns:p14="http://schemas.microsoft.com/office/powerpoint/2010/main" val="17356319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175" y="3374265"/>
            <a:ext cx="9946078" cy="3078050"/>
          </a:xfrm>
        </p:spPr>
        <p:txBody>
          <a:bodyPr>
            <a:noAutofit/>
          </a:bodyPr>
          <a:lstStyle/>
          <a:p>
            <a:pPr lvl="0" algn="l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47181" y="372345"/>
            <a:ext cx="30431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Игровые   проекты 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34" y="741677"/>
            <a:ext cx="7538434" cy="5653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12890" y="1068946"/>
            <a:ext cx="5264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МАОУ «Михайловская СОШ имени Костенко В.Г.»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1657" y="2712145"/>
            <a:ext cx="33233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Impact" pitchFamily="34" charset="0"/>
              </a:rPr>
              <a:t>«Автомобили, автомобили!»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98760" y="4704008"/>
            <a:ext cx="42156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Выполнил: </a:t>
            </a:r>
          </a:p>
          <a:p>
            <a:pPr algn="r"/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Стипанишин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Степан</a:t>
            </a:r>
          </a:p>
          <a:p>
            <a:pPr algn="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2 класс</a:t>
            </a:r>
          </a:p>
          <a:p>
            <a:pPr algn="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Руководитель: Сафина Л.А.</a:t>
            </a:r>
          </a:p>
          <a:p>
            <a:r>
              <a:rPr lang="ru-RU" dirty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</p:txBody>
      </p:sp>
      <p:pic>
        <p:nvPicPr>
          <p:cNvPr id="1027" name="Picture 3" descr="C:\Users\User\Desktop\фото 1\IMG_20210305_1155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6" t="15804" r="12652" b="25907"/>
          <a:stretch/>
        </p:blipFill>
        <p:spPr bwMode="auto">
          <a:xfrm>
            <a:off x="5872766" y="2772175"/>
            <a:ext cx="1841678" cy="1931831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8599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657" y="476519"/>
            <a:ext cx="9946078" cy="604268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 К успехам в учении через «КЛАССНОЕ» общение»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>
              <a:latin typeface="Monotype Corsiva" pitchFamily="66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673678" y="4161761"/>
            <a:ext cx="4906851" cy="2140856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C00000"/>
                </a:solidFill>
                <a:latin typeface="Monotype Corsiva" pitchFamily="66" charset="0"/>
              </a:rPr>
              <a:t>ДЕВИЗ: </a:t>
            </a:r>
          </a:p>
          <a:p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«Увлечь, зажечь, </a:t>
            </a:r>
          </a:p>
          <a:p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душевно разбудить…»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81" y="1142484"/>
            <a:ext cx="2247362" cy="299648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9" t="41581" b="8684"/>
          <a:stretch/>
        </p:blipFill>
        <p:spPr bwMode="auto">
          <a:xfrm>
            <a:off x="6811594" y="1142485"/>
            <a:ext cx="2900967" cy="206567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C:\Users\User\Desktop\фото с камеры\20211223_11114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6" t="19817" r="5924"/>
          <a:stretch/>
        </p:blipFill>
        <p:spPr bwMode="auto">
          <a:xfrm rot="5400000">
            <a:off x="3100148" y="1534405"/>
            <a:ext cx="2872301" cy="208846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952" y="3626752"/>
            <a:ext cx="3737650" cy="28032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156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667" y="128789"/>
            <a:ext cx="9108951" cy="68154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 формирует: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52539" y="3004967"/>
            <a:ext cx="802783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поисковые (исследовательские) умения,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умения и навыки работы в сотрудничестве, 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менеджерские умения и навыки,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коммуникативные умения.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52" y="746975"/>
            <a:ext cx="3995393" cy="2257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2808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01520" y="207882"/>
            <a:ext cx="80879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успеха:</a:t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Каждый ребенок талантлив!</a:t>
            </a:r>
            <a:b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Но талантлив по своему. Учителю нужно только помочь ему раскрыть себя, </a:t>
            </a:r>
            <a:b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показать все его возможности.</a:t>
            </a:r>
            <a:b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C:\Users\User\Desktop\фото с камеры\20220222_12582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3" r="32293" b="19374"/>
          <a:stretch/>
        </p:blipFill>
        <p:spPr bwMode="auto">
          <a:xfrm rot="5400000">
            <a:off x="1429553" y="2768960"/>
            <a:ext cx="1764408" cy="2820474"/>
          </a:xfrm>
          <a:prstGeom prst="ellipse">
            <a:avLst/>
          </a:prstGeom>
          <a:noFill/>
          <a:ln w="57150">
            <a:solidFill>
              <a:srgbClr val="7030A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User\Desktop\фото с камеры\20211129_12133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2" t="21359" r="47439" b="32496"/>
          <a:stretch/>
        </p:blipFill>
        <p:spPr bwMode="auto">
          <a:xfrm rot="5400000">
            <a:off x="7390108" y="3088567"/>
            <a:ext cx="1661373" cy="2284291"/>
          </a:xfrm>
          <a:prstGeom prst="ellipse">
            <a:avLst/>
          </a:prstGeom>
          <a:noFill/>
          <a:ln w="57150">
            <a:solidFill>
              <a:srgbClr val="7030A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User\Desktop\фото с камеры\20211221_13172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4" t="23710" r="16838" b="32899"/>
          <a:stretch/>
        </p:blipFill>
        <p:spPr bwMode="auto">
          <a:xfrm rot="5400000">
            <a:off x="4242698" y="3276663"/>
            <a:ext cx="2418715" cy="1502410"/>
          </a:xfrm>
          <a:prstGeom prst="ellipse">
            <a:avLst/>
          </a:prstGeom>
          <a:noFill/>
          <a:ln w="76200">
            <a:solidFill>
              <a:srgbClr val="7030A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16060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204" y="4945487"/>
            <a:ext cx="9946078" cy="1532586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119" y="3258355"/>
            <a:ext cx="2151845" cy="322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" t="19964" r="69" b="19859"/>
          <a:stretch/>
        </p:blipFill>
        <p:spPr bwMode="auto">
          <a:xfrm>
            <a:off x="827043" y="478370"/>
            <a:ext cx="2032067" cy="271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1399" y="4333629"/>
            <a:ext cx="69214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«Учитель, подготовь себе ученика, </a:t>
            </a:r>
          </a:p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которого сам сможешь учиться…»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90918" y="3252141"/>
            <a:ext cx="1263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Сократ</a:t>
            </a:r>
          </a:p>
        </p:txBody>
      </p:sp>
    </p:spTree>
    <p:extLst>
      <p:ext uri="{BB962C8B-B14F-4D97-AF65-F5344CB8AC3E}">
        <p14:creationId xmlns:p14="http://schemas.microsoft.com/office/powerpoint/2010/main" val="40185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483CAB2D-159C-4913-96A7-7F81A02B66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фото 1\PA2305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20" y="320050"/>
            <a:ext cx="4253626" cy="3190503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10801"/>
            <a:ext cx="9946078" cy="2160926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Школа – самая удивительная страна, </a:t>
            </a:r>
            <a:b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которой каждый день не похож на предыдущий, где каждый миг – это поиск чего – то нового, интересного.</a:t>
            </a:r>
          </a:p>
        </p:txBody>
      </p:sp>
      <p:pic>
        <p:nvPicPr>
          <p:cNvPr id="7170" name="Picture 2" descr="C:\Users\User\Desktop\20221014_10004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0" r="13461"/>
          <a:stretch/>
        </p:blipFill>
        <p:spPr bwMode="auto">
          <a:xfrm rot="5400000">
            <a:off x="5956359" y="-449816"/>
            <a:ext cx="3190501" cy="4730238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0" t="17618" r="4136" b="25131"/>
          <a:stretch/>
        </p:blipFill>
        <p:spPr bwMode="auto">
          <a:xfrm>
            <a:off x="9272787" y="4417453"/>
            <a:ext cx="2743197" cy="2215166"/>
          </a:xfrm>
          <a:prstGeom prst="ellips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41763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638" y="901521"/>
            <a:ext cx="9946078" cy="1029271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04" y="1995152"/>
            <a:ext cx="3684432" cy="3684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065" y="1995154"/>
            <a:ext cx="3721976" cy="3684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715" y="1995153"/>
            <a:ext cx="4177349" cy="3684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48248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993" y="2163650"/>
            <a:ext cx="9946078" cy="4313384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200" dirty="0"/>
            </a:b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>1.Богоявленская Д.Б. Пути к творчеству. – М., 1981 г. – 89 с.</a:t>
            </a:r>
            <a:b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>2.Волков И.П. Много ли в школе талантов. – М.,1989 г.-56 с.</a:t>
            </a:r>
            <a:b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>3.Гильбух Ю.З. Внимание: одарённые дети. – М., 1991 г. – 79 с.</a:t>
            </a:r>
            <a:b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200" dirty="0" err="1">
                <a:effectLst/>
                <a:latin typeface="Times New Roman" pitchFamily="18" charset="0"/>
                <a:cs typeface="Times New Roman" pitchFamily="18" charset="0"/>
              </a:rPr>
              <a:t>Лейтес</a:t>
            </a: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> Н.С. Умственные способности и возраст. – М., 1971 г.- 279 с.</a:t>
            </a:r>
            <a:b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>5. Матюшкин А.М. Загадки одарённости. М., 1992 г. – 127 с.</a:t>
            </a:r>
            <a:b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>6.Платонов К.К. Краткий словарь системы психологических понятий: М., 1984 г. – 171 с.</a:t>
            </a:r>
            <a:b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>7.Савенков А.И. Одарённый ребенок дома и в школе.</a:t>
            </a:r>
            <a:b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Интернет ресурсы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https://thumbs.dreamstime.com/b/basic-rgb-172619821.jpg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https://thumbs.dreamstime.com/b/basic-rgb-172619822.jpg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https://thumbs.dreamstime.com/b/basic-rgb-172619784.jpg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100" dirty="0"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ru-RU" sz="3100" dirty="0"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ru-RU" sz="31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6751" y="6857999"/>
            <a:ext cx="9946078" cy="78623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7511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C9A9F-73FF-A732-DDE8-F3D346946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8E0349E-8B29-9516-FFBD-8755E753F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7F182B-B88D-E6D7-835F-A106AD94230E}"/>
              </a:ext>
            </a:extLst>
          </p:cNvPr>
          <p:cNvSpPr txBox="1"/>
          <p:nvPr/>
        </p:nvSpPr>
        <p:spPr>
          <a:xfrm>
            <a:off x="292203" y="325213"/>
            <a:ext cx="11466207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«Правильно говорят, </a:t>
            </a:r>
          </a:p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, если человек талантлив, </a:t>
            </a:r>
          </a:p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 талант у него многогранен».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Али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Апшерони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</a:t>
            </a: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5" t="8463" r="36554" b="58220"/>
          <a:stretch/>
        </p:blipFill>
        <p:spPr bwMode="auto">
          <a:xfrm>
            <a:off x="7054097" y="762047"/>
            <a:ext cx="1938879" cy="190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12" y="4346604"/>
            <a:ext cx="3028743" cy="201916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962" y="3996053"/>
            <a:ext cx="2369713" cy="2369713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991" y="4163479"/>
            <a:ext cx="2936382" cy="220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200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295104-78D9-E2C1-F5E0-540EAB41A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8011F0-0298-A0B6-174F-D4C7BB47E9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0AC8D2-4EDB-B411-DB7B-9BD81A140D3B}"/>
              </a:ext>
            </a:extLst>
          </p:cNvPr>
          <p:cNvSpPr txBox="1"/>
          <p:nvPr/>
        </p:nvSpPr>
        <p:spPr>
          <a:xfrm>
            <a:off x="51362" y="501650"/>
            <a:ext cx="10418518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Актуальность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>:</a:t>
            </a: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ускорение динамики жизни, увеличением информационной и эмоциональной нагрузок на человека, множеством проблем, решение которых требует огромных интеллектуальных усилий;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требованиями социума к профессиональной деятельности личности, которая должна быть творческой, активной, социально ответственной, с развитым интеллектом, высокообразованной.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itchFamily="18" charset="0"/>
              </a:rPr>
              <a:t> </a:t>
            </a:r>
            <a:b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188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F3992A-03F5-CC3A-053A-9DAADCFFC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4C4D54-6AB1-483F-7603-355D2F8A48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2BE435-EFE9-0469-287C-BD71054E58DE}"/>
              </a:ext>
            </a:extLst>
          </p:cNvPr>
          <p:cNvSpPr txBox="1"/>
          <p:nvPr/>
        </p:nvSpPr>
        <p:spPr>
          <a:xfrm>
            <a:off x="292204" y="661590"/>
            <a:ext cx="938519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условий для проявления каждым ребёнком своих творческих способностей и интересов, развитие познавательного интереса, обеспечение возможности творческой самореализации личности в различных видах деятельности.</a:t>
            </a:r>
            <a:endParaRPr lang="ru-RU" sz="3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454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E9A1F3-56FF-E5AA-116F-CB8E9463F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958AB5-39F2-7ED9-B8FF-34D30E6217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A24763-746C-F9AA-234A-565DB20E6175}"/>
              </a:ext>
            </a:extLst>
          </p:cNvPr>
          <p:cNvSpPr txBox="1"/>
          <p:nvPr/>
        </p:nvSpPr>
        <p:spPr>
          <a:xfrm>
            <a:off x="441960" y="325213"/>
            <a:ext cx="9418320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адачи:</a:t>
            </a:r>
            <a:endParaRPr lang="ru-RU" sz="32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условий для развития и реализации потенциальных способностей одарённых детей;</a:t>
            </a:r>
          </a:p>
          <a:p>
            <a:pPr lvl="0"/>
            <a:endParaRPr lang="ru-RU" sz="2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диагностических обследований детей на предмет выявления одарённости, определение их творческого потенциала, интересов и способностей;</a:t>
            </a:r>
          </a:p>
          <a:p>
            <a:pPr lvl="0"/>
            <a:endParaRPr lang="ru-RU" sz="2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максимальное развитие способностей и творческого потенциала одарённых и высокомотивированных детей на основе дифференцированного обучения их в области естественных, гуманитарных, технических наук, художественного творчества, совершенствования традиционных и внедрения в образовательный процесс новых педагогических технологий. </a:t>
            </a:r>
            <a:endParaRPr lang="ru-RU" sz="2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267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162" y="643944"/>
            <a:ext cx="9946078" cy="2160926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Одарённость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системное,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развивающееся в течение жизни качество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психики, которое определяет возможность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достижения человеком более высоких,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незаурядных результатов в одном или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нескольких видах деятельности по сравнению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другими людьми.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11910" y="2870468"/>
            <a:ext cx="9946078" cy="1136380"/>
          </a:xfr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Одарённый ребёнок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ребёнок, </a:t>
            </a:r>
          </a:p>
          <a:p>
            <a:pPr algn="r">
              <a:lnSpc>
                <a:spcPct val="10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который выделяется яркими, </a:t>
            </a:r>
          </a:p>
          <a:p>
            <a:pPr algn="r">
              <a:lnSpc>
                <a:spcPct val="10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очевидными , иногда выдающимися </a:t>
            </a:r>
          </a:p>
          <a:p>
            <a:pPr algn="r">
              <a:lnSpc>
                <a:spcPct val="10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достижениями ( или имеет внутренние</a:t>
            </a:r>
          </a:p>
          <a:p>
            <a:pPr algn="r">
              <a:lnSpc>
                <a:spcPct val="10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предпосылки для таких достижений)</a:t>
            </a:r>
          </a:p>
          <a:p>
            <a:pPr algn="r">
              <a:lnSpc>
                <a:spcPct val="10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том или ином виде деятельнос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33" y="2987898"/>
            <a:ext cx="5170868" cy="344724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5950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044" y="180303"/>
            <a:ext cx="9946078" cy="721217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Виды одарённости: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40535" y="858828"/>
            <a:ext cx="2743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практической деятельности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40535" y="2069442"/>
            <a:ext cx="2743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познавательной деятельнос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0535" y="3335628"/>
            <a:ext cx="2743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художественно-эстетической деятельности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40535" y="4537420"/>
            <a:ext cx="2743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коммуникативной деятельности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0535" y="5733481"/>
            <a:ext cx="27432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духовно-ценностной деятельности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4024455" y="502276"/>
            <a:ext cx="4720300" cy="1567166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одаренность в ремеслах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спортивная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организационная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4211005" y="1609859"/>
            <a:ext cx="5808757" cy="159698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интеллектуальная ( одарённость в области естественных и гуманитарных наук, интеллектуальных игр и др.)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4211006" y="2859110"/>
            <a:ext cx="5061783" cy="1867436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хореографическая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сценическая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литературно-поэтическая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изобразительная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музыкальная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4172755" y="4353059"/>
            <a:ext cx="5847007" cy="1380422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лидерская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аттрактивная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4352675" y="5306096"/>
            <a:ext cx="4920114" cy="1551904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новых духовных ценностей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служение людям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3" t="15884" r="1612" b="39546"/>
          <a:stretch/>
        </p:blipFill>
        <p:spPr bwMode="auto">
          <a:xfrm>
            <a:off x="10000060" y="914400"/>
            <a:ext cx="2073498" cy="229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8" r="22082" b="83615"/>
          <a:stretch/>
        </p:blipFill>
        <p:spPr bwMode="auto">
          <a:xfrm>
            <a:off x="9311040" y="3189457"/>
            <a:ext cx="3035121" cy="644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615400"/>
      </p:ext>
    </p:extLst>
  </p:cSld>
  <p:clrMapOvr>
    <a:masterClrMapping/>
  </p:clrMapOvr>
</p:sld>
</file>

<file path=ppt/theme/theme1.xml><?xml version="1.0" encoding="utf-8"?>
<a:theme xmlns:a="http://schemas.openxmlformats.org/drawingml/2006/main" name="100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AC40E35D-F8A5-42F5-A8D5-5D89D14E3F78}" vid="{4C688F25-E9EF-489B-91B3-673906251E3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100 1</Template>
  <TotalTime>1534</TotalTime>
  <Words>1553</Words>
  <Application>Microsoft Office PowerPoint</Application>
  <PresentationFormat>Широкоэкранный</PresentationFormat>
  <Paragraphs>319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Arial Black</vt:lpstr>
      <vt:lpstr>Arial Unicode MS</vt:lpstr>
      <vt:lpstr>Calibri</vt:lpstr>
      <vt:lpstr>Impact</vt:lpstr>
      <vt:lpstr>Monotype Corsiva</vt:lpstr>
      <vt:lpstr>Times New Roman</vt:lpstr>
      <vt:lpstr>Wingdings</vt:lpstr>
      <vt:lpstr>100 1</vt:lpstr>
      <vt:lpstr>  «Формы и методы работы с одарёнными детьми в урочной и внеурочной деятельности»</vt:lpstr>
      <vt:lpstr>Презентация PowerPoint</vt:lpstr>
      <vt:lpstr>Школа – самая удивительная страна,  в которой каждый день не похож на предыдущий, где каждый миг – это поиск чего – то нового, интересного.</vt:lpstr>
      <vt:lpstr>Презентация PowerPoint</vt:lpstr>
      <vt:lpstr>Презентация PowerPoint</vt:lpstr>
      <vt:lpstr>Презентация PowerPoint</vt:lpstr>
      <vt:lpstr>Презентация PowerPoint</vt:lpstr>
      <vt:lpstr>Одарённость – это системное,  развивающееся в течение жизни качество  психики, которое определяет возможность  достижения человеком более высоких,  незаурядных результатов в одном или  нескольких видах деятельности по сравнению  с другими людьми.</vt:lpstr>
      <vt:lpstr>Виды одарённости:</vt:lpstr>
      <vt:lpstr>УРОЧНАЯ и ВНЕУРОЧНАЯ ДЕЯТЕЛЬНОСТЬ</vt:lpstr>
      <vt:lpstr> </vt:lpstr>
      <vt:lpstr>особое место в учебном процессе </vt:lpstr>
      <vt:lpstr>Презентация PowerPoint</vt:lpstr>
      <vt:lpstr>Презентация PowerPoint</vt:lpstr>
      <vt:lpstr>ВНЕУРОЧНАЯ ДЕЯТЕЛЬНОСТЬ</vt:lpstr>
      <vt:lpstr>Презентация PowerPoint</vt:lpstr>
      <vt:lpstr>участие учащихся в исследовательской и проектной деятельности</vt:lpstr>
      <vt:lpstr>Актуальность:  исследовательский навык, приобретенный в начальной школе, поможет выпускнику быть успешным в школе в любых ситуациях, вырасти конкурентноспособным и не потеряться в жизни.   </vt:lpstr>
      <vt:lpstr>ЦЕЛЬ: раскрыть и развивать творческие способности и задатки, заложенные в ребенке через совместное творчество. </vt:lpstr>
      <vt:lpstr>Наши проекты: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 К успехам в учении через «КЛАССНОЕ» общение»</vt:lpstr>
      <vt:lpstr>Проектная деятельность формирует:</vt:lpstr>
      <vt:lpstr>Презентация PowerPoint</vt:lpstr>
      <vt:lpstr>   . </vt:lpstr>
      <vt:lpstr>Спасибо за внимание!</vt:lpstr>
      <vt:lpstr>Литература: 1.Богоявленская Д.Б. Пути к творчеству. – М., 1981 г. – 89 с. 2.Волков И.П. Много ли в школе талантов. – М.,1989 г.-56 с. 3.Гильбух Ю.З. Внимание: одарённые дети. – М., 1991 г. – 79 с. 4. Лейтес Н.С. Умственные способности и возраст. – М., 1971 г.- 279 с. 5. Матюшкин А.М. Загадки одарённости. М., 1992 г. – 127 с. 6.Платонов К.К. Краткий словарь системы психологических понятий: М., 1984 г. – 171 с. 7.Савенков А.И. Одарённый ребенок дома и в школе.   Интернет ресурсы https://thumbs.dreamstime.com/b/basic-rgb-172619821.jpg https://thumbs.dreamstime.com/b/basic-rgb-172619822.jpg https://thumbs.dreamstime.com/b/basic-rgb-172619784.jpg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Воспитание</dc:title>
  <dc:creator>Эрика</dc:creator>
  <cp:lastModifiedBy>Михайловская Школа</cp:lastModifiedBy>
  <cp:revision>114</cp:revision>
  <cp:lastPrinted>2022-10-17T09:44:02Z</cp:lastPrinted>
  <dcterms:created xsi:type="dcterms:W3CDTF">2021-08-12T11:42:37Z</dcterms:created>
  <dcterms:modified xsi:type="dcterms:W3CDTF">2022-11-14T03:33:04Z</dcterms:modified>
</cp:coreProperties>
</file>