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9" r:id="rId3"/>
    <p:sldId id="299" r:id="rId4"/>
    <p:sldId id="259" r:id="rId5"/>
    <p:sldId id="312" r:id="rId6"/>
    <p:sldId id="300" r:id="rId7"/>
    <p:sldId id="294" r:id="rId8"/>
    <p:sldId id="293" r:id="rId9"/>
    <p:sldId id="292" r:id="rId10"/>
    <p:sldId id="304" r:id="rId11"/>
    <p:sldId id="305" r:id="rId12"/>
    <p:sldId id="306" r:id="rId13"/>
    <p:sldId id="260" r:id="rId14"/>
    <p:sldId id="289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709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osmos.ucoz.ru/_ld/3/342_LNU.mp3" TargetMode="External"/><Relationship Id="rId3" Type="http://schemas.openxmlformats.org/officeDocument/2006/relationships/hyperlink" Target="http://fotki.yandex.ru/users/ver-bu2011/view/707528/?page=0" TargetMode="External"/><Relationship Id="rId7" Type="http://schemas.openxmlformats.org/officeDocument/2006/relationships/hyperlink" Target="http://moy27.ucoz.ru/index/kosmos_vchera_segodnja_zavtra/0-47-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ssianwill.org/Valentina-Tereshkova" TargetMode="External"/><Relationship Id="rId5" Type="http://schemas.openxmlformats.org/officeDocument/2006/relationships/hyperlink" Target="http://www.ecofauna.org/node/260-" TargetMode="External"/><Relationship Id="rId4" Type="http://schemas.openxmlformats.org/officeDocument/2006/relationships/hyperlink" Target="http://wish-to-fly-up.livejournal.com/74037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102;&#1076;&#1084;&#1080;&#1083;&#1072;\Desktop\&#1089;&#1077;&#1084;&#1080;&#1085;&#1072;&#1088;%2011.12\&#1091;&#1088;&#1086;&#1082;\&#1089;&#1090;&#1072;&#1088;&#1090;%20&#1088;&#1072;&#1082;&#1077;&#1090;&#1099;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microsoft.com/office/2007/relationships/media" Target="file:///C:\Documents%20and%20Settings\User\&#1056;&#1072;&#1073;&#1086;&#1095;&#1080;&#1081;%20&#1089;&#1090;&#1086;&#1083;\&#1091;&#1088;&#1086;&#1082;\&#1089;&#1090;&#1072;&#1088;&#1090;%20&#1088;&#1072;&#1082;&#1077;&#1090;&#1099;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071546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УРОК  МАТЕМАТИКИ ВО 2 КЛАССЕ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3717032"/>
            <a:ext cx="38175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</a:rPr>
              <a:t>Подготовила: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</a:rPr>
              <a:t>учитель начальных классов 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</a:rPr>
              <a:t>МОУ «СОШ №3 г.Свирск» </a:t>
            </a:r>
          </a:p>
          <a:p>
            <a:pPr algn="r"/>
            <a:r>
              <a:rPr lang="ru-RU" b="1" i="1" dirty="0" err="1" smtClean="0">
                <a:solidFill>
                  <a:srgbClr val="7030A0"/>
                </a:solidFill>
              </a:rPr>
              <a:t>Симанавичус</a:t>
            </a:r>
            <a:r>
              <a:rPr lang="ru-RU" b="1" i="1" dirty="0" smtClean="0">
                <a:solidFill>
                  <a:srgbClr val="7030A0"/>
                </a:solidFill>
              </a:rPr>
              <a:t> И.В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  <a:endParaRPr lang="ru-RU" b="1" i="1" smtClean="0">
              <a:solidFill>
                <a:srgbClr val="7030A0"/>
              </a:solidFill>
            </a:endParaRPr>
          </a:p>
          <a:p>
            <a:pPr algn="r"/>
            <a:endParaRPr lang="ru-RU" b="1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Картинка 232 из 1592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1102"/>
            <a:ext cx="9144000" cy="686910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357290" y="500042"/>
            <a:ext cx="6357982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  2 = 14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14 : 2 = 7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14 : 7 = 2</a:t>
            </a: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</p:txBody>
      </p:sp>
      <p:pic>
        <p:nvPicPr>
          <p:cNvPr id="7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81378">
            <a:off x="1257645" y="2901666"/>
            <a:ext cx="4414449" cy="2382465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3851920" y="9087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Картинка 232 из 1592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910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357290" y="1571612"/>
            <a:ext cx="6357982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  3 = 18     5  3 = 15</a:t>
            </a:r>
          </a:p>
        </p:txBody>
      </p:sp>
      <p:sp>
        <p:nvSpPr>
          <p:cNvPr id="7" name="Овал 6"/>
          <p:cNvSpPr/>
          <p:nvPr/>
        </p:nvSpPr>
        <p:spPr>
          <a:xfrm>
            <a:off x="2123728" y="198884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08104" y="1988840"/>
            <a:ext cx="63624" cy="63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Картинка 232 из 1592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1102"/>
            <a:ext cx="9144000" cy="6869102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285984" y="338701"/>
            <a:ext cx="507209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Окрашен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космос в чёрный цвет,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Поскольку атмосферы нет,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 ночи нет, ни дня.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нам нужна Земля.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космос в чёрный цвет.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00174"/>
            <a:ext cx="5329246" cy="164307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ОСТАЛИСЬ ВОПРОСЫ ПОСЛЕ УРОКА –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6388" name="Picture 4" descr="Картинка 1 из 6694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86512" y="1142984"/>
            <a:ext cx="1928826" cy="1958349"/>
          </a:xfrm>
          <a:prstGeom prst="rect">
            <a:avLst/>
          </a:prstGeom>
          <a:noFill/>
        </p:spPr>
      </p:pic>
      <p:pic>
        <p:nvPicPr>
          <p:cNvPr id="17" name="Picture 4" descr="Картинка 1 из 6694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57950" y="3071810"/>
            <a:ext cx="1857388" cy="1885817"/>
          </a:xfrm>
          <a:prstGeom prst="rect">
            <a:avLst/>
          </a:prstGeom>
          <a:noFill/>
        </p:spPr>
      </p:pic>
      <p:pic>
        <p:nvPicPr>
          <p:cNvPr id="18" name="Picture 4" descr="Картинка 1 из 6694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429388" y="4786322"/>
            <a:ext cx="1857388" cy="1885817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1472" y="3429000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ПОНЯЛ ТЕМУ –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4786322"/>
            <a:ext cx="50720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ВСЁ ПОНЯТНО, МОГУ ОБЪЯСНИТЬ –         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1670" y="285728"/>
            <a:ext cx="4775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РЕФЛЕКСИЯ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1" name="Picture 4" descr="Картинка 1 из 6694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00192" y="1196752"/>
            <a:ext cx="1928826" cy="1958349"/>
          </a:xfrm>
          <a:prstGeom prst="rect">
            <a:avLst/>
          </a:prstGeom>
          <a:noFill/>
        </p:spPr>
      </p:pic>
      <p:pic>
        <p:nvPicPr>
          <p:cNvPr id="12" name="Picture 4" descr="Картинка 1 из 66945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444208" y="4797152"/>
            <a:ext cx="1857388" cy="1885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СПАСИБО ЗА УРОК !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Picture 5" descr="newy8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714620"/>
            <a:ext cx="3148030" cy="314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СПИСОК ИСПОЛЬЗУЕМЫХ РЕСУРСОВ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http://fotki.yandex.ru/users/ver-bu2011/view/707528/?page=0</a:t>
            </a:r>
            <a:r>
              <a:rPr lang="ru-RU" sz="1800" dirty="0" smtClean="0"/>
              <a:t> – анимация ракеты</a:t>
            </a:r>
          </a:p>
          <a:p>
            <a:r>
              <a:rPr lang="en-US" sz="1800" dirty="0" smtClean="0">
                <a:hlinkClick r:id="rId4"/>
              </a:rPr>
              <a:t>http://wish-to-fly-up.livejournal.com/74037.html</a:t>
            </a:r>
            <a:endParaRPr lang="ru-RU" sz="1800" dirty="0" smtClean="0"/>
          </a:p>
          <a:p>
            <a:r>
              <a:rPr lang="en-US" sz="1800" dirty="0" smtClean="0"/>
              <a:t>http://www.federalspace.ru/main.php?id=2&amp;nid=15715</a:t>
            </a:r>
            <a:r>
              <a:rPr lang="ru-RU" sz="1800" dirty="0" smtClean="0"/>
              <a:t>-</a:t>
            </a:r>
          </a:p>
          <a:p>
            <a:r>
              <a:rPr lang="en-US" sz="1800" dirty="0" smtClean="0">
                <a:hlinkClick r:id="rId5"/>
              </a:rPr>
              <a:t>http://www.ecofauna.org/node/260</a:t>
            </a:r>
            <a:r>
              <a:rPr lang="ru-RU" sz="1800" dirty="0" smtClean="0">
                <a:hlinkClick r:id="rId5"/>
              </a:rPr>
              <a:t>-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http://russianwill.org/Valentina-Tereshkova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http://moy27.ucoz.ru/index/kosmos_vchera_segodnja_zavtra/0-47</a:t>
            </a:r>
            <a:r>
              <a:rPr lang="ru-RU" sz="1800" dirty="0" smtClean="0">
                <a:hlinkClick r:id="rId7"/>
              </a:rPr>
              <a:t>-</a:t>
            </a:r>
            <a:r>
              <a:rPr lang="ru-RU" sz="1800" dirty="0" smtClean="0"/>
              <a:t> </a:t>
            </a:r>
            <a:r>
              <a:rPr lang="en-US" sz="1800" dirty="0" smtClean="0">
                <a:hlinkClick r:id="rId8"/>
              </a:rPr>
              <a:t>http</a:t>
            </a:r>
            <a:r>
              <a:rPr lang="en-US" sz="1800" dirty="0">
                <a:hlinkClick r:id="rId8"/>
              </a:rPr>
              <a:t>://cosmos.ucoz.ru/_</a:t>
            </a:r>
            <a:r>
              <a:rPr lang="en-US" sz="1800" dirty="0" smtClean="0">
                <a:hlinkClick r:id="rId8"/>
              </a:rPr>
              <a:t>ld/3/342_LNU.mp3</a:t>
            </a:r>
            <a:r>
              <a:rPr lang="ru-RU" sz="1800" dirty="0" smtClean="0"/>
              <a:t> -космическая музыка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214685"/>
            <a:ext cx="6072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ДЕВИЗ УРОКА: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285860"/>
            <a:ext cx="4972056" cy="48403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000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1000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600" i="1" dirty="0" smtClean="0">
                <a:solidFill>
                  <a:srgbClr val="C00000"/>
                </a:solidFill>
              </a:rPr>
              <a:t>«ХОЧУ</a:t>
            </a:r>
          </a:p>
          <a:p>
            <a:pPr algn="ctr">
              <a:buNone/>
            </a:pPr>
            <a:r>
              <a:rPr lang="ru-RU" sz="6600" i="1" dirty="0" smtClean="0">
                <a:solidFill>
                  <a:srgbClr val="C00000"/>
                </a:solidFill>
              </a:rPr>
              <a:t> МНОГО </a:t>
            </a:r>
          </a:p>
          <a:p>
            <a:pPr algn="ctr">
              <a:buNone/>
            </a:pPr>
            <a:r>
              <a:rPr lang="ru-RU" sz="6600" i="1" dirty="0" smtClean="0">
                <a:solidFill>
                  <a:srgbClr val="C00000"/>
                </a:solidFill>
              </a:rPr>
              <a:t>  ЗНАТЬ!»</a:t>
            </a:r>
          </a:p>
          <a:p>
            <a:pPr algn="ctr">
              <a:buNone/>
            </a:pPr>
            <a:endParaRPr lang="ru-RU" sz="6600" i="1" dirty="0">
              <a:solidFill>
                <a:srgbClr val="C00000"/>
              </a:solidFill>
            </a:endParaRPr>
          </a:p>
        </p:txBody>
      </p:sp>
      <p:pic>
        <p:nvPicPr>
          <p:cNvPr id="19466" name="Picture 10" descr="Картинка 130 из 1544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428868"/>
            <a:ext cx="3505234" cy="3447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285860"/>
            <a:ext cx="4972056" cy="48403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000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1000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600" i="1" dirty="0" smtClean="0">
                <a:solidFill>
                  <a:srgbClr val="C00000"/>
                </a:solidFill>
              </a:rPr>
              <a:t>  </a:t>
            </a:r>
          </a:p>
          <a:p>
            <a:pPr algn="ctr">
              <a:buNone/>
            </a:pPr>
            <a:endParaRPr lang="ru-RU" sz="6600" i="1" dirty="0">
              <a:solidFill>
                <a:srgbClr val="C00000"/>
              </a:solidFill>
            </a:endParaRPr>
          </a:p>
        </p:txBody>
      </p:sp>
      <p:pic>
        <p:nvPicPr>
          <p:cNvPr id="19466" name="Picture 10" descr="Картинка 130 из 1544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428868"/>
            <a:ext cx="3505234" cy="34476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1714488"/>
            <a:ext cx="5429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Рассыпалось к ночи 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золотое зерно,</a:t>
            </a:r>
          </a:p>
          <a:p>
            <a:pPr lvl="0" algn="just">
              <a:defRPr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Глянули утром –нет ничего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74 из 159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58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тарт ракеты.mp3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858148" y="5929330"/>
            <a:ext cx="304800" cy="304800"/>
          </a:xfrm>
          <a:prstGeom prst="rect">
            <a:avLst/>
          </a:prstGeom>
        </p:spPr>
      </p:pic>
      <p:pic>
        <p:nvPicPr>
          <p:cNvPr id="5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80705" y="214290"/>
            <a:ext cx="1621018" cy="2000264"/>
          </a:xfrm>
          <a:prstGeom prst="rect">
            <a:avLst/>
          </a:prstGeom>
          <a:noFill/>
        </p:spPr>
      </p:pic>
      <p:pic>
        <p:nvPicPr>
          <p:cNvPr id="6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17586">
            <a:off x="1878374" y="3076598"/>
            <a:ext cx="928698" cy="859479"/>
          </a:xfrm>
          <a:prstGeom prst="rect">
            <a:avLst/>
          </a:prstGeom>
          <a:noFill/>
        </p:spPr>
      </p:pic>
      <p:pic>
        <p:nvPicPr>
          <p:cNvPr id="7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81378">
            <a:off x="4786314" y="2928934"/>
            <a:ext cx="1621018" cy="1500198"/>
          </a:xfrm>
          <a:prstGeom prst="rect">
            <a:avLst/>
          </a:prstGeom>
          <a:noFill/>
        </p:spPr>
      </p:pic>
      <p:pic>
        <p:nvPicPr>
          <p:cNvPr id="9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50339">
            <a:off x="6072198" y="1071546"/>
            <a:ext cx="1621018" cy="785818"/>
          </a:xfrm>
          <a:prstGeom prst="rect">
            <a:avLst/>
          </a:prstGeom>
          <a:noFill/>
        </p:spPr>
      </p:pic>
      <p:pic>
        <p:nvPicPr>
          <p:cNvPr id="11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17586">
            <a:off x="1735351" y="4295025"/>
            <a:ext cx="1386775" cy="1268436"/>
          </a:xfrm>
          <a:prstGeom prst="rect">
            <a:avLst/>
          </a:prstGeom>
          <a:noFill/>
        </p:spPr>
      </p:pic>
      <p:pic>
        <p:nvPicPr>
          <p:cNvPr id="12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132429">
            <a:off x="4440143" y="488062"/>
            <a:ext cx="727571" cy="1579052"/>
          </a:xfrm>
          <a:prstGeom prst="rect">
            <a:avLst/>
          </a:prstGeom>
          <a:noFill/>
        </p:spPr>
      </p:pic>
      <p:pic>
        <p:nvPicPr>
          <p:cNvPr id="13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50339">
            <a:off x="6795790" y="2654472"/>
            <a:ext cx="16210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06078"/>
            <a:ext cx="720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Наметим наш план действий:</a:t>
            </a:r>
            <a:endParaRPr kumimoji="0" lang="ru-RU" sz="4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980728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1.Сами найдём способ.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2.Сопоставим  свои предположения с учебником.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3.Устраним затруднение.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4.Упражнение в новом действии.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Картинка 232 из 1592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910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428728" y="714356"/>
            <a:ext cx="6357982" cy="1446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Название компонентов и результата деления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3140968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делимое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3068960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делитель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4653136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частное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6500858" cy="178595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 значение числовых выражений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071678"/>
            <a:ext cx="385768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16 : 2=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4 : 2=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8 : 2=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2071678"/>
            <a:ext cx="4038600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i="1" dirty="0" smtClean="0">
                <a:solidFill>
                  <a:srgbClr val="7030A0"/>
                </a:solidFill>
              </a:rPr>
              <a:t>14 :2 =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7030A0"/>
                </a:solidFill>
              </a:rPr>
              <a:t>10 : 2=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7030A0"/>
                </a:solidFill>
              </a:rPr>
              <a:t>6 : 3=</a:t>
            </a:r>
          </a:p>
        </p:txBody>
      </p:sp>
      <p:pic>
        <p:nvPicPr>
          <p:cNvPr id="8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7654">
            <a:off x="2714612" y="3929066"/>
            <a:ext cx="1901174" cy="2357454"/>
          </a:xfrm>
          <a:prstGeom prst="rect">
            <a:avLst/>
          </a:prstGeom>
          <a:noFill/>
        </p:spPr>
      </p:pic>
      <p:pic>
        <p:nvPicPr>
          <p:cNvPr id="9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7654">
            <a:off x="2867012" y="4081466"/>
            <a:ext cx="1901174" cy="2357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3543296" cy="9397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ПРЕДМЕТ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КТО?  ЧТО?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71546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Космонавт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Ракета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Звезда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Метеорит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142984"/>
            <a:ext cx="4038600" cy="38576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изуч</a:t>
            </a:r>
            <a:r>
              <a:rPr lang="ru-RU" sz="5400" b="1" dirty="0" smtClean="0">
                <a:solidFill>
                  <a:srgbClr val="7030A0"/>
                </a:solidFill>
              </a:rPr>
              <a:t> </a:t>
            </a:r>
            <a:r>
              <a:rPr lang="ru-RU" sz="5400" b="1" dirty="0" err="1" smtClean="0">
                <a:solidFill>
                  <a:srgbClr val="7030A0"/>
                </a:solidFill>
              </a:rPr>
              <a:t>ает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летит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г о </a:t>
            </a:r>
            <a:r>
              <a:rPr lang="ru-RU" sz="5400" b="1" dirty="0" err="1" smtClean="0">
                <a:solidFill>
                  <a:srgbClr val="7030A0"/>
                </a:solidFill>
              </a:rPr>
              <a:t>р</a:t>
            </a:r>
            <a:r>
              <a:rPr lang="ru-RU" sz="5400" b="1" dirty="0" smtClean="0">
                <a:solidFill>
                  <a:srgbClr val="7030A0"/>
                </a:solidFill>
              </a:rPr>
              <a:t> и т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падает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5929322" y="1000108"/>
            <a:ext cx="857256" cy="85725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а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4357686" y="1785926"/>
            <a:ext cx="1000132" cy="107157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л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4357686" y="2857496"/>
            <a:ext cx="857256" cy="92869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г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43636" y="1285860"/>
            <a:ext cx="428628" cy="5715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43438" y="2214554"/>
            <a:ext cx="500066" cy="5715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3143248"/>
            <a:ext cx="500066" cy="5715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357818" y="5072074"/>
            <a:ext cx="785818" cy="92869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3714744" y="5000636"/>
            <a:ext cx="785818" cy="92869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л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4929190" y="2857496"/>
            <a:ext cx="785818" cy="92869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о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072066" y="3143248"/>
            <a:ext cx="428628" cy="5715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929058" y="0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ЧТО ДЕЛАЕТ?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ДЕЙСТВИЕ ПРЕДМЕТА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1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714348" y="714356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Запишите числовое выражение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А) Делимое 6, делитель 3. Найдите частное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Найдите частное чисел 12 и 6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1378">
            <a:off x="6386432" y="4170678"/>
            <a:ext cx="1621018" cy="1277709"/>
          </a:xfrm>
          <a:prstGeom prst="rect">
            <a:avLst/>
          </a:prstGeom>
          <a:noFill/>
        </p:spPr>
      </p:pic>
      <p:pic>
        <p:nvPicPr>
          <p:cNvPr id="24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1378">
            <a:off x="561496" y="4237119"/>
            <a:ext cx="2324855" cy="1813679"/>
          </a:xfrm>
          <a:prstGeom prst="rect">
            <a:avLst/>
          </a:prstGeom>
          <a:noFill/>
        </p:spPr>
      </p:pic>
      <p:pic>
        <p:nvPicPr>
          <p:cNvPr id="25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1378">
            <a:off x="3379925" y="4760430"/>
            <a:ext cx="1621018" cy="1242498"/>
          </a:xfrm>
          <a:prstGeom prst="rect">
            <a:avLst/>
          </a:prstGeom>
          <a:noFill/>
        </p:spPr>
      </p:pic>
      <p:pic>
        <p:nvPicPr>
          <p:cNvPr id="26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1378">
            <a:off x="3532325" y="4912830"/>
            <a:ext cx="1621018" cy="12424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55764 0.6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30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.35469 0.476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238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22813 0.341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17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8906 0.3044 " pathEditMode="relative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uiExpand="1" build="allAtOnce" animBg="1"/>
      <p:bldP spid="15" grpId="0" uiExpand="1" build="allAtOnce" animBg="1"/>
      <p:bldP spid="1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 из 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Проверь себя!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6 : 3= 2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12 : 2 = 6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Картинка 138 из 142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1378">
            <a:off x="561496" y="4237119"/>
            <a:ext cx="2324855" cy="1813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050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245</Words>
  <Application>Microsoft Office PowerPoint</Application>
  <PresentationFormat>Экран (4:3)</PresentationFormat>
  <Paragraphs>77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ДЕВИЗ УРОКА:</vt:lpstr>
      <vt:lpstr>Слайд 3</vt:lpstr>
      <vt:lpstr> </vt:lpstr>
      <vt:lpstr>Слайд 5</vt:lpstr>
      <vt:lpstr>Слайд 6</vt:lpstr>
      <vt:lpstr>Найдите значение числовых выражений</vt:lpstr>
      <vt:lpstr>ПРЕДМЕТ КТО?  ЧТО?</vt:lpstr>
      <vt:lpstr>Проверь себя!</vt:lpstr>
      <vt:lpstr>Слайд 10</vt:lpstr>
      <vt:lpstr>Слайд 11</vt:lpstr>
      <vt:lpstr>Слайд 12</vt:lpstr>
      <vt:lpstr>ОСТАЛИСЬ ВОПРОСЫ ПОСЛЕ УРОКА –</vt:lpstr>
      <vt:lpstr>СПАСИБО ЗА УРОК !</vt:lpstr>
      <vt:lpstr>СПИСОК ИСПОЛЬЗУЕМЫХ 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IRINA</cp:lastModifiedBy>
  <cp:revision>114</cp:revision>
  <dcterms:modified xsi:type="dcterms:W3CDTF">2021-11-27T04:16:21Z</dcterms:modified>
</cp:coreProperties>
</file>