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526" r:id="rId2"/>
    <p:sldId id="544" r:id="rId3"/>
    <p:sldId id="545" r:id="rId4"/>
    <p:sldId id="546" r:id="rId5"/>
    <p:sldId id="547" r:id="rId6"/>
    <p:sldId id="548" r:id="rId7"/>
    <p:sldId id="549" r:id="rId8"/>
    <p:sldId id="550" r:id="rId9"/>
    <p:sldId id="551" r:id="rId10"/>
    <p:sldId id="552" r:id="rId11"/>
    <p:sldId id="556" r:id="rId12"/>
    <p:sldId id="555" r:id="rId13"/>
    <p:sldId id="554" r:id="rId14"/>
    <p:sldId id="55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va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99"/>
    <a:srgbClr val="990000"/>
    <a:srgbClr val="990033"/>
    <a:srgbClr val="A20000"/>
    <a:srgbClr val="878E32"/>
    <a:srgbClr val="0070C0"/>
    <a:srgbClr val="E149E1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78" autoAdjust="0"/>
    <p:restoredTop sz="78727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235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EDEB70-99B0-4E50-B13B-9BC86F815342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C897A5-737B-4347-BCC9-52B3B6D75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08627-3322-429F-ABF9-91AB422FA718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237D8C8-C065-484C-8063-5174BE576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0A9E3-8610-4D98-936C-C93C4551979F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F24F2-30B4-4BB8-898A-6BF5FAF9E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8B506-2246-453A-B4DA-123D924ACB6F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8B5EC-A3CC-46A9-A68B-966E7D728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66B4D-ECCD-4C77-B7B4-6FF4CAD76CD4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9975-0B78-4930-A69A-2D5E9F274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C1520-A56B-440C-9C9C-4DD55A3F13F2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AF741-9FB1-4243-8FD3-AD1BD9462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6D83E-D332-40C7-BE84-0AE6589D8579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8E54D-0880-47AF-A3AD-12F8FE496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05642B0-CE19-48E0-BA3B-27DFACEBF211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AF630C-12F1-494E-B877-51B7F1EF6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438E2-4C7B-417E-8F5C-B67E4B299CE3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7AB11-D889-42BA-AB1B-B6D385B64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5D144-8556-4894-990D-840615003FBD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DD0B9-54C7-4C84-B51E-5CDE4A515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BBE4F-DDF1-41A1-9380-7B975965790F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D991A-67D7-49BA-9488-DAE72BB26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10FC-0DEE-45C2-A6C1-08CA8335A5C5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77E9-9F89-4CE8-983D-4154D5225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5D313C-6CCE-4542-8446-602DB353C9A4}" type="datetimeFigureOut">
              <a:rPr lang="ru-RU"/>
              <a:pPr>
                <a:defRPr/>
              </a:pPr>
              <a:t>20.08.2022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4477E9-7C71-4F3C-B106-6134A5844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5" r:id="rId5"/>
    <p:sldLayoutId id="2147483686" r:id="rId6"/>
    <p:sldLayoutId id="2147483680" r:id="rId7"/>
    <p:sldLayoutId id="2147483679" r:id="rId8"/>
    <p:sldLayoutId id="2147483678" r:id="rId9"/>
    <p:sldLayoutId id="2147483677" r:id="rId10"/>
    <p:sldLayoutId id="2147483676" r:id="rId11"/>
  </p:sldLayoutIdLst>
  <p:transition spd="med">
    <p:newsfla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itchFamily="18" charset="0"/>
        <a:buChar char="▫"/>
        <a:defRPr sz="2000" kern="1200">
          <a:solidFill>
            <a:srgbClr val="C32D2E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8313" y="620713"/>
            <a:ext cx="8215312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/>
            </a:r>
            <a:br>
              <a:rPr lang="ru-RU" b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endParaRPr lang="ru-RU" sz="2800" b="1" smtClean="0">
              <a:solidFill>
                <a:schemeClr val="accent5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b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14339" name="Picture 4" descr="http://www.tilimen.org/ustnij-jurnal-velikan-narodnoj-poezii/15802_html_6ead79f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1003"/>
            <a:ext cx="3419872" cy="241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Прямоугольник 12"/>
          <p:cNvSpPr>
            <a:spLocks noChangeArrowheads="1"/>
          </p:cNvSpPr>
          <p:nvPr/>
        </p:nvSpPr>
        <p:spPr bwMode="auto">
          <a:xfrm>
            <a:off x="357188" y="4000500"/>
            <a:ext cx="57150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endParaRPr lang="ru-RU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ru-RU">
                <a:solidFill>
                  <a:srgbClr val="002060"/>
                </a:solidFill>
              </a:rPr>
              <a:t> </a:t>
            </a:r>
            <a:endParaRPr lang="ru-RU" sz="2000" b="1" i="1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39952" y="5013176"/>
            <a:ext cx="4714875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МОУ« СОШ №3 г.Свирск»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Симанавичус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И.В.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620688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Августовская педагогическая конференция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2022год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1988840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функциональной грамотности младших школьников на уроках математики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самостоятельноесоставление задач.jpg"/>
          <p:cNvPicPr/>
          <p:nvPr/>
        </p:nvPicPr>
        <p:blipFill>
          <a:blip r:embed="rId3" cstate="print"/>
          <a:srcRect l="4493" r="7249"/>
          <a:stretch>
            <a:fillRect/>
          </a:stretch>
        </p:blipFill>
        <p:spPr>
          <a:xfrm>
            <a:off x="179512" y="548680"/>
            <a:ext cx="8208912" cy="6048672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007.jpg"/>
          <p:cNvPicPr>
            <a:picLocks noChangeAspect="1"/>
          </p:cNvPicPr>
          <p:nvPr/>
        </p:nvPicPr>
        <p:blipFill>
          <a:blip r:embed="rId3" cstate="print"/>
          <a:srcRect t="43066" b="13868"/>
          <a:stretch>
            <a:fillRect/>
          </a:stretch>
        </p:blipFill>
        <p:spPr>
          <a:xfrm>
            <a:off x="467544" y="1700808"/>
            <a:ext cx="7837714" cy="1080120"/>
          </a:xfrm>
          <a:prstGeom prst="rect">
            <a:avLst/>
          </a:prstGeom>
        </p:spPr>
      </p:pic>
      <p:pic>
        <p:nvPicPr>
          <p:cNvPr id="4" name="Рисунок 3" descr="img1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27584" y="4005064"/>
            <a:ext cx="7106195" cy="26909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3212976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с избыточными данными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620688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с недостающими данными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519723"/>
            <a:ext cx="8168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Моделирование и решение заданий с использованием математических  умений и знаний в повседневных жизненных ситуациях.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636912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1.Рассчитай стоимость экскурсионной поездки, если известно, что  в поездку отправилось 25 учащихся, а цена одного билета 1200 рублей.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4303455"/>
            <a:ext cx="84969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2.Ваня разговаривал с мамой по телефону 15 минут. Сколько средств со своего счета он потратил, если известно, что стоимость минуты разговора, согласно его тарифу, 50 копеек?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928940"/>
            <a:ext cx="911441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ормула, раскрывающая принцип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функциональной грамотности: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«ОВЛАДЕНИЕ =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УСВОЕНИЕ + ПРИМЕНЕНИЕ ЗНАНИЙ НА ПРАКТИКЕ»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спасибо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14845" y="483327"/>
            <a:ext cx="6648995" cy="4986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404664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Математическая грамотность младшего школьника как компонент функциональной грамотности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132856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)понимание необходимости математических знаний для учения и повседневной жизни;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368" y="3884358"/>
            <a:ext cx="81123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потребность и умение применять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математику в повседневных (житейских) ситуациях:  рассчитывать стоимость, массу, количество необходимого материала и т.д.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92097" y="512956"/>
            <a:ext cx="76051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)способность различать математические объекты, устанавливать математические отношения, зависимости, сравнивать, классифицировать.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5191" y="2386362"/>
            <a:ext cx="758282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совокупность умений: действовать по инструкции (алгоритму), решать учебные задачи, связанные с измерением, вычислениями, упорядочиванием, формулировать суждения с использованием математических терминов, знаков, свойств арифметических действий.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764704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инструментам формирования функциональной математической грамотности относятся: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1560" y="2492896"/>
            <a:ext cx="79928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1)Технология проектов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«Арабские цифры. Теории происхождения»</a:t>
            </a:r>
          </a:p>
          <a:p>
            <a:pPr marL="342900" indent="-34290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«Время. Измерение времени. Часы»</a:t>
            </a:r>
          </a:p>
          <a:p>
            <a:pPr marL="342900" indent="-34290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«Единицы измерения времени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разных странах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разное время»</a:t>
            </a:r>
          </a:p>
          <a:p>
            <a:pPr marL="342900" indent="-34290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«Задача одна – решений много»</a:t>
            </a:r>
          </a:p>
          <a:p>
            <a:pPr marL="342900" indent="-34290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«Математика в жизни человека» и другие.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67544" y="62068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76672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Технология проблемного обучения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 Работа с символическим текстом: диаграммами, таблицами, чертежами.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IRINA\Desktop\22г_авг_конфер\2022-08-19_03-21-03.png"/>
          <p:cNvPicPr/>
          <p:nvPr/>
        </p:nvPicPr>
        <p:blipFill>
          <a:blip r:embed="rId3" cstate="print"/>
          <a:srcRect l="37360" t="31307" r="44682" b="38602"/>
          <a:stretch>
            <a:fillRect/>
          </a:stretch>
        </p:blipFill>
        <p:spPr bwMode="auto">
          <a:xfrm>
            <a:off x="251520" y="2204864"/>
            <a:ext cx="864096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79269" y="444137"/>
            <a:ext cx="72498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4)Игровые технологии (ребусы, кроссворды, математические игры)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IRINA\Desktop\22г_авг_конфер\2022-08-19_03-25-31.png"/>
          <p:cNvPicPr/>
          <p:nvPr/>
        </p:nvPicPr>
        <p:blipFill>
          <a:blip r:embed="rId3" cstate="print"/>
          <a:srcRect l="39765" t="66097" r="38589" b="22390"/>
          <a:stretch>
            <a:fillRect/>
          </a:stretch>
        </p:blipFill>
        <p:spPr bwMode="auto">
          <a:xfrm>
            <a:off x="395536" y="1916832"/>
            <a:ext cx="806489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IRINA\Desktop\22г_авг_конфер\2022-08-19_03-28-01.png"/>
          <p:cNvPicPr/>
          <p:nvPr/>
        </p:nvPicPr>
        <p:blipFill>
          <a:blip r:embed="rId4" cstate="print"/>
          <a:srcRect l="19401" t="31624" r="61037" b="54986"/>
          <a:stretch>
            <a:fillRect/>
          </a:stretch>
        </p:blipFill>
        <p:spPr bwMode="auto">
          <a:xfrm>
            <a:off x="395536" y="3861048"/>
            <a:ext cx="806489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игры.jpg"/>
          <p:cNvPicPr/>
          <p:nvPr/>
        </p:nvPicPr>
        <p:blipFill>
          <a:blip r:embed="rId3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/>
              </a:ext>
            </a:extLst>
          </a:blip>
          <a:srcRect l="13356" t="9828" r="7584" b="3288"/>
          <a:stretch>
            <a:fillRect/>
          </a:stretch>
        </p:blipFill>
        <p:spPr>
          <a:xfrm>
            <a:off x="467544" y="548680"/>
            <a:ext cx="7920879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13509" y="476164"/>
            <a:ext cx="807491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Моделирование заданий – представление ситуаций задачи</a:t>
            </a:r>
            <a:r>
              <a:rPr kumimoji="0" lang="ru-RU" sz="32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ее моделирование с помощью рисунка, отрезка, чертежа. 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 - отрезок.jpg"/>
          <p:cNvPicPr/>
          <p:nvPr/>
        </p:nvPicPr>
        <p:blipFill>
          <a:blip r:embed="rId3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51520" y="2132856"/>
            <a:ext cx="8640960" cy="432048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91885" y="629041"/>
            <a:ext cx="7996539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</a:t>
            </a:r>
            <a:r>
              <a:rPr kumimoji="0" lang="ru-RU" sz="2800" b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 задачами:</a:t>
            </a:r>
          </a:p>
          <a:p>
            <a:r>
              <a:rPr lang="ru-RU" sz="2800" baseline="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над решённой задачей.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-Решение задач различными способами.         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-Представления ситуации, описанной в задаче.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Самостоятельное составление задач учащимися.                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Решение задач с недостающими и избыточными данными.  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Изменение вопроса задачи.  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Использование приема сравнения задач.                                                  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Изменение задачи так, чтобы она решалась другим действием.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-Решение обратных задач.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Решение нестандартных задач</a:t>
            </a:r>
          </a:p>
          <a:p>
            <a:pPr>
              <a:buFontTx/>
              <a:buChar char="-"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kumimoji="0" lang="ru-RU" sz="28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комбинаторных задач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6944</TotalTime>
  <Words>381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IRINA</cp:lastModifiedBy>
  <cp:revision>747</cp:revision>
  <dcterms:created xsi:type="dcterms:W3CDTF">2013-10-18T16:03:17Z</dcterms:created>
  <dcterms:modified xsi:type="dcterms:W3CDTF">2022-08-20T03:35:37Z</dcterms:modified>
</cp:coreProperties>
</file>