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308" r:id="rId3"/>
    <p:sldId id="266" r:id="rId4"/>
    <p:sldId id="289" r:id="rId5"/>
    <p:sldId id="264" r:id="rId6"/>
    <p:sldId id="257" r:id="rId7"/>
    <p:sldId id="305" r:id="rId8"/>
    <p:sldId id="265" r:id="rId9"/>
    <p:sldId id="290" r:id="rId10"/>
    <p:sldId id="292" r:id="rId11"/>
    <p:sldId id="301" r:id="rId12"/>
    <p:sldId id="307" r:id="rId13"/>
    <p:sldId id="267" r:id="rId14"/>
    <p:sldId id="306" r:id="rId15"/>
    <p:sldId id="299" r:id="rId16"/>
    <p:sldId id="297" r:id="rId17"/>
    <p:sldId id="298" r:id="rId18"/>
    <p:sldId id="300" r:id="rId19"/>
    <p:sldId id="291" r:id="rId20"/>
    <p:sldId id="293" r:id="rId21"/>
    <p:sldId id="294" r:id="rId22"/>
    <p:sldId id="295" r:id="rId23"/>
    <p:sldId id="304" r:id="rId24"/>
    <p:sldId id="296" r:id="rId25"/>
    <p:sldId id="303" r:id="rId26"/>
    <p:sldId id="302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52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BEA120-8FCD-4D85-988C-E739163DEA53}" type="datetimeFigureOut">
              <a:rPr lang="ru-RU" smtClean="0"/>
              <a:t>26.04.2022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1DDFA5-9FA6-4A3E-83D2-2906E7D5B3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58469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1DDFA5-9FA6-4A3E-83D2-2906E7D5B33F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10463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B7D51-41C7-4FB1-B32E-F7B2DD125EF9}" type="datetimeFigureOut">
              <a:rPr lang="ru-RU" smtClean="0"/>
              <a:t>26.04.2022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FB19F-4C6F-49FD-8C6A-F93E6DEDC1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71534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B7D51-41C7-4FB1-B32E-F7B2DD125EF9}" type="datetimeFigureOut">
              <a:rPr lang="ru-RU" smtClean="0"/>
              <a:t>26.04.2022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FB19F-4C6F-49FD-8C6A-F93E6DEDC1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00802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B7D51-41C7-4FB1-B32E-F7B2DD125EF9}" type="datetimeFigureOut">
              <a:rPr lang="ru-RU" smtClean="0"/>
              <a:t>26.04.2022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FB19F-4C6F-49FD-8C6A-F93E6DEDC1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77242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B7D51-41C7-4FB1-B32E-F7B2DD125EF9}" type="datetimeFigureOut">
              <a:rPr lang="ru-RU" smtClean="0"/>
              <a:t>26.04.2022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FB19F-4C6F-49FD-8C6A-F93E6DEDC1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5480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B7D51-41C7-4FB1-B32E-F7B2DD125EF9}" type="datetimeFigureOut">
              <a:rPr lang="ru-RU" smtClean="0"/>
              <a:t>26.04.2022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FB19F-4C6F-49FD-8C6A-F93E6DEDC1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6197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B7D51-41C7-4FB1-B32E-F7B2DD125EF9}" type="datetimeFigureOut">
              <a:rPr lang="ru-RU" smtClean="0"/>
              <a:t>26.04.2022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FB19F-4C6F-49FD-8C6A-F93E6DEDC1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5117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B7D51-41C7-4FB1-B32E-F7B2DD125EF9}" type="datetimeFigureOut">
              <a:rPr lang="ru-RU" smtClean="0"/>
              <a:t>26.04.2022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FB19F-4C6F-49FD-8C6A-F93E6DEDC1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37572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B7D51-41C7-4FB1-B32E-F7B2DD125EF9}" type="datetimeFigureOut">
              <a:rPr lang="ru-RU" smtClean="0"/>
              <a:t>26.04.2022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FB19F-4C6F-49FD-8C6A-F93E6DEDC1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6593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B7D51-41C7-4FB1-B32E-F7B2DD125EF9}" type="datetimeFigureOut">
              <a:rPr lang="ru-RU" smtClean="0"/>
              <a:t>26.04.2022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FB19F-4C6F-49FD-8C6A-F93E6DEDC1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23058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B7D51-41C7-4FB1-B32E-F7B2DD125EF9}" type="datetimeFigureOut">
              <a:rPr lang="ru-RU" smtClean="0"/>
              <a:t>26.04.2022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FB19F-4C6F-49FD-8C6A-F93E6DEDC1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1104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B7D51-41C7-4FB1-B32E-F7B2DD125EF9}" type="datetimeFigureOut">
              <a:rPr lang="ru-RU" smtClean="0"/>
              <a:t>26.04.2022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FB19F-4C6F-49FD-8C6A-F93E6DEDC1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08239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BB7D51-41C7-4FB1-B32E-F7B2DD125EF9}" type="datetimeFigureOut">
              <a:rPr lang="ru-RU" smtClean="0"/>
              <a:t>26.04.2022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1FB19F-4C6F-49FD-8C6A-F93E6DEDC1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3574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microsoft.com/office/2007/relationships/hdphoto" Target="../media/hdphoto6.wdp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hyperlink" Target="3.%20&#1082;&#1090;&#1086;%20&#1090;&#1072;&#1082;&#1086;&#1081;%20&#1076;&#1077;&#1087;&#1091;&#1090;&#1072;&#1090;.mp4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9.wdp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30.png"/><Relationship Id="rId5" Type="http://schemas.microsoft.com/office/2007/relationships/hdphoto" Target="../media/hdphoto9.wdp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9.wdp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hyperlink" Target="1.%20&#1048;&#1079;%20&#1080;&#1089;&#1090;&#1086;&#1088;&#1080;&#1080;.mp4" TargetMode="External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2.%20&#1089;&#1086;&#1089;&#1090;&#1072;&#1074;%20&#1080;%20&#1076;&#1077;&#1103;&#1090;&#1077;&#1083;&#1100;&#1085;&#1086;&#1089;&#1090;&#1100;.mp4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ds05.infourok.ru/uploads/ex/0cb7/0004c7a6-51610b5f/hello_html_m6a48b4a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2930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620688"/>
            <a:ext cx="7488833" cy="56166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5157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0" name="Picture 8" descr="Матвиенко Валентина Ивановн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20688"/>
            <a:ext cx="4824534" cy="48245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283968" y="4702335"/>
            <a:ext cx="4572000" cy="1815882"/>
          </a:xfrm>
          <a:prstGeom prst="rect">
            <a:avLst/>
          </a:prstGeom>
          <a:solidFill>
            <a:schemeClr val="bg1">
              <a:alpha val="84000"/>
            </a:schemeClr>
          </a:solidFill>
        </p:spPr>
        <p:txBody>
          <a:bodyPr>
            <a:spAutoFit/>
          </a:bodyPr>
          <a:lstStyle/>
          <a:p>
            <a:pPr algn="ctr" fontAlgn="base"/>
            <a:r>
              <a:rPr lang="ru-RU" sz="2800" b="1" dirty="0" smtClean="0">
                <a:solidFill>
                  <a:srgbClr val="10181F"/>
                </a:solidFill>
              </a:rPr>
              <a:t>Председатель Совета Федерации РФ – </a:t>
            </a:r>
          </a:p>
          <a:p>
            <a:pPr algn="ctr" fontAlgn="base"/>
            <a:r>
              <a:rPr lang="ru-RU" sz="2800" b="1" dirty="0" smtClean="0">
                <a:solidFill>
                  <a:srgbClr val="C00000"/>
                </a:solidFill>
              </a:rPr>
              <a:t>Матвиенко</a:t>
            </a:r>
            <a:r>
              <a:rPr lang="ru-RU" sz="2800" b="1" dirty="0">
                <a:solidFill>
                  <a:srgbClr val="C00000"/>
                </a:solidFill>
              </a:rPr>
              <a:t/>
            </a:r>
            <a:br>
              <a:rPr lang="ru-RU" sz="2800" b="1" dirty="0">
                <a:solidFill>
                  <a:srgbClr val="C00000"/>
                </a:solidFill>
              </a:rPr>
            </a:br>
            <a:r>
              <a:rPr lang="ru-RU" sz="2800" b="1" dirty="0">
                <a:solidFill>
                  <a:srgbClr val="C00000"/>
                </a:solidFill>
              </a:rPr>
              <a:t>Валентина Ивановна</a:t>
            </a:r>
            <a:endParaRPr lang="ru-RU" sz="2800" b="1" i="0" dirty="0">
              <a:solidFill>
                <a:srgbClr val="C0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182516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386661"/>
            <a:ext cx="8352928" cy="954107"/>
          </a:xfrm>
          <a:prstGeom prst="rect">
            <a:avLst/>
          </a:prstGeom>
          <a:solidFill>
            <a:schemeClr val="bg1">
              <a:alpha val="84000"/>
            </a:schemeClr>
          </a:solidFill>
        </p:spPr>
        <p:txBody>
          <a:bodyPr wrap="square">
            <a:spAutoFit/>
          </a:bodyPr>
          <a:lstStyle/>
          <a:p>
            <a:pPr algn="ctr" fontAlgn="base"/>
            <a:r>
              <a:rPr lang="ru-RU" sz="2800" b="1" dirty="0" smtClean="0">
                <a:solidFill>
                  <a:srgbClr val="10181F"/>
                </a:solidFill>
              </a:rPr>
              <a:t>Представители от </a:t>
            </a:r>
            <a:r>
              <a:rPr lang="ru-RU" sz="2800" b="1" dirty="0" smtClean="0">
                <a:solidFill>
                  <a:srgbClr val="C00000"/>
                </a:solidFill>
              </a:rPr>
              <a:t>Челябинской области </a:t>
            </a:r>
          </a:p>
          <a:p>
            <a:pPr algn="ctr" fontAlgn="base"/>
            <a:r>
              <a:rPr lang="ru-RU" sz="2800" b="1" dirty="0" smtClean="0">
                <a:solidFill>
                  <a:srgbClr val="10181F"/>
                </a:solidFill>
              </a:rPr>
              <a:t>в Совете Федерации РФ</a:t>
            </a:r>
            <a:endParaRPr lang="ru-RU" sz="2800" b="1" i="0" dirty="0">
              <a:solidFill>
                <a:srgbClr val="C00000"/>
              </a:solidFill>
              <a:effectLst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700808"/>
            <a:ext cx="8352928" cy="46704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41347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sun9-25.userapi.com/s/v1/ig2/qc9I7mLJlbvglHkFNDBeLO_AEVTpd0-ge0R2ksBhvOn_SUrEjJy-Y4SC9BB6F5ix2abKEssna1FOeW7RiL3H5vSY.jpg?size=1920x599&amp;quality=95&amp;type=album"/>
          <p:cNvPicPr>
            <a:picLocks noChangeAspect="1" noChangeArrowheads="1"/>
          </p:cNvPicPr>
          <p:nvPr/>
        </p:nvPicPr>
        <p:blipFill rotWithShape="1">
          <a:blip r:embed="rId2">
            <a:biLevel thresh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85" b="5315"/>
          <a:stretch/>
        </p:blipFill>
        <p:spPr bwMode="auto">
          <a:xfrm>
            <a:off x="279406" y="935459"/>
            <a:ext cx="8613074" cy="25655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sun9-75.userapi.com/s/v1/ig2/29RrTj9x7o2TUwwgdJ_ALfsCa17xHDuOMWrcrt9s9BTdb-ZlNDSag4WVNPvWpRvJEoBlLecW9Lo7hnQr3qey4eJ1.jpg?size=1920x540&amp;quality=95&amp;type=album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81"/>
          <a:stretch/>
        </p:blipFill>
        <p:spPr bwMode="auto">
          <a:xfrm>
            <a:off x="279406" y="3789040"/>
            <a:ext cx="8613074" cy="24100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2204864"/>
            <a:ext cx="20162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195736" y="2708920"/>
            <a:ext cx="16561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79406" y="3933057"/>
            <a:ext cx="234837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1165563" y="188640"/>
            <a:ext cx="6840760" cy="584775"/>
          </a:xfrm>
          <a:prstGeom prst="rect">
            <a:avLst/>
          </a:prstGeom>
          <a:solidFill>
            <a:schemeClr val="bg1">
              <a:alpha val="57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Как вы думаете, о ком идет речь?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4505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decel="100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620688"/>
            <a:ext cx="8229600" cy="1152128"/>
          </a:xfrm>
          <a:solidFill>
            <a:schemeClr val="bg1">
              <a:alpha val="56000"/>
            </a:schemeClr>
          </a:solidFill>
        </p:spPr>
        <p:txBody>
          <a:bodyPr/>
          <a:lstStyle/>
          <a:p>
            <a:pPr marL="0" indent="0" algn="ctr">
              <a:buNone/>
            </a:pPr>
            <a:r>
              <a:rPr lang="ru-RU" b="1" dirty="0" smtClean="0"/>
              <a:t>Главной фигурой в парламенте является </a:t>
            </a:r>
            <a:r>
              <a:rPr lang="ru-RU" b="1" dirty="0" smtClean="0">
                <a:solidFill>
                  <a:srgbClr val="C00000"/>
                </a:solidFill>
              </a:rPr>
              <a:t>депутат</a:t>
            </a:r>
            <a:r>
              <a:rPr lang="ru-RU" b="1" dirty="0" smtClean="0"/>
              <a:t> (лат. </a:t>
            </a:r>
            <a:r>
              <a:rPr lang="ru-RU" b="1" dirty="0" err="1" smtClean="0"/>
              <a:t>deputatus</a:t>
            </a:r>
            <a:r>
              <a:rPr lang="ru-RU" b="1" dirty="0" smtClean="0"/>
              <a:t> - посланный). 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763688" y="2276872"/>
            <a:ext cx="5680248" cy="1077218"/>
          </a:xfrm>
          <a:prstGeom prst="rect">
            <a:avLst/>
          </a:prstGeom>
          <a:solidFill>
            <a:schemeClr val="bg1">
              <a:alpha val="7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Как вы думаете, кто такой депутат?</a:t>
            </a:r>
            <a:endParaRPr lang="ru-RU" sz="3200" b="1" dirty="0"/>
          </a:p>
        </p:txBody>
      </p:sp>
      <p:pic>
        <p:nvPicPr>
          <p:cNvPr id="5122" name="Picture 2" descr="https://s9.stc.all.kpcdn.net/share/i/12/9684270/wr-960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625" b="95625" l="1146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5716" y="3289169"/>
            <a:ext cx="5040560" cy="33603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трелка вправо 1">
            <a:hlinkClick r:id="rId4" action="ppaction://hlinkfile"/>
          </p:cNvPr>
          <p:cNvSpPr/>
          <p:nvPr/>
        </p:nvSpPr>
        <p:spPr>
          <a:xfrm>
            <a:off x="7884368" y="5805264"/>
            <a:ext cx="1080120" cy="648072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6069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s9.stc.all.kpcdn.net/share/i/12/9684270/wr-960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625" b="95625" l="1146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5716" y="3289169"/>
            <a:ext cx="5040560" cy="33603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11560" y="692696"/>
            <a:ext cx="7992888" cy="2554545"/>
          </a:xfrm>
          <a:prstGeom prst="rect">
            <a:avLst/>
          </a:prstGeom>
          <a:solidFill>
            <a:schemeClr val="bg1">
              <a:alpha val="78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Депутат</a:t>
            </a:r>
            <a:r>
              <a:rPr lang="ru-RU" sz="3200" b="1" dirty="0"/>
              <a:t> </a:t>
            </a:r>
            <a:r>
              <a:rPr lang="ru-RU" sz="3200" b="1" dirty="0" smtClean="0"/>
              <a:t>— </a:t>
            </a:r>
            <a:r>
              <a:rPr lang="ru-RU" sz="3200" b="1" dirty="0"/>
              <a:t>лицо, выбранное </a:t>
            </a:r>
            <a:r>
              <a:rPr lang="ru-RU" sz="3200" b="1" dirty="0" smtClean="0"/>
              <a:t>народом в законодательные органы власти.</a:t>
            </a:r>
          </a:p>
          <a:p>
            <a:pPr algn="ctr"/>
            <a:endParaRPr lang="ru-RU" sz="3200" b="1" dirty="0" smtClean="0"/>
          </a:p>
          <a:p>
            <a:r>
              <a:rPr lang="ru-RU" sz="3200" b="1" dirty="0" smtClean="0">
                <a:solidFill>
                  <a:srgbClr val="C00000"/>
                </a:solidFill>
              </a:rPr>
              <a:t>Задача депутата</a:t>
            </a:r>
            <a:r>
              <a:rPr lang="ru-RU" sz="3200" b="1" dirty="0" smtClean="0"/>
              <a:t>-представление </a:t>
            </a:r>
            <a:r>
              <a:rPr lang="ru-RU" sz="3200" b="1" dirty="0"/>
              <a:t>интересов </a:t>
            </a:r>
            <a:r>
              <a:rPr lang="ru-RU" sz="3200" b="1" dirty="0" smtClean="0"/>
              <a:t>избирателей, </a:t>
            </a:r>
            <a:r>
              <a:rPr lang="ru-RU" sz="3200" b="1" dirty="0"/>
              <a:t>защита их </a:t>
            </a:r>
            <a:r>
              <a:rPr lang="ru-RU" sz="3200" b="1" dirty="0" smtClean="0"/>
              <a:t>прав.</a:t>
            </a:r>
          </a:p>
        </p:txBody>
      </p:sp>
    </p:spTree>
    <p:extLst>
      <p:ext uri="{BB962C8B-B14F-4D97-AF65-F5344CB8AC3E}">
        <p14:creationId xmlns:p14="http://schemas.microsoft.com/office/powerpoint/2010/main" val="3128160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332656"/>
            <a:ext cx="7560840" cy="1200329"/>
          </a:xfrm>
          <a:prstGeom prst="rect">
            <a:avLst/>
          </a:prstGeom>
          <a:solidFill>
            <a:schemeClr val="bg1">
              <a:alpha val="5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/>
              <a:t>Как вы думаете, какими качествами должен обладать депутат?</a:t>
            </a:r>
            <a:endParaRPr lang="ru-RU" sz="6000" b="1" dirty="0" smtClean="0">
              <a:solidFill>
                <a:srgbClr val="C00000"/>
              </a:solidFill>
            </a:endParaRPr>
          </a:p>
        </p:txBody>
      </p:sp>
      <p:pic>
        <p:nvPicPr>
          <p:cNvPr id="13316" name="Picture 4" descr="https://img2.freepng.ru/20190423/hfh/kisspng-question-mark-silhouette-teacher-logo-the-examinerampaposs-head-page-2-going-wher-5cbee253db8da8.5630667915560136518993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10" b="100000" l="889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3922" y="1628800"/>
            <a:ext cx="5404148" cy="49237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096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522546"/>
            <a:ext cx="7560840" cy="1754326"/>
          </a:xfrm>
          <a:prstGeom prst="rect">
            <a:avLst/>
          </a:prstGeom>
          <a:solidFill>
            <a:schemeClr val="bg1">
              <a:alpha val="55000"/>
            </a:schemeClr>
          </a:solidFill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3600" b="1" dirty="0"/>
              <a:t>Сколько депутатов в Государственной Думе РФ?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600" b="1" dirty="0"/>
              <a:t>На какой срок они избираются?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55576" y="666562"/>
            <a:ext cx="7560840" cy="1754326"/>
          </a:xfrm>
          <a:prstGeom prst="rect">
            <a:avLst/>
          </a:prstGeom>
          <a:solidFill>
            <a:schemeClr val="bg1">
              <a:alpha val="78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В </a:t>
            </a:r>
            <a:r>
              <a:rPr lang="ru-RU" sz="3600" b="1" dirty="0"/>
              <a:t>Г</a:t>
            </a:r>
            <a:r>
              <a:rPr lang="ru-RU" sz="3600" b="1" dirty="0" smtClean="0"/>
              <a:t>осударственной Думе РФ – </a:t>
            </a:r>
          </a:p>
          <a:p>
            <a:pPr algn="ctr"/>
            <a:r>
              <a:rPr lang="ru-RU" sz="3600" b="1" dirty="0" smtClean="0"/>
              <a:t>450 депутатов, </a:t>
            </a:r>
          </a:p>
          <a:p>
            <a:pPr algn="ctr"/>
            <a:r>
              <a:rPr lang="ru-RU" sz="3600" b="1" dirty="0" smtClean="0"/>
              <a:t>избираемых на срок 5 лет</a:t>
            </a:r>
            <a:endParaRPr lang="ru-RU" sz="3600" b="1" dirty="0"/>
          </a:p>
        </p:txBody>
      </p:sp>
      <p:pic>
        <p:nvPicPr>
          <p:cNvPr id="6146" name="Picture 2" descr="https://static.life.ru/publications/2021/6/1/1119859962654.254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5317" y="2780928"/>
            <a:ext cx="5507163" cy="36724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xn--d1aadkokgw2a.xn--p1ai/wp-content/uploads/2019/09/GosDum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112871"/>
            <a:ext cx="3008521" cy="30085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4627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duma.gov.ru/media/persons/607x607/6exdEgANZp7AIBOABv7kXtCvp4pYiC1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6672"/>
            <a:ext cx="5133603" cy="51336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283968" y="4702335"/>
            <a:ext cx="4572000" cy="1815882"/>
          </a:xfrm>
          <a:prstGeom prst="rect">
            <a:avLst/>
          </a:prstGeom>
          <a:solidFill>
            <a:schemeClr val="bg1">
              <a:alpha val="84000"/>
            </a:schemeClr>
          </a:solidFill>
        </p:spPr>
        <p:txBody>
          <a:bodyPr>
            <a:spAutoFit/>
          </a:bodyPr>
          <a:lstStyle/>
          <a:p>
            <a:pPr algn="ctr" fontAlgn="base"/>
            <a:r>
              <a:rPr lang="ru-RU" sz="2800" b="1" dirty="0" smtClean="0">
                <a:solidFill>
                  <a:srgbClr val="10181F"/>
                </a:solidFill>
              </a:rPr>
              <a:t>Председатель Государственной Думы РФ - </a:t>
            </a:r>
            <a:r>
              <a:rPr lang="ru-RU" sz="2800" b="1" dirty="0" smtClean="0">
                <a:solidFill>
                  <a:srgbClr val="C00000"/>
                </a:solidFill>
              </a:rPr>
              <a:t>Володин</a:t>
            </a:r>
            <a:r>
              <a:rPr lang="ru-RU" sz="2800" b="1" dirty="0">
                <a:solidFill>
                  <a:srgbClr val="C00000"/>
                </a:solidFill>
              </a:rPr>
              <a:t/>
            </a:r>
            <a:br>
              <a:rPr lang="ru-RU" sz="2800" b="1" dirty="0">
                <a:solidFill>
                  <a:srgbClr val="C00000"/>
                </a:solidFill>
              </a:rPr>
            </a:br>
            <a:r>
              <a:rPr lang="ru-RU" sz="2800" b="1" dirty="0">
                <a:solidFill>
                  <a:srgbClr val="C00000"/>
                </a:solidFill>
              </a:rPr>
              <a:t>Вячеслав </a:t>
            </a:r>
            <a:r>
              <a:rPr lang="ru-RU" sz="2800" b="1" dirty="0" smtClean="0">
                <a:solidFill>
                  <a:srgbClr val="C00000"/>
                </a:solidFill>
              </a:rPr>
              <a:t>Викторович </a:t>
            </a:r>
            <a:endParaRPr lang="ru-RU" sz="2800" b="1" i="0" dirty="0">
              <a:solidFill>
                <a:srgbClr val="C0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418024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116632"/>
            <a:ext cx="8352928" cy="954107"/>
          </a:xfrm>
          <a:prstGeom prst="rect">
            <a:avLst/>
          </a:prstGeom>
          <a:solidFill>
            <a:schemeClr val="bg1">
              <a:alpha val="84000"/>
            </a:schemeClr>
          </a:solidFill>
        </p:spPr>
        <p:txBody>
          <a:bodyPr wrap="square">
            <a:spAutoFit/>
          </a:bodyPr>
          <a:lstStyle/>
          <a:p>
            <a:pPr algn="ctr" fontAlgn="base"/>
            <a:r>
              <a:rPr lang="ru-RU" sz="2800" b="1" dirty="0" smtClean="0">
                <a:solidFill>
                  <a:srgbClr val="10181F"/>
                </a:solidFill>
              </a:rPr>
              <a:t>Представители от </a:t>
            </a:r>
            <a:r>
              <a:rPr lang="ru-RU" sz="2800" b="1" dirty="0" smtClean="0">
                <a:solidFill>
                  <a:srgbClr val="C00000"/>
                </a:solidFill>
              </a:rPr>
              <a:t>Челябинской области </a:t>
            </a:r>
            <a:r>
              <a:rPr lang="ru-RU" sz="2800" b="1" dirty="0" smtClean="0">
                <a:solidFill>
                  <a:srgbClr val="10181F"/>
                </a:solidFill>
              </a:rPr>
              <a:t>в Государственной Думе РФ</a:t>
            </a:r>
            <a:endParaRPr lang="ru-RU" sz="2800" b="1" i="0" dirty="0">
              <a:solidFill>
                <a:srgbClr val="C00000"/>
              </a:solidFill>
              <a:effectLst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270" y="1196752"/>
            <a:ext cx="8593459" cy="48245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3300" t="57252" r="67597" b="8303"/>
          <a:stretch/>
        </p:blipFill>
        <p:spPr>
          <a:xfrm>
            <a:off x="4644008" y="5723208"/>
            <a:ext cx="2304256" cy="1018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92659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332656"/>
            <a:ext cx="7560840" cy="2308324"/>
          </a:xfrm>
          <a:prstGeom prst="rect">
            <a:avLst/>
          </a:prstGeom>
          <a:solidFill>
            <a:schemeClr val="bg1">
              <a:alpha val="5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/>
              <a:t>Законодательная власть Челябинской области – </a:t>
            </a:r>
            <a:r>
              <a:rPr lang="ru-RU" sz="3600" b="1" dirty="0" smtClean="0">
                <a:solidFill>
                  <a:srgbClr val="C00000"/>
                </a:solidFill>
              </a:rPr>
              <a:t>Законодательное Собрание Челябинской области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71104" y="2780928"/>
            <a:ext cx="7560840" cy="1077218"/>
          </a:xfrm>
          <a:prstGeom prst="rect">
            <a:avLst/>
          </a:prstGeom>
          <a:solidFill>
            <a:schemeClr val="bg1">
              <a:alpha val="5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Состоит </a:t>
            </a:r>
            <a:r>
              <a:rPr lang="ru-RU" sz="3200" b="1" dirty="0"/>
              <a:t>из 60 </a:t>
            </a:r>
            <a:r>
              <a:rPr lang="ru-RU" sz="3200" b="1" dirty="0" smtClean="0"/>
              <a:t>депутатов, </a:t>
            </a:r>
          </a:p>
          <a:p>
            <a:pPr algn="ctr"/>
            <a:r>
              <a:rPr lang="ru-RU" sz="3200" b="1" dirty="0" smtClean="0"/>
              <a:t>избирается на срок 5 лет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7170" name="Picture 2" descr="https://kr-gazeta.ru/upload/iblock/044/skolko_fraktsiy_dostatochno_v_zakonodatelnoe_sobranie_oblasti_ustremilis_9_parti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996" y="4122631"/>
            <a:ext cx="4267696" cy="2402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Законодательное Собрание Челябинской област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111295"/>
            <a:ext cx="3818706" cy="908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2466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1556792"/>
            <a:ext cx="6728792" cy="1800200"/>
          </a:xfrm>
          <a:solidFill>
            <a:schemeClr val="bg1">
              <a:alpha val="58000"/>
            </a:schemeClr>
          </a:solidFill>
        </p:spPr>
        <p:txBody>
          <a:bodyPr>
            <a:normAutofit lnSpcReduction="10000"/>
          </a:bodyPr>
          <a:lstStyle/>
          <a:p>
            <a:r>
              <a:rPr lang="ru-RU" sz="6000" b="1" dirty="0" smtClean="0">
                <a:solidFill>
                  <a:srgbClr val="C00000"/>
                </a:solidFill>
              </a:rPr>
              <a:t>День российского Парламентаризма</a:t>
            </a:r>
            <a:endParaRPr lang="ru-RU" sz="6000" b="1" dirty="0">
              <a:solidFill>
                <a:srgbClr val="C00000"/>
              </a:solidFill>
            </a:endParaRPr>
          </a:p>
        </p:txBody>
      </p:sp>
      <p:pic>
        <p:nvPicPr>
          <p:cNvPr id="2050" name="Picture 2" descr="https://avatars.mds.yandex.net/get-zen_doc/40663/pub_5d6cdcc743863f00ac9c5afd_5d7391c7bd639600add0c822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1732" y="3722315"/>
            <a:ext cx="4480576" cy="28750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ds05.infourok.ru/uploads/ex/0cb7/0004c7a6-51610b5f/hello_html_m6a48b4a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2930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9940" y="58192"/>
            <a:ext cx="2628575" cy="19714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7645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zs74.ru/sites/default/files/dsc02915kopiya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902" y="476672"/>
            <a:ext cx="5247218" cy="4680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283968" y="4293096"/>
            <a:ext cx="4644008" cy="2246769"/>
          </a:xfrm>
          <a:prstGeom prst="rect">
            <a:avLst/>
          </a:prstGeom>
          <a:solidFill>
            <a:schemeClr val="bg1">
              <a:alpha val="8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Председатель </a:t>
            </a:r>
            <a:r>
              <a:rPr lang="ru-RU" sz="2800" b="1" dirty="0"/>
              <a:t>Законодательного Собрания Челябинской </a:t>
            </a:r>
            <a:r>
              <a:rPr lang="ru-RU" sz="2800" b="1" dirty="0" smtClean="0"/>
              <a:t>области –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Лазарев </a:t>
            </a:r>
            <a:r>
              <a:rPr lang="ru-RU" sz="2800" b="1" dirty="0">
                <a:solidFill>
                  <a:srgbClr val="C00000"/>
                </a:solidFill>
              </a:rPr>
              <a:t>Александр </a:t>
            </a:r>
            <a:r>
              <a:rPr lang="ru-RU" sz="2800" b="1" dirty="0" smtClean="0">
                <a:solidFill>
                  <a:srgbClr val="C00000"/>
                </a:solidFill>
              </a:rPr>
              <a:t>Владимирович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205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332656"/>
            <a:ext cx="7560840" cy="2062103"/>
          </a:xfrm>
          <a:prstGeom prst="rect">
            <a:avLst/>
          </a:prstGeom>
          <a:solidFill>
            <a:schemeClr val="bg1">
              <a:alpha val="5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Представительный орган </a:t>
            </a:r>
            <a:r>
              <a:rPr lang="ru-RU" sz="3200" b="1" dirty="0"/>
              <a:t>местного самоуправления </a:t>
            </a:r>
            <a:endParaRPr lang="ru-RU" sz="3200" b="1" dirty="0" smtClean="0"/>
          </a:p>
          <a:p>
            <a:pPr algn="ctr"/>
            <a:r>
              <a:rPr lang="ru-RU" sz="3200" b="1" dirty="0" smtClean="0"/>
              <a:t>Трехгорного </a:t>
            </a:r>
            <a:r>
              <a:rPr lang="ru-RU" sz="3200" b="1" dirty="0"/>
              <a:t>городского округа </a:t>
            </a:r>
            <a:r>
              <a:rPr lang="ru-RU" sz="3200" b="1" dirty="0" smtClean="0"/>
              <a:t>- </a:t>
            </a:r>
            <a:r>
              <a:rPr lang="ru-RU" sz="3200" b="1" dirty="0" smtClean="0">
                <a:solidFill>
                  <a:srgbClr val="C00000"/>
                </a:solidFill>
              </a:rPr>
              <a:t>Собрание депутатов</a:t>
            </a:r>
            <a:endParaRPr lang="ru-RU" sz="5400" b="1" dirty="0" smtClean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2492896"/>
            <a:ext cx="7560840" cy="1077218"/>
          </a:xfrm>
          <a:prstGeom prst="rect">
            <a:avLst/>
          </a:prstGeom>
          <a:solidFill>
            <a:schemeClr val="bg1">
              <a:alpha val="5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Состоит </a:t>
            </a:r>
            <a:r>
              <a:rPr lang="ru-RU" sz="3200" b="1" dirty="0"/>
              <a:t>из </a:t>
            </a:r>
            <a:r>
              <a:rPr lang="ru-RU" sz="3200" b="1" dirty="0" smtClean="0"/>
              <a:t>20 депутатов, </a:t>
            </a:r>
          </a:p>
          <a:p>
            <a:pPr algn="ctr"/>
            <a:r>
              <a:rPr lang="ru-RU" sz="3200" b="1" dirty="0" smtClean="0"/>
              <a:t>избирается на срок 5 лет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11266" name="Picture 2" descr="http://pochel.ru/media/photologue/photos/d2d/d2db1049-0381-48b8-922a-93d1980f9c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668251"/>
            <a:ext cx="3768464" cy="28263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https://sun9-27.userapi.com/impf/c846323/v846323974/1aa5b7/tE4ofIYhWi0.jpg?size=604x524&amp;quality=96&amp;sign=fb85df097b2a9ea2f87f529d8e6b604e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24" b="95420" l="9934" r="8990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453797"/>
            <a:ext cx="3923928" cy="34042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1304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http://admintrg.ru/uploads/posts/2020-11/1604905851_bukr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908" y="620687"/>
            <a:ext cx="3851076" cy="57681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283968" y="4725144"/>
            <a:ext cx="4644008" cy="1815882"/>
          </a:xfrm>
          <a:prstGeom prst="rect">
            <a:avLst/>
          </a:prstGeom>
          <a:solidFill>
            <a:schemeClr val="bg1">
              <a:alpha val="8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Председатель Собрания депутатов города Трехгорного </a:t>
            </a:r>
            <a:r>
              <a:rPr lang="ru-RU" sz="2800" b="1" dirty="0" smtClean="0"/>
              <a:t>– </a:t>
            </a:r>
          </a:p>
          <a:p>
            <a:pPr algn="ctr"/>
            <a:r>
              <a:rPr lang="ru-RU" sz="2800" b="1" dirty="0" err="1" smtClean="0">
                <a:solidFill>
                  <a:srgbClr val="C00000"/>
                </a:solidFill>
              </a:rPr>
              <a:t>Букрин</a:t>
            </a:r>
            <a:r>
              <a:rPr lang="ru-RU" sz="2800" b="1" dirty="0" smtClean="0">
                <a:solidFill>
                  <a:srgbClr val="C00000"/>
                </a:solidFill>
              </a:rPr>
              <a:t> </a:t>
            </a:r>
            <a:r>
              <a:rPr lang="ru-RU" sz="2800" b="1" dirty="0">
                <a:solidFill>
                  <a:srgbClr val="C00000"/>
                </a:solidFill>
              </a:rPr>
              <a:t>Сергей </a:t>
            </a:r>
            <a:r>
              <a:rPr lang="ru-RU" sz="2800" b="1" dirty="0" smtClean="0">
                <a:solidFill>
                  <a:srgbClr val="C00000"/>
                </a:solidFill>
              </a:rPr>
              <a:t>Андреевич</a:t>
            </a:r>
            <a:endParaRPr lang="ru-RU" sz="4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241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admintrg.ru/uploads/posts/2021-10/1634708152_haziev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09"/>
          <a:stretch/>
        </p:blipFill>
        <p:spPr bwMode="auto">
          <a:xfrm>
            <a:off x="467544" y="548680"/>
            <a:ext cx="4185013" cy="54882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283968" y="3068960"/>
            <a:ext cx="4644008" cy="3539430"/>
          </a:xfrm>
          <a:prstGeom prst="rect">
            <a:avLst/>
          </a:prstGeom>
          <a:solidFill>
            <a:schemeClr val="bg1">
              <a:alpha val="8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 smtClean="0">
                <a:solidFill>
                  <a:srgbClr val="C00000"/>
                </a:solidFill>
              </a:rPr>
              <a:t>Хазиев</a:t>
            </a:r>
            <a:r>
              <a:rPr lang="ru-RU" sz="2800" b="1" dirty="0" smtClean="0">
                <a:solidFill>
                  <a:srgbClr val="C00000"/>
                </a:solidFill>
              </a:rPr>
              <a:t> </a:t>
            </a:r>
            <a:r>
              <a:rPr lang="ru-RU" sz="2800" b="1" dirty="0" err="1">
                <a:solidFill>
                  <a:srgbClr val="C00000"/>
                </a:solidFill>
              </a:rPr>
              <a:t>Зинур</a:t>
            </a:r>
            <a:r>
              <a:rPr lang="ru-RU" sz="2800" b="1" dirty="0">
                <a:solidFill>
                  <a:srgbClr val="C00000"/>
                </a:solidFill>
              </a:rPr>
              <a:t> </a:t>
            </a:r>
            <a:r>
              <a:rPr lang="ru-RU" sz="2800" b="1" dirty="0" err="1" smtClean="0">
                <a:solidFill>
                  <a:srgbClr val="C00000"/>
                </a:solidFill>
              </a:rPr>
              <a:t>Шамсуллович</a:t>
            </a:r>
            <a:endParaRPr lang="ru-RU" sz="28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2800" b="1" dirty="0"/>
              <a:t>Избирательный округ №</a:t>
            </a:r>
            <a:r>
              <a:rPr lang="ru-RU" sz="2800" b="1" dirty="0" smtClean="0"/>
              <a:t>14</a:t>
            </a:r>
          </a:p>
          <a:p>
            <a:pPr algn="ctr"/>
            <a:r>
              <a:rPr lang="ru-RU" sz="2800" b="1" dirty="0" smtClean="0"/>
              <a:t>(ул</a:t>
            </a:r>
            <a:r>
              <a:rPr lang="ru-RU" sz="2800" b="1" dirty="0"/>
              <a:t>. М. Жукова </a:t>
            </a:r>
            <a:r>
              <a:rPr lang="ru-RU" sz="2800" b="1" dirty="0" smtClean="0"/>
              <a:t>3; </a:t>
            </a:r>
          </a:p>
          <a:p>
            <a:pPr algn="ctr"/>
            <a:r>
              <a:rPr lang="ru-RU" sz="2800" b="1" dirty="0" smtClean="0"/>
              <a:t>ул</a:t>
            </a:r>
            <a:r>
              <a:rPr lang="ru-RU" sz="2800" b="1" dirty="0"/>
              <a:t>. </a:t>
            </a:r>
            <a:r>
              <a:rPr lang="ru-RU" sz="2800" b="1" dirty="0" err="1"/>
              <a:t>Прохача</a:t>
            </a:r>
            <a:r>
              <a:rPr lang="ru-RU" sz="2800" b="1" dirty="0"/>
              <a:t> </a:t>
            </a:r>
            <a:r>
              <a:rPr lang="ru-RU" sz="2800" b="1" dirty="0" smtClean="0"/>
              <a:t>2; </a:t>
            </a:r>
          </a:p>
          <a:p>
            <a:pPr algn="ctr"/>
            <a:r>
              <a:rPr lang="ru-RU" sz="2800" b="1" dirty="0" smtClean="0"/>
              <a:t>ул</a:t>
            </a:r>
            <a:r>
              <a:rPr lang="ru-RU" sz="2800" b="1" dirty="0"/>
              <a:t>. Строителей 15, 17, 19, </a:t>
            </a:r>
            <a:r>
              <a:rPr lang="ru-RU" sz="2800" b="1" dirty="0" smtClean="0"/>
              <a:t>21; МБОУ </a:t>
            </a:r>
            <a:r>
              <a:rPr lang="ru-RU" sz="2800" b="1" dirty="0"/>
              <a:t>ДО «Центр детского творчества» </a:t>
            </a:r>
            <a:endParaRPr lang="ru-RU" sz="2800" b="1" dirty="0" smtClean="0"/>
          </a:p>
          <a:p>
            <a:pPr algn="ctr"/>
            <a:r>
              <a:rPr lang="ru-RU" sz="2800" b="1" dirty="0" smtClean="0"/>
              <a:t>(</a:t>
            </a:r>
            <a:r>
              <a:rPr lang="ru-RU" sz="2800" b="1" dirty="0"/>
              <a:t>ул. Строителей, 11А</a:t>
            </a:r>
            <a:r>
              <a:rPr lang="ru-RU" sz="2800" b="1" dirty="0" smtClean="0"/>
              <a:t>))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674597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387062"/>
            <a:ext cx="6192688" cy="646331"/>
          </a:xfrm>
          <a:prstGeom prst="rect">
            <a:avLst/>
          </a:prstGeom>
          <a:solidFill>
            <a:schemeClr val="bg1">
              <a:alpha val="5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/>
              <a:t>«Блиц-экзамен» для депутата </a:t>
            </a:r>
            <a:endParaRPr lang="ru-RU" sz="6000" b="1" dirty="0" smtClean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20807" y="1098610"/>
            <a:ext cx="6702386" cy="1754326"/>
          </a:xfrm>
          <a:prstGeom prst="rect">
            <a:avLst/>
          </a:prstGeom>
          <a:solidFill>
            <a:schemeClr val="bg1">
              <a:alpha val="55000"/>
            </a:schemeClr>
          </a:solidFill>
        </p:spPr>
        <p:txBody>
          <a:bodyPr wrap="square">
            <a:spAutoFit/>
          </a:bodyPr>
          <a:lstStyle/>
          <a:p>
            <a:pPr marL="742950" indent="-742950" algn="ctr">
              <a:buAutoNum type="arabicPeriod"/>
            </a:pPr>
            <a:r>
              <a:rPr lang="ru-RU" sz="3600" b="1" dirty="0" smtClean="0"/>
              <a:t>Чем занимаются депутаты в </a:t>
            </a:r>
          </a:p>
          <a:p>
            <a:pPr algn="ctr"/>
            <a:r>
              <a:rPr lang="ru-RU" sz="3600" b="1" dirty="0" smtClean="0"/>
              <a:t>г. Трёхгорном? </a:t>
            </a:r>
          </a:p>
          <a:p>
            <a:pPr algn="ctr"/>
            <a:r>
              <a:rPr lang="ru-RU" sz="3600" b="1" dirty="0" smtClean="0"/>
              <a:t>(расскажите за 1 минуту)</a:t>
            </a:r>
            <a:endParaRPr lang="ru-RU" sz="6000" b="1" dirty="0" smtClean="0">
              <a:solidFill>
                <a:srgbClr val="C00000"/>
              </a:solidFill>
            </a:endParaRPr>
          </a:p>
        </p:txBody>
      </p:sp>
      <p:pic>
        <p:nvPicPr>
          <p:cNvPr id="10" name="Picture 6" descr="https://sun9-27.userapi.com/impf/c846323/v846323974/1aa5b7/tE4ofIYhWi0.jpg?size=604x524&amp;quality=96&amp;sign=fb85df097b2a9ea2f87f529d8e6b604e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24" b="95420" l="9934" r="8990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14459"/>
            <a:ext cx="2097946" cy="18200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60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lum bright="20000"/>
          </a:blip>
          <a:stretch>
            <a:fillRect/>
          </a:stretch>
        </p:blipFill>
        <p:spPr>
          <a:xfrm>
            <a:off x="1691680" y="3212976"/>
            <a:ext cx="5700474" cy="3206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550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353831"/>
            <a:ext cx="6480720" cy="646331"/>
          </a:xfrm>
          <a:prstGeom prst="rect">
            <a:avLst/>
          </a:prstGeom>
          <a:solidFill>
            <a:schemeClr val="bg1">
              <a:alpha val="5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/>
              <a:t>«Блиц – экзамен» для депутата </a:t>
            </a:r>
            <a:endParaRPr lang="ru-RU" sz="6000" b="1" dirty="0" smtClean="0">
              <a:solidFill>
                <a:srgbClr val="C00000"/>
              </a:solidFill>
            </a:endParaRPr>
          </a:p>
        </p:txBody>
      </p:sp>
      <p:pic>
        <p:nvPicPr>
          <p:cNvPr id="10" name="Picture 6" descr="https://sun9-27.userapi.com/impf/c846323/v846323974/1aa5b7/tE4ofIYhWi0.jpg?size=604x524&amp;quality=96&amp;sign=fb85df097b2a9ea2f87f529d8e6b604e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24" b="95420" l="9934" r="8990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1872208" cy="16242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83568" y="3356992"/>
            <a:ext cx="7776864" cy="1200329"/>
          </a:xfrm>
          <a:prstGeom prst="rect">
            <a:avLst/>
          </a:prstGeom>
          <a:solidFill>
            <a:schemeClr val="bg1">
              <a:alpha val="55000"/>
            </a:schemeClr>
          </a:solidFill>
        </p:spPr>
        <p:txBody>
          <a:bodyPr wrap="square">
            <a:spAutoFit/>
          </a:bodyPr>
          <a:lstStyle/>
          <a:p>
            <a:r>
              <a:rPr lang="ru-RU" sz="3600" b="1" dirty="0" smtClean="0"/>
              <a:t>3. Нравится ли вам быть депутатом? Почему?</a:t>
            </a:r>
            <a:endParaRPr lang="ru-RU" sz="6000" b="1" dirty="0" smtClean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1446747"/>
            <a:ext cx="7776864" cy="1754326"/>
          </a:xfrm>
          <a:prstGeom prst="rect">
            <a:avLst/>
          </a:prstGeom>
          <a:solidFill>
            <a:schemeClr val="bg1">
              <a:alpha val="55000"/>
            </a:schemeClr>
          </a:solidFill>
        </p:spPr>
        <p:txBody>
          <a:bodyPr wrap="square">
            <a:spAutoFit/>
          </a:bodyPr>
          <a:lstStyle/>
          <a:p>
            <a:r>
              <a:rPr lang="ru-RU" sz="3600" b="1" dirty="0" smtClean="0"/>
              <a:t>2. Назовите 5 способов, которые помогут удержать молодежь в городе.</a:t>
            </a:r>
            <a:endParaRPr lang="ru-RU" sz="6000" b="1" dirty="0" smtClean="0">
              <a:solidFill>
                <a:srgbClr val="C00000"/>
              </a:solidFill>
            </a:endParaRPr>
          </a:p>
        </p:txBody>
      </p:sp>
      <p:pic>
        <p:nvPicPr>
          <p:cNvPr id="1026" name="Picture 2" descr="Флаг Трёхгорного Челябинской области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7724" y="4365104"/>
            <a:ext cx="3268751" cy="21791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9373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356463"/>
            <a:ext cx="7776864" cy="1754326"/>
          </a:xfrm>
          <a:prstGeom prst="rect">
            <a:avLst/>
          </a:prstGeom>
          <a:solidFill>
            <a:schemeClr val="bg1">
              <a:alpha val="5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/>
              <a:t>Давайте составим «наказ» депутату </a:t>
            </a:r>
          </a:p>
          <a:p>
            <a:pPr algn="ctr"/>
            <a:r>
              <a:rPr lang="ru-RU" sz="3600" b="1" dirty="0" smtClean="0"/>
              <a:t>г. Трехгорного (ваши предложения, пожелания, рекомендации)</a:t>
            </a:r>
            <a:endParaRPr lang="ru-RU" sz="6000" b="1" dirty="0" smtClean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60" b="16700"/>
          <a:stretch/>
        </p:blipFill>
        <p:spPr>
          <a:xfrm>
            <a:off x="1403648" y="2508099"/>
            <a:ext cx="6336704" cy="3801221"/>
          </a:xfrm>
          <a:prstGeom prst="rect">
            <a:avLst/>
          </a:prstGeom>
          <a:ln w="76200">
            <a:solidFill>
              <a:schemeClr val="tx2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1619672" y="4077072"/>
            <a:ext cx="3600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</a:rPr>
              <a:t>Что необходимо сделать в Трехгорном</a:t>
            </a:r>
            <a:endParaRPr lang="ru-RU" sz="1400" b="1" dirty="0">
              <a:solidFill>
                <a:srgbClr val="002060"/>
              </a:solidFill>
            </a:endParaRPr>
          </a:p>
        </p:txBody>
      </p:sp>
      <p:pic>
        <p:nvPicPr>
          <p:cNvPr id="10" name="Picture 6" descr="https://sun9-27.userapi.com/impf/c846323/v846323974/1aa5b7/tE4ofIYhWi0.jpg?size=604x524&amp;quality=96&amp;sign=fb85df097b2a9ea2f87f529d8e6b604e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24" b="95420" l="9934" r="8990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056306"/>
            <a:ext cx="1224136" cy="10619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1221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76672"/>
            <a:ext cx="8229600" cy="1296144"/>
          </a:xfrm>
          <a:solidFill>
            <a:schemeClr val="bg1">
              <a:alpha val="58000"/>
            </a:schemeClr>
          </a:solidFill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4000" b="1" dirty="0" smtClean="0"/>
              <a:t>Как называется самый главный закон нашей страны?</a:t>
            </a:r>
          </a:p>
          <a:p>
            <a:endParaRPr lang="ru-RU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467544" y="2132856"/>
            <a:ext cx="8229600" cy="1368152"/>
          </a:xfrm>
          <a:prstGeom prst="rect">
            <a:avLst/>
          </a:prstGeom>
          <a:solidFill>
            <a:schemeClr val="bg1">
              <a:alpha val="66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4000" b="1" dirty="0" smtClean="0">
                <a:solidFill>
                  <a:srgbClr val="C00000"/>
                </a:solidFill>
              </a:rPr>
              <a:t>Конституция – основной закон страны</a:t>
            </a:r>
          </a:p>
          <a:p>
            <a:endParaRPr lang="ru-RU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467544" y="3717032"/>
            <a:ext cx="8229600" cy="1440160"/>
          </a:xfrm>
          <a:prstGeom prst="rect">
            <a:avLst/>
          </a:prstGeom>
          <a:solidFill>
            <a:schemeClr val="bg1">
              <a:alpha val="5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4000" b="1" dirty="0" smtClean="0"/>
              <a:t>Когда была принята 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ru-RU" sz="4000" b="1" dirty="0" smtClean="0"/>
              <a:t>Конституция РФ?</a:t>
            </a:r>
          </a:p>
          <a:p>
            <a:endParaRPr lang="ru-RU" dirty="0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1413992" y="5463226"/>
            <a:ext cx="6336704" cy="684076"/>
          </a:xfrm>
          <a:prstGeom prst="rect">
            <a:avLst/>
          </a:prstGeom>
          <a:solidFill>
            <a:schemeClr val="bg1">
              <a:alpha val="66000"/>
            </a:schemeClr>
          </a:solidFill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4000" b="1" dirty="0" smtClean="0">
                <a:solidFill>
                  <a:srgbClr val="C00000"/>
                </a:solidFill>
              </a:rPr>
              <a:t>12 декабря 1993 года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5938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620688"/>
            <a:ext cx="8229600" cy="187220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 smtClean="0"/>
              <a:t>Что такое принцип </a:t>
            </a:r>
          </a:p>
          <a:p>
            <a:pPr marL="0" indent="0" algn="ctr">
              <a:buNone/>
            </a:pPr>
            <a:r>
              <a:rPr lang="ru-RU" sz="4000" b="1" dirty="0" smtClean="0"/>
              <a:t>«разделения властей»?</a:t>
            </a:r>
          </a:p>
          <a:p>
            <a:endParaRPr lang="ru-RU" dirty="0"/>
          </a:p>
        </p:txBody>
      </p:sp>
      <p:pic>
        <p:nvPicPr>
          <p:cNvPr id="3074" name="Picture 2" descr="https://avatars.mds.yandex.net/get-zen_doc/50335/pub_5c3865518c276f00aa0ec767_5c3867adfa137100aab5206b/scale_1200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6592" y="587276"/>
            <a:ext cx="10513168" cy="59766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107504" y="4221088"/>
            <a:ext cx="2411760" cy="1512168"/>
          </a:xfrm>
          <a:prstGeom prst="wedgeRoundRectCallout">
            <a:avLst>
              <a:gd name="adj1" fmla="val 26034"/>
              <a:gd name="adj2" fmla="val -110916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Правительство РФ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(руководит государством)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871870" y="258982"/>
            <a:ext cx="2764026" cy="1513833"/>
          </a:xfrm>
          <a:prstGeom prst="wedgeRoundRectCallout">
            <a:avLst>
              <a:gd name="adj1" fmla="val 77908"/>
              <a:gd name="adj2" fmla="val 68753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Высшие суды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(следят за соблюдением законов)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6300192" y="4365104"/>
            <a:ext cx="2736304" cy="2016224"/>
          </a:xfrm>
          <a:prstGeom prst="wedgeRoundRectCallout">
            <a:avLst>
              <a:gd name="adj1" fmla="val -34364"/>
              <a:gd name="adj2" fmla="val -87009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Парламент </a:t>
            </a:r>
            <a:r>
              <a:rPr lang="ru-RU" sz="2400" b="1" dirty="0" smtClean="0">
                <a:solidFill>
                  <a:srgbClr val="C00000"/>
                </a:solidFill>
              </a:rPr>
              <a:t>РФ - </a:t>
            </a:r>
            <a:endParaRPr lang="ru-RU" sz="2400" b="1" dirty="0">
              <a:solidFill>
                <a:srgbClr val="C0000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Федеральное Собрание (принимает законы)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545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8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1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4525963"/>
          </a:xfrm>
          <a:solidFill>
            <a:schemeClr val="bg1">
              <a:alpha val="61000"/>
            </a:schemeClr>
          </a:solidFill>
        </p:spPr>
        <p:txBody>
          <a:bodyPr/>
          <a:lstStyle/>
          <a:p>
            <a:pPr marL="0" indent="0" algn="ctr">
              <a:buNone/>
            </a:pPr>
            <a:r>
              <a:rPr lang="ru-RU" altLang="ru-RU" sz="4800" b="1" dirty="0" smtClean="0">
                <a:solidFill>
                  <a:srgbClr val="C00000"/>
                </a:solidFill>
              </a:rPr>
              <a:t>«Власть может быть сильной только тогда, когда сильной является каждая ее ветвь»</a:t>
            </a:r>
          </a:p>
          <a:p>
            <a:pPr marL="0" indent="0" algn="r">
              <a:buNone/>
            </a:pPr>
            <a:r>
              <a:rPr lang="ru-RU" altLang="ru-RU" sz="4800" b="1" dirty="0" smtClean="0"/>
              <a:t>В.В. Путин</a:t>
            </a:r>
          </a:p>
        </p:txBody>
      </p:sp>
      <p:pic>
        <p:nvPicPr>
          <p:cNvPr id="1030" name="Picture 6" descr="https://api.rbsmi.ru/attachments/685908624e71f61ccfd2d96a0e0c90ea6245c0fd/store/crop/0/0/1200/764/1200/764/0/fd9f95e458ffac1daf071c717fd4e415d5f175520dc9f15ca7c0fe3c9caf/e692be0288271b0c67a2f784fc9779f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212976"/>
            <a:ext cx="4863368" cy="3096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7355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Екатерина\Desktop\2997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arker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18592" y="764704"/>
            <a:ext cx="4906813" cy="1714202"/>
          </a:xfrm>
          <a:solidFill>
            <a:schemeClr val="bg1">
              <a:alpha val="64000"/>
            </a:schemeClr>
          </a:solidFill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b="1" dirty="0" smtClean="0">
                <a:solidFill>
                  <a:srgbClr val="C00000"/>
                </a:solidFill>
              </a:rPr>
              <a:t>День российского парламентаризма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13637" y="2252479"/>
            <a:ext cx="7158763" cy="2400657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27 апреля – </a:t>
            </a:r>
          </a:p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День российского Парламентаризма</a:t>
            </a:r>
            <a:endParaRPr lang="ru-RU" sz="4400" b="1" dirty="0">
              <a:solidFill>
                <a:srgbClr val="C00000"/>
              </a:solidFill>
            </a:endParaRPr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91952" y="3005336"/>
            <a:ext cx="7992888" cy="2831544"/>
          </a:xfrm>
          <a:prstGeom prst="rect">
            <a:avLst/>
          </a:prstGeom>
          <a:solidFill>
            <a:schemeClr val="bg1">
              <a:alpha val="78000"/>
            </a:schemeClr>
          </a:solidFill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3200" b="1" dirty="0"/>
              <a:t>Когда был утверждён праздник?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b="1" dirty="0"/>
              <a:t>В честь какого события была выбрана дата праздника?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b="1" dirty="0"/>
              <a:t>Кто подписал закон о создании этого  праздника?</a:t>
            </a:r>
          </a:p>
          <a:p>
            <a:endParaRPr lang="ru-RU" dirty="0"/>
          </a:p>
        </p:txBody>
      </p:sp>
      <p:sp>
        <p:nvSpPr>
          <p:cNvPr id="5" name="Стрелка вправо 4">
            <a:hlinkClick r:id="rId5" action="ppaction://hlinkfile"/>
          </p:cNvPr>
          <p:cNvSpPr/>
          <p:nvPr/>
        </p:nvSpPr>
        <p:spPr>
          <a:xfrm>
            <a:off x="7884368" y="6023404"/>
            <a:ext cx="1008112" cy="648072"/>
          </a:xfrm>
          <a:prstGeom prst="right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8774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decel="100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decel="100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sun9-70.userapi.com/s/v1/ig2/TMRvRD4RvxaLmi_U28_gsGbTHh5WL7V2E954P43FU8mk9v8ZoxXzm2BHkXT3dwdJw3p-B9SDvgn7Xg1tZEpaYuyV.jpg?size=944x1386&amp;quality=95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678381" y="-806172"/>
            <a:ext cx="5787239" cy="84969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475656" y="1340768"/>
            <a:ext cx="21602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283968" y="1844824"/>
            <a:ext cx="20162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5323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88640"/>
            <a:ext cx="7992888" cy="1246403"/>
          </a:xfrm>
          <a:solidFill>
            <a:schemeClr val="bg1">
              <a:alpha val="51000"/>
            </a:schemeClr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 smtClean="0">
                <a:solidFill>
                  <a:srgbClr val="C00000"/>
                </a:solidFill>
              </a:rPr>
              <a:t>Парламент</a:t>
            </a:r>
            <a:r>
              <a:rPr lang="ru-RU" sz="3600" b="1" dirty="0" smtClean="0"/>
              <a:t> - высший выборный законодательный орган в РФ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11560" y="1579059"/>
            <a:ext cx="7992888" cy="2339102"/>
          </a:xfrm>
          <a:prstGeom prst="rect">
            <a:avLst/>
          </a:prstGeom>
          <a:solidFill>
            <a:schemeClr val="bg1">
              <a:alpha val="78000"/>
            </a:schemeClr>
          </a:solidFill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3200" b="1" dirty="0" smtClean="0"/>
              <a:t>Из каких частей состоит Парламент РФ?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b="1" dirty="0" smtClean="0"/>
              <a:t>Как формируется «верхняя» и «нижняя» палаты Парламента РФ?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b="1" dirty="0" smtClean="0"/>
              <a:t>Чем занимается Парламент?</a:t>
            </a:r>
            <a:endParaRPr lang="ru-RU" sz="3200" b="1" dirty="0"/>
          </a:p>
          <a:p>
            <a:endParaRPr lang="ru-RU" dirty="0"/>
          </a:p>
        </p:txBody>
      </p:sp>
      <p:pic>
        <p:nvPicPr>
          <p:cNvPr id="4098" name="Picture 2" descr="https://bucket-bykvu.s3.eu-central-1.amazonaws.com/wp-content/uploads/2015/12/23/eeb6e53718c33027a89f20f9dc61aea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161307"/>
            <a:ext cx="3897673" cy="24360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трелка вправо 1">
            <a:hlinkClick r:id="rId3" action="ppaction://hlinkfile"/>
          </p:cNvPr>
          <p:cNvSpPr/>
          <p:nvPr/>
        </p:nvSpPr>
        <p:spPr>
          <a:xfrm>
            <a:off x="8154652" y="3391662"/>
            <a:ext cx="899592" cy="648072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https://op.tmbreg.ru/assets/images/2017_07_16-000-0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133122"/>
            <a:ext cx="3696345" cy="24642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207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7976" y="788511"/>
            <a:ext cx="7992888" cy="1200329"/>
          </a:xfrm>
          <a:prstGeom prst="rect">
            <a:avLst/>
          </a:prstGeom>
          <a:solidFill>
            <a:schemeClr val="bg1">
              <a:alpha val="55000"/>
            </a:schemeClr>
          </a:solidFill>
        </p:spPr>
        <p:txBody>
          <a:bodyPr wrap="square">
            <a:spAutoFit/>
          </a:bodyPr>
          <a:lstStyle/>
          <a:p>
            <a:pPr marL="742950" indent="-742950">
              <a:buAutoNum type="arabicPeriod"/>
            </a:pPr>
            <a:r>
              <a:rPr lang="ru-RU" sz="3600" b="1" dirty="0" smtClean="0"/>
              <a:t>Кто входит в Совет Федерации РФ?</a:t>
            </a:r>
          </a:p>
          <a:p>
            <a:pPr marL="742950" indent="-742950">
              <a:buAutoNum type="arabicPeriod"/>
            </a:pPr>
            <a:r>
              <a:rPr lang="ru-RU" sz="3600" b="1" dirty="0" smtClean="0"/>
              <a:t>На </a:t>
            </a:r>
            <a:r>
              <a:rPr lang="ru-RU" sz="3600" b="1" dirty="0"/>
              <a:t>какой срок они </a:t>
            </a:r>
            <a:r>
              <a:rPr lang="ru-RU" sz="3600" b="1" dirty="0" smtClean="0"/>
              <a:t>назначаются?</a:t>
            </a:r>
            <a:endParaRPr lang="ru-RU" sz="3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67544" y="202719"/>
            <a:ext cx="8168480" cy="2062103"/>
          </a:xfrm>
          <a:prstGeom prst="rect">
            <a:avLst/>
          </a:prstGeom>
          <a:solidFill>
            <a:schemeClr val="bg1">
              <a:alpha val="78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В Совет Федерации РФ входят по</a:t>
            </a:r>
            <a:r>
              <a:rPr lang="ru-RU" sz="3200" b="1" dirty="0"/>
              <a:t> два представителя от каждого субъекта Российской </a:t>
            </a:r>
            <a:r>
              <a:rPr lang="ru-RU" sz="3200" b="1" dirty="0" smtClean="0"/>
              <a:t>Федерации, которые назначаются на срок 6 лет</a:t>
            </a:r>
            <a:endParaRPr lang="ru-RU" sz="3200" b="1" dirty="0"/>
          </a:p>
        </p:txBody>
      </p:sp>
      <p:pic>
        <p:nvPicPr>
          <p:cNvPr id="6148" name="Picture 4" descr="https://old.serdalo.ru/wp-content/uploads/2021/03/sf_dmitrovka-scale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636912"/>
            <a:ext cx="5688208" cy="37928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s://kurganenergomash.ru/files/default/image?hash=acb793ce59d62bbcc0e90dd5a6f8c54b&amp;width=0&amp;webp=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924944"/>
            <a:ext cx="2660098" cy="32739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1655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749</TotalTime>
  <Words>426</Words>
  <Application>Microsoft Office PowerPoint</Application>
  <PresentationFormat>Экран (4:3)</PresentationFormat>
  <Paragraphs>75</Paragraphs>
  <Slides>26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9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День российского парламентаризма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27 апреля</dc:title>
  <dc:creator>Екатерина</dc:creator>
  <cp:lastModifiedBy>Кабинет 35</cp:lastModifiedBy>
  <cp:revision>51</cp:revision>
  <dcterms:created xsi:type="dcterms:W3CDTF">2016-04-28T13:19:37Z</dcterms:created>
  <dcterms:modified xsi:type="dcterms:W3CDTF">2022-04-26T03:43:10Z</dcterms:modified>
</cp:coreProperties>
</file>