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sldIdLst>
    <p:sldId id="272" r:id="rId2"/>
    <p:sldId id="259" r:id="rId3"/>
    <p:sldId id="257" r:id="rId4"/>
    <p:sldId id="260" r:id="rId5"/>
    <p:sldId id="276" r:id="rId6"/>
    <p:sldId id="261" r:id="rId7"/>
    <p:sldId id="258" r:id="rId8"/>
    <p:sldId id="262" r:id="rId9"/>
    <p:sldId id="264" r:id="rId10"/>
    <p:sldId id="265" r:id="rId11"/>
    <p:sldId id="263" r:id="rId12"/>
    <p:sldId id="273" r:id="rId13"/>
    <p:sldId id="274" r:id="rId14"/>
    <p:sldId id="266" r:id="rId15"/>
    <p:sldId id="267" r:id="rId16"/>
    <p:sldId id="268" r:id="rId17"/>
    <p:sldId id="269" r:id="rId18"/>
    <p:sldId id="270" r:id="rId19"/>
    <p:sldId id="271" r:id="rId20"/>
    <p:sldId id="275" r:id="rId2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49" autoAdjust="0"/>
    <p:restoredTop sz="94660"/>
  </p:normalViewPr>
  <p:slideViewPr>
    <p:cSldViewPr snapToGrid="0">
      <p:cViewPr varScale="1">
        <p:scale>
          <a:sx n="64" d="100"/>
          <a:sy n="64" d="100"/>
        </p:scale>
        <p:origin x="90" y="10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726CDD7-8201-4512-8C82-4C29F9257726}" type="datetimeFigureOut">
              <a:rPr lang="ru-RU" smtClean="0"/>
              <a:t>31.10.2022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4C93683-9127-4E32-9F10-2A45698F7DC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348685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741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1741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A1D1BF92-65F2-44B4-A2C3-D1CA054D9D58}" type="slidenum">
              <a:rPr lang="en-US" altLang="ru-RU" smtClean="0">
                <a:latin typeface="Calibri" panose="020F0502020204030204" pitchFamily="34" charset="0"/>
              </a:rPr>
              <a:pPr/>
              <a:t>2</a:t>
            </a:fld>
            <a:endParaRPr lang="en-US" altLang="ru-RU" smtClean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2725985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741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1741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A1D1BF92-65F2-44B4-A2C3-D1CA054D9D58}" type="slidenum">
              <a:rPr lang="en-US" altLang="ru-RU" smtClean="0">
                <a:latin typeface="Calibri" panose="020F0502020204030204" pitchFamily="34" charset="0"/>
              </a:rPr>
              <a:pPr/>
              <a:t>13</a:t>
            </a:fld>
            <a:endParaRPr lang="en-US" altLang="ru-RU" smtClean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2675400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741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1741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A1D1BF92-65F2-44B4-A2C3-D1CA054D9D58}" type="slidenum">
              <a:rPr lang="en-US" altLang="ru-RU" smtClean="0">
                <a:latin typeface="Calibri" panose="020F0502020204030204" pitchFamily="34" charset="0"/>
              </a:rPr>
              <a:pPr/>
              <a:t>14</a:t>
            </a:fld>
            <a:endParaRPr lang="en-US" altLang="ru-RU" smtClean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228773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741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1741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A1D1BF92-65F2-44B4-A2C3-D1CA054D9D58}" type="slidenum">
              <a:rPr lang="en-US" altLang="ru-RU" smtClean="0">
                <a:latin typeface="Calibri" panose="020F0502020204030204" pitchFamily="34" charset="0"/>
              </a:rPr>
              <a:pPr/>
              <a:t>15</a:t>
            </a:fld>
            <a:endParaRPr lang="en-US" altLang="ru-RU" smtClean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340637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741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1741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A1D1BF92-65F2-44B4-A2C3-D1CA054D9D58}" type="slidenum">
              <a:rPr lang="en-US" altLang="ru-RU" smtClean="0">
                <a:latin typeface="Calibri" panose="020F0502020204030204" pitchFamily="34" charset="0"/>
              </a:rPr>
              <a:pPr/>
              <a:t>16</a:t>
            </a:fld>
            <a:endParaRPr lang="en-US" altLang="ru-RU" smtClean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5175817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741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1741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A1D1BF92-65F2-44B4-A2C3-D1CA054D9D58}" type="slidenum">
              <a:rPr lang="en-US" altLang="ru-RU" smtClean="0">
                <a:latin typeface="Calibri" panose="020F0502020204030204" pitchFamily="34" charset="0"/>
              </a:rPr>
              <a:pPr/>
              <a:t>17</a:t>
            </a:fld>
            <a:endParaRPr lang="en-US" altLang="ru-RU" smtClean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531609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741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1741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A1D1BF92-65F2-44B4-A2C3-D1CA054D9D58}" type="slidenum">
              <a:rPr lang="en-US" altLang="ru-RU" smtClean="0">
                <a:latin typeface="Calibri" panose="020F0502020204030204" pitchFamily="34" charset="0"/>
              </a:rPr>
              <a:pPr/>
              <a:t>18</a:t>
            </a:fld>
            <a:endParaRPr lang="en-US" altLang="ru-RU" smtClean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0655539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741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1741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A1D1BF92-65F2-44B4-A2C3-D1CA054D9D58}" type="slidenum">
              <a:rPr lang="en-US" altLang="ru-RU" smtClean="0">
                <a:latin typeface="Calibri" panose="020F0502020204030204" pitchFamily="34" charset="0"/>
              </a:rPr>
              <a:pPr/>
              <a:t>19</a:t>
            </a:fld>
            <a:endParaRPr lang="en-US" altLang="ru-RU" smtClean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7698241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741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1741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A1D1BF92-65F2-44B4-A2C3-D1CA054D9D58}" type="slidenum">
              <a:rPr lang="en-US" altLang="ru-RU" smtClean="0">
                <a:latin typeface="Calibri" panose="020F0502020204030204" pitchFamily="34" charset="0"/>
              </a:rPr>
              <a:pPr/>
              <a:t>20</a:t>
            </a:fld>
            <a:endParaRPr lang="en-US" altLang="ru-RU" smtClean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389284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741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1741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A1D1BF92-65F2-44B4-A2C3-D1CA054D9D58}" type="slidenum">
              <a:rPr lang="en-US" altLang="ru-RU" smtClean="0">
                <a:latin typeface="Calibri" panose="020F0502020204030204" pitchFamily="34" charset="0"/>
              </a:rPr>
              <a:pPr/>
              <a:t>4</a:t>
            </a:fld>
            <a:endParaRPr lang="en-US" altLang="ru-RU" smtClean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178237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741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1741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A1D1BF92-65F2-44B4-A2C3-D1CA054D9D58}" type="slidenum">
              <a:rPr lang="en-US" altLang="ru-RU" smtClean="0">
                <a:latin typeface="Calibri" panose="020F0502020204030204" pitchFamily="34" charset="0"/>
              </a:rPr>
              <a:pPr/>
              <a:t>5</a:t>
            </a:fld>
            <a:endParaRPr lang="en-US" altLang="ru-RU" smtClean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2922075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741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1741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A1D1BF92-65F2-44B4-A2C3-D1CA054D9D58}" type="slidenum">
              <a:rPr lang="en-US" altLang="ru-RU" smtClean="0">
                <a:latin typeface="Calibri" panose="020F0502020204030204" pitchFamily="34" charset="0"/>
              </a:rPr>
              <a:pPr/>
              <a:t>6</a:t>
            </a:fld>
            <a:endParaRPr lang="en-US" altLang="ru-RU" smtClean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6695390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741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1741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A1D1BF92-65F2-44B4-A2C3-D1CA054D9D58}" type="slidenum">
              <a:rPr lang="en-US" altLang="ru-RU" smtClean="0">
                <a:latin typeface="Calibri" panose="020F0502020204030204" pitchFamily="34" charset="0"/>
              </a:rPr>
              <a:pPr/>
              <a:t>7</a:t>
            </a:fld>
            <a:endParaRPr lang="en-US" altLang="ru-RU" smtClean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261918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741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1741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A1D1BF92-65F2-44B4-A2C3-D1CA054D9D58}" type="slidenum">
              <a:rPr lang="en-US" altLang="ru-RU" smtClean="0">
                <a:latin typeface="Calibri" panose="020F0502020204030204" pitchFamily="34" charset="0"/>
              </a:rPr>
              <a:pPr/>
              <a:t>8</a:t>
            </a:fld>
            <a:endParaRPr lang="en-US" altLang="ru-RU" smtClean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7180980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AA791B-77E2-4C7E-820F-821D1C74E017}" type="slidenum">
              <a:rPr lang="ru-RU" smtClean="0"/>
              <a:t>9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5639503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741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1741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A1D1BF92-65F2-44B4-A2C3-D1CA054D9D58}" type="slidenum">
              <a:rPr lang="en-US" altLang="ru-RU" smtClean="0">
                <a:latin typeface="Calibri" panose="020F0502020204030204" pitchFamily="34" charset="0"/>
              </a:rPr>
              <a:pPr/>
              <a:t>11</a:t>
            </a:fld>
            <a:endParaRPr lang="en-US" altLang="ru-RU" smtClean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6867185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741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1741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A1D1BF92-65F2-44B4-A2C3-D1CA054D9D58}" type="slidenum">
              <a:rPr lang="en-US" altLang="ru-RU" smtClean="0">
                <a:latin typeface="Calibri" panose="020F0502020204030204" pitchFamily="34" charset="0"/>
              </a:rPr>
              <a:pPr/>
              <a:t>12</a:t>
            </a:fld>
            <a:endParaRPr lang="en-US" altLang="ru-RU" smtClean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061500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0BA0F8-D61C-4F4A-AFFC-6EB62B83D1E9}" type="datetimeFigureOut">
              <a:rPr lang="ru-RU" smtClean="0"/>
              <a:t>31.10.2022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9DF0E8-C355-41E3-93AA-C582DE7EA86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990758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0BA0F8-D61C-4F4A-AFFC-6EB62B83D1E9}" type="datetimeFigureOut">
              <a:rPr lang="ru-RU" smtClean="0"/>
              <a:t>31.10.2022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9DF0E8-C355-41E3-93AA-C582DE7EA86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40402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0BA0F8-D61C-4F4A-AFFC-6EB62B83D1E9}" type="datetimeFigureOut">
              <a:rPr lang="ru-RU" smtClean="0"/>
              <a:t>31.10.2022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9DF0E8-C355-41E3-93AA-C582DE7EA86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439521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0BA0F8-D61C-4F4A-AFFC-6EB62B83D1E9}" type="datetimeFigureOut">
              <a:rPr lang="ru-RU" smtClean="0"/>
              <a:t>31.10.2022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9DF0E8-C355-41E3-93AA-C582DE7EA86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094145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0BA0F8-D61C-4F4A-AFFC-6EB62B83D1E9}" type="datetimeFigureOut">
              <a:rPr lang="ru-RU" smtClean="0"/>
              <a:t>31.10.2022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9DF0E8-C355-41E3-93AA-C582DE7EA86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031422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0BA0F8-D61C-4F4A-AFFC-6EB62B83D1E9}" type="datetimeFigureOut">
              <a:rPr lang="ru-RU" smtClean="0"/>
              <a:t>31.10.2022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9DF0E8-C355-41E3-93AA-C582DE7EA86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195519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0BA0F8-D61C-4F4A-AFFC-6EB62B83D1E9}" type="datetimeFigureOut">
              <a:rPr lang="ru-RU" smtClean="0"/>
              <a:t>31.10.2022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9DF0E8-C355-41E3-93AA-C582DE7EA86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3207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0BA0F8-D61C-4F4A-AFFC-6EB62B83D1E9}" type="datetimeFigureOut">
              <a:rPr lang="ru-RU" smtClean="0"/>
              <a:t>31.10.2022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9DF0E8-C355-41E3-93AA-C582DE7EA86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325029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0BA0F8-D61C-4F4A-AFFC-6EB62B83D1E9}" type="datetimeFigureOut">
              <a:rPr lang="ru-RU" smtClean="0"/>
              <a:t>31.10.2022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9DF0E8-C355-41E3-93AA-C582DE7EA86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107186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0BA0F8-D61C-4F4A-AFFC-6EB62B83D1E9}" type="datetimeFigureOut">
              <a:rPr lang="ru-RU" smtClean="0"/>
              <a:t>31.10.2022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9DF0E8-C355-41E3-93AA-C582DE7EA86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600198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0BA0F8-D61C-4F4A-AFFC-6EB62B83D1E9}" type="datetimeFigureOut">
              <a:rPr lang="ru-RU" smtClean="0"/>
              <a:t>31.10.2022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9DF0E8-C355-41E3-93AA-C582DE7EA86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83963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C0BA0F8-D61C-4F4A-AFFC-6EB62B83D1E9}" type="datetimeFigureOut">
              <a:rPr lang="ru-RU" smtClean="0"/>
              <a:t>31.10.2022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9DF0E8-C355-41E3-93AA-C582DE7EA86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281674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hyperlink" Target="&#1058;&#1086;&#1087;%2010%20&#1082;&#1088;&#1091;&#1090;&#1099;&#1093;%20&#1092;&#1072;&#1082;&#1090;&#1086;&#1074;%20&#1087;&#1088;&#1086;%20&#1052;&#1054;&#1053;&#1045;&#1058;&#1067;.%20&#1053;&#1045;&#1054;&#1041;&#1067;&#1063;&#1053;&#1067;&#1045;%20&#1052;&#1054;&#1053;&#1045;&#1058;&#1067;%20&#1052;&#1048;&#1056;&#1040;.mp4" TargetMode="External"/><Relationship Id="rId3" Type="http://schemas.openxmlformats.org/officeDocument/2006/relationships/image" Target="../media/image35.png"/><Relationship Id="rId7" Type="http://schemas.openxmlformats.org/officeDocument/2006/relationships/image" Target="../media/image37.png"/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2.xml"/><Relationship Id="rId6" Type="http://schemas.microsoft.com/office/2007/relationships/hdphoto" Target="../media/hdphoto20.wdp"/><Relationship Id="rId5" Type="http://schemas.openxmlformats.org/officeDocument/2006/relationships/image" Target="../media/image36.png"/><Relationship Id="rId4" Type="http://schemas.microsoft.com/office/2007/relationships/hdphoto" Target="../media/hdphoto19.wdp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5" Type="http://schemas.microsoft.com/office/2007/relationships/hdphoto" Target="../media/hdphoto21.wdp"/><Relationship Id="rId4" Type="http://schemas.openxmlformats.org/officeDocument/2006/relationships/image" Target="../media/image3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0.jpg"/><Relationship Id="rId4" Type="http://schemas.openxmlformats.org/officeDocument/2006/relationships/image" Target="../media/image39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2.png"/><Relationship Id="rId5" Type="http://schemas.microsoft.com/office/2007/relationships/hdphoto" Target="../media/hdphoto22.wdp"/><Relationship Id="rId4" Type="http://schemas.openxmlformats.org/officeDocument/2006/relationships/image" Target="../media/image4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5" Type="http://schemas.microsoft.com/office/2007/relationships/hdphoto" Target="../media/hdphoto23.wdp"/><Relationship Id="rId4" Type="http://schemas.openxmlformats.org/officeDocument/2006/relationships/image" Target="../media/image4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4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5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6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7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8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2.jp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microsoft.com/office/2007/relationships/hdphoto" Target="../media/hdphoto1.wdp"/><Relationship Id="rId5" Type="http://schemas.openxmlformats.org/officeDocument/2006/relationships/image" Target="../media/image4.png"/><Relationship Id="rId10" Type="http://schemas.microsoft.com/office/2007/relationships/hdphoto" Target="../media/hdphoto2.wdp"/><Relationship Id="rId4" Type="http://schemas.openxmlformats.org/officeDocument/2006/relationships/image" Target="../media/image3.jpeg"/><Relationship Id="rId9" Type="http://schemas.openxmlformats.org/officeDocument/2006/relationships/image" Target="../media/image7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9.jpeg"/><Relationship Id="rId4" Type="http://schemas.openxmlformats.org/officeDocument/2006/relationships/hyperlink" Target="../2.&#1047;&#1040;&#1065;&#1048;&#1058;&#1040;%20&#1044;&#1045;&#1053;&#1045;&#1043;/&#1040;&#1079;&#1073;&#1091;&#1082;&#1072;%20&#1092;&#1080;&#1085;&#1072;&#1085;&#1089;&#1086;&#1074;&#1086;&#1081;%20&#1075;&#1088;&#1072;&#1084;&#1086;&#1090;&#1085;&#1086;&#1089;&#1090;&#1080;%20-%20&#1042;&#1089;&#1077;%20&#1089;&#1077;&#1088;&#1080;&#1080;%20&#1087;&#1086;&#1076;&#1088;&#1103;&#1076;.%20&#1057;&#1073;&#1086;&#1088;&#1085;&#1080;&#1082;%20_%20&#1057;&#1084;&#1077;&#1096;&#1072;&#1088;&#1080;&#1082;&#1080;%202D.%20&#1054;&#1073;&#1091;&#1095;&#1072;&#1102;&#1097;&#1080;&#1077;%20&#1084;&#1091;&#1083;&#1100;&#1090;&#1092;&#1080;&#1083;&#1100;&#1084;&#1099;.mp4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5" Type="http://schemas.microsoft.com/office/2007/relationships/hdphoto" Target="../media/hdphoto3.wdp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microsoft.com/office/2007/relationships/hdphoto" Target="../media/hdphoto4.wdp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2.jpg"/><Relationship Id="rId7" Type="http://schemas.microsoft.com/office/2007/relationships/hdphoto" Target="../media/hdphoto5.wdp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11" Type="http://schemas.microsoft.com/office/2007/relationships/hdphoto" Target="../media/hdphoto7.wdp"/><Relationship Id="rId5" Type="http://schemas.openxmlformats.org/officeDocument/2006/relationships/image" Target="../media/image12.png"/><Relationship Id="rId10" Type="http://schemas.openxmlformats.org/officeDocument/2006/relationships/image" Target="../media/image15.png"/><Relationship Id="rId4" Type="http://schemas.openxmlformats.org/officeDocument/2006/relationships/image" Target="../media/image11.png"/><Relationship Id="rId9" Type="http://schemas.microsoft.com/office/2007/relationships/hdphoto" Target="../media/hdphoto6.wdp"/></Relationships>
</file>

<file path=ppt/slides/_rels/slide6.xml.rels><?xml version="1.0" encoding="UTF-8" standalone="yes"?>
<Relationships xmlns="http://schemas.openxmlformats.org/package/2006/relationships"><Relationship Id="rId8" Type="http://schemas.microsoft.com/office/2007/relationships/hdphoto" Target="../media/hdphoto9.wdp"/><Relationship Id="rId3" Type="http://schemas.openxmlformats.org/officeDocument/2006/relationships/image" Target="../media/image2.jpg"/><Relationship Id="rId7" Type="http://schemas.openxmlformats.org/officeDocument/2006/relationships/image" Target="../media/image1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microsoft.com/office/2007/relationships/hdphoto" Target="../media/hdphoto8.wdp"/><Relationship Id="rId11" Type="http://schemas.openxmlformats.org/officeDocument/2006/relationships/image" Target="../media/image20.png"/><Relationship Id="rId5" Type="http://schemas.openxmlformats.org/officeDocument/2006/relationships/image" Target="../media/image17.png"/><Relationship Id="rId10" Type="http://schemas.microsoft.com/office/2007/relationships/hdphoto" Target="../media/hdphoto10.wdp"/><Relationship Id="rId4" Type="http://schemas.openxmlformats.org/officeDocument/2006/relationships/image" Target="../media/image16.png"/><Relationship Id="rId9" Type="http://schemas.openxmlformats.org/officeDocument/2006/relationships/image" Target="../media/image19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13" Type="http://schemas.microsoft.com/office/2007/relationships/hdphoto" Target="../media/hdphoto15.wdp"/><Relationship Id="rId3" Type="http://schemas.openxmlformats.org/officeDocument/2006/relationships/image" Target="../media/image2.jpg"/><Relationship Id="rId7" Type="http://schemas.microsoft.com/office/2007/relationships/hdphoto" Target="../media/hdphoto12.wdp"/><Relationship Id="rId12" Type="http://schemas.openxmlformats.org/officeDocument/2006/relationships/image" Target="../media/image2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png"/><Relationship Id="rId11" Type="http://schemas.microsoft.com/office/2007/relationships/hdphoto" Target="../media/hdphoto14.wdp"/><Relationship Id="rId5" Type="http://schemas.microsoft.com/office/2007/relationships/hdphoto" Target="../media/hdphoto11.wdp"/><Relationship Id="rId10" Type="http://schemas.openxmlformats.org/officeDocument/2006/relationships/image" Target="../media/image24.png"/><Relationship Id="rId4" Type="http://schemas.openxmlformats.org/officeDocument/2006/relationships/image" Target="../media/image21.png"/><Relationship Id="rId9" Type="http://schemas.microsoft.com/office/2007/relationships/hdphoto" Target="../media/hdphoto13.wdp"/><Relationship Id="rId14" Type="http://schemas.openxmlformats.org/officeDocument/2006/relationships/hyperlink" Target="&#1043;&#1072;&#1083;&#1080;&#1083;&#1077;&#1086;.%20&#1048;&#1089;&#1090;&#1086;&#1088;&#1080;&#1103;%20&#1080;&#1079;&#1086;&#1073;&#1088;&#1077;&#1090;&#1077;&#1085;&#1080;&#1081;.%20&#1044;&#1077;&#1085;&#1100;&#1075;&#1080;%20(online-video-cutter.com).mp4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9.xml.rels><?xml version="1.0" encoding="UTF-8" standalone="yes"?>
<Relationships xmlns="http://schemas.openxmlformats.org/package/2006/relationships"><Relationship Id="rId8" Type="http://schemas.microsoft.com/office/2007/relationships/hdphoto" Target="../media/hdphoto17.wdp"/><Relationship Id="rId3" Type="http://schemas.openxmlformats.org/officeDocument/2006/relationships/image" Target="../media/image28.jpg"/><Relationship Id="rId7" Type="http://schemas.openxmlformats.org/officeDocument/2006/relationships/image" Target="../media/image31.png"/><Relationship Id="rId12" Type="http://schemas.openxmlformats.org/officeDocument/2006/relationships/image" Target="../media/image34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microsoft.com/office/2007/relationships/hdphoto" Target="../media/hdphoto16.wdp"/><Relationship Id="rId11" Type="http://schemas.microsoft.com/office/2007/relationships/hdphoto" Target="../media/hdphoto18.wdp"/><Relationship Id="rId5" Type="http://schemas.openxmlformats.org/officeDocument/2006/relationships/image" Target="../media/image30.png"/><Relationship Id="rId10" Type="http://schemas.openxmlformats.org/officeDocument/2006/relationships/image" Target="../media/image33.png"/><Relationship Id="rId4" Type="http://schemas.openxmlformats.org/officeDocument/2006/relationships/image" Target="../media/image29.jpeg"/><Relationship Id="rId9" Type="http://schemas.openxmlformats.org/officeDocument/2006/relationships/image" Target="../media/image3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237525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20000" b="-2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571500" y="215782"/>
            <a:ext cx="11023600" cy="3785652"/>
          </a:xfrm>
          <a:prstGeom prst="rect">
            <a:avLst/>
          </a:prstGeom>
          <a:solidFill>
            <a:schemeClr val="bg1">
              <a:alpha val="71000"/>
            </a:schemeClr>
          </a:solidFill>
        </p:spPr>
        <p:txBody>
          <a:bodyPr wrap="square">
            <a:spAutoFit/>
          </a:bodyPr>
          <a:lstStyle/>
          <a:p>
            <a:pPr marL="166688">
              <a:tabLst>
                <a:tab pos="753070" algn="l"/>
              </a:tabLst>
            </a:pPr>
            <a:r>
              <a:rPr lang="ru-RU" sz="24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Криптовалюта</a:t>
            </a:r>
            <a:r>
              <a:rPr lang="ru-RU" sz="2400" b="1" dirty="0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— это виртуальные деньги, которые не имеют физического выражения.</a:t>
            </a:r>
          </a:p>
          <a:p>
            <a:pPr marL="166688">
              <a:tabLst>
                <a:tab pos="753070" algn="l"/>
              </a:tabLst>
            </a:pPr>
            <a:endParaRPr lang="ru-RU" sz="24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66688">
              <a:tabLst>
                <a:tab pos="753070" algn="l"/>
              </a:tabLst>
            </a:pPr>
            <a:r>
              <a:rPr lang="ru-RU" sz="24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Биткоин</a:t>
            </a:r>
            <a:r>
              <a:rPr lang="ru-RU" sz="2400" b="1" dirty="0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— </a:t>
            </a:r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это разновидность цифровых денег и одновременно платёжная система для совершения быстрых и дешёвых переводов через интернет:</a:t>
            </a:r>
          </a:p>
          <a:p>
            <a:pPr marL="488156" indent="-321469">
              <a:buFont typeface="Wingdings" panose="05000000000000000000" pitchFamily="2" charset="2"/>
              <a:buChar char="ü"/>
              <a:tabLst>
                <a:tab pos="753070" algn="l"/>
              </a:tabLst>
            </a:pPr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Появились в 2008 году.</a:t>
            </a:r>
          </a:p>
          <a:p>
            <a:pPr marL="488156" indent="-321469">
              <a:buFont typeface="Wingdings" panose="05000000000000000000" pitchFamily="2" charset="2"/>
              <a:buChar char="ü"/>
              <a:tabLst>
                <a:tab pos="753070" algn="l"/>
              </a:tabLst>
            </a:pPr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Разработал японец Сатоши Накамото. </a:t>
            </a:r>
          </a:p>
          <a:p>
            <a:pPr marL="488156" indent="-321469">
              <a:buFont typeface="Wingdings" panose="05000000000000000000" pitchFamily="2" charset="2"/>
              <a:buChar char="ü"/>
              <a:tabLst>
                <a:tab pos="753070" algn="l"/>
              </a:tabLst>
            </a:pPr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Монеты Биткоин были выпущены в 2011 г., их главная ценность – голограмма с доступом к секретному ключу программы Биткоин. </a:t>
            </a:r>
          </a:p>
        </p:txBody>
      </p:sp>
      <p:pic>
        <p:nvPicPr>
          <p:cNvPr id="3074" name="Picture 2" descr="https://luchshie-akcii.ru/wp-content/uploads/2021/06/shutterstock_687394963.jpg"/>
          <p:cNvPicPr preferRelativeResize="0"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4066" b="89914" l="2188" r="9119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47300" y="73841"/>
            <a:ext cx="1865264" cy="124253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6" name="Picture 14" descr="https://i.ytimg.com/vi/g26XbZR9puw/maxresdefault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97361" l="0" r="9968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4333" y="4188566"/>
            <a:ext cx="4148665" cy="23336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7"/>
          <a:srcRect l="17083" t="16667" r="34583" b="23333"/>
          <a:stretch/>
        </p:blipFill>
        <p:spPr>
          <a:xfrm>
            <a:off x="2166937" y="4143375"/>
            <a:ext cx="3643313" cy="2544037"/>
          </a:xfrm>
          <a:prstGeom prst="round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Стрелка вправо 5">
            <a:hlinkClick r:id="rId8" action="ppaction://hlinkfile"/>
          </p:cNvPr>
          <p:cNvSpPr/>
          <p:nvPr/>
        </p:nvSpPr>
        <p:spPr>
          <a:xfrm>
            <a:off x="10845209" y="5760048"/>
            <a:ext cx="1122884" cy="912907"/>
          </a:xfrm>
          <a:prstGeom prst="rightArrow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46297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20000" b="-2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s://southklad.ru/wp-content/uploads/2017/09/1-rubl-2005-goda-SPMD.jpg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0574" y="334570"/>
            <a:ext cx="10782300" cy="53721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4685885" y="5706670"/>
            <a:ext cx="2890079" cy="923330"/>
          </a:xfrm>
          <a:prstGeom prst="rect">
            <a:avLst/>
          </a:prstGeom>
          <a:solidFill>
            <a:schemeClr val="bg1">
              <a:alpha val="64000"/>
            </a:schemeClr>
          </a:solidFill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РУБЛЬ</a:t>
            </a:r>
            <a:endParaRPr lang="ru-RU" sz="5400" b="1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51554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20000" b="-2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345907" y="3593057"/>
            <a:ext cx="2890079" cy="923330"/>
          </a:xfrm>
          <a:prstGeom prst="rect">
            <a:avLst/>
          </a:prstGeom>
          <a:solidFill>
            <a:schemeClr val="bg1">
              <a:alpha val="64000"/>
            </a:schemeClr>
          </a:solidFill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РУБЛЬ</a:t>
            </a:r>
            <a:endParaRPr lang="ru-RU" sz="5400" b="1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337" y="161019"/>
            <a:ext cx="7097896" cy="2828026"/>
          </a:xfrm>
          <a:prstGeom prst="round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024"/>
          <a:stretch/>
        </p:blipFill>
        <p:spPr>
          <a:xfrm>
            <a:off x="6235908" y="3237391"/>
            <a:ext cx="5741233" cy="3364839"/>
          </a:xfrm>
          <a:prstGeom prst="round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48914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20000" b="-2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4601661" y="5688008"/>
            <a:ext cx="3058523" cy="923330"/>
          </a:xfrm>
          <a:prstGeom prst="rect">
            <a:avLst/>
          </a:prstGeom>
          <a:solidFill>
            <a:schemeClr val="bg1">
              <a:alpha val="64000"/>
            </a:schemeClr>
          </a:solidFill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КОПЕЙКА</a:t>
            </a:r>
            <a:endParaRPr lang="ru-RU" sz="5400" b="1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9821" b="89955" l="10000" r="9912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2054" r="1"/>
          <a:stretch/>
        </p:blipFill>
        <p:spPr>
          <a:xfrm>
            <a:off x="6235908" y="-7798"/>
            <a:ext cx="5064683" cy="584358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9598" b="89732" l="2875" r="9912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258" r="54078"/>
          <a:stretch/>
        </p:blipFill>
        <p:spPr>
          <a:xfrm>
            <a:off x="1079294" y="110004"/>
            <a:ext cx="4751882" cy="588546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702417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20000" b="-2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6559446" y="868813"/>
            <a:ext cx="5308600" cy="5078313"/>
          </a:xfrm>
          <a:prstGeom prst="rect">
            <a:avLst/>
          </a:prstGeom>
          <a:solidFill>
            <a:schemeClr val="bg1">
              <a:alpha val="64000"/>
            </a:schemeClr>
          </a:solidFill>
        </p:spPr>
        <p:txBody>
          <a:bodyPr wrap="square" lIns="91440" tIns="45720" rIns="91440" bIns="45720">
            <a:spAutoFit/>
          </a:bodyPr>
          <a:lstStyle/>
          <a:p>
            <a:pPr algn="ctr"/>
            <a:endParaRPr lang="ru-RU" sz="5400" b="1" dirty="0" smtClean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algn="ctr"/>
            <a:endParaRPr lang="ru-RU" sz="5400" b="1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algn="ctr"/>
            <a:endParaRPr lang="ru-RU" sz="5400" b="1" dirty="0" smtClean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algn="ctr"/>
            <a:endParaRPr lang="ru-RU" sz="5400" b="1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algn="ctr"/>
            <a:endParaRPr lang="ru-RU" sz="5400" b="1" dirty="0" smtClean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algn="ctr"/>
            <a:endParaRPr lang="ru-RU" sz="5400" b="1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05983" y="1053087"/>
            <a:ext cx="5931315" cy="1754326"/>
          </a:xfrm>
          <a:prstGeom prst="rect">
            <a:avLst/>
          </a:prstGeom>
          <a:solidFill>
            <a:schemeClr val="bg1">
              <a:alpha val="64000"/>
            </a:schemeClr>
          </a:solidFill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ЗАЧЕМ НУЖНЫ ДЕНЬГИ?</a:t>
            </a:r>
            <a:endParaRPr lang="ru-RU" sz="5400" b="1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901284" y="3407970"/>
            <a:ext cx="4940715" cy="1754326"/>
          </a:xfrm>
          <a:prstGeom prst="rect">
            <a:avLst/>
          </a:prstGeom>
          <a:solidFill>
            <a:schemeClr val="bg1">
              <a:alpha val="64000"/>
            </a:schemeClr>
          </a:solidFill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1. МЕРА СТОИМОСТИ</a:t>
            </a:r>
            <a:endParaRPr lang="ru-RU" sz="5400" b="1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7298" y="563730"/>
            <a:ext cx="5905292" cy="590529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533488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20000" b="-2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722229" y="271070"/>
            <a:ext cx="8699916" cy="923330"/>
          </a:xfrm>
          <a:prstGeom prst="rect">
            <a:avLst/>
          </a:prstGeom>
          <a:solidFill>
            <a:schemeClr val="bg1">
              <a:alpha val="64000"/>
            </a:schemeClr>
          </a:solidFill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2. СРЕДСТВО ОБРАЩЕНИЯ</a:t>
            </a:r>
            <a:endParaRPr lang="ru-RU" sz="5400" b="1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8196" name="Picture 4" descr="https://ds04.infourok.ru/uploads/ex/00b4/0013752b-ca491d58/img11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765" b="12754"/>
          <a:stretch/>
        </p:blipFill>
        <p:spPr bwMode="auto">
          <a:xfrm>
            <a:off x="635000" y="1682750"/>
            <a:ext cx="11128375" cy="4559299"/>
          </a:xfrm>
          <a:prstGeom prst="round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58139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20000" b="-2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722229" y="258370"/>
            <a:ext cx="8699916" cy="923330"/>
          </a:xfrm>
          <a:prstGeom prst="rect">
            <a:avLst/>
          </a:prstGeom>
          <a:solidFill>
            <a:schemeClr val="bg1">
              <a:alpha val="64000"/>
            </a:schemeClr>
          </a:solidFill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3. СРЕДСТВО ПЛАТЕЖА</a:t>
            </a:r>
            <a:endParaRPr lang="ru-RU" sz="5400" b="1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11268" name="Picture 4" descr="https://fs.znanio.ru/methodology/images/2f/d5/2fd54e7846a9ec8f72bfb117f0389b7903264067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829" b="12270"/>
          <a:stretch/>
        </p:blipFill>
        <p:spPr bwMode="auto">
          <a:xfrm>
            <a:off x="395287" y="1435100"/>
            <a:ext cx="11353800" cy="5105400"/>
          </a:xfrm>
          <a:prstGeom prst="round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379953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20000" b="-2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722229" y="258370"/>
            <a:ext cx="8699916" cy="923330"/>
          </a:xfrm>
          <a:prstGeom prst="rect">
            <a:avLst/>
          </a:prstGeom>
          <a:solidFill>
            <a:schemeClr val="bg1">
              <a:alpha val="64000"/>
            </a:schemeClr>
          </a:solidFill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4. СРЕДСТВО НАКОПЛЕНИЯ</a:t>
            </a:r>
            <a:endParaRPr lang="ru-RU" sz="5400" b="1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12290" name="Picture 2" descr="https://luchshie-akcii.ru/wp-content/uploads/2021/08/cropped-superannuation-2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0524" y="1513085"/>
            <a:ext cx="8823326" cy="4963121"/>
          </a:xfrm>
          <a:prstGeom prst="round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906702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20000" b="-2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722229" y="258370"/>
            <a:ext cx="8699916" cy="923330"/>
          </a:xfrm>
          <a:prstGeom prst="rect">
            <a:avLst/>
          </a:prstGeom>
          <a:solidFill>
            <a:schemeClr val="bg1">
              <a:alpha val="64000"/>
            </a:schemeClr>
          </a:solidFill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5. МИРОВЫЕ ДЕНЬГИ</a:t>
            </a:r>
            <a:endParaRPr lang="ru-RU" sz="5400" b="1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13314" name="Picture 2" descr="https://fs.znanio.ru/methodology/images/57/2a/572a6402ddadeec1645ee559b97f828b7aca2d6e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821" b="7562"/>
          <a:stretch/>
        </p:blipFill>
        <p:spPr bwMode="auto">
          <a:xfrm>
            <a:off x="1613693" y="1614599"/>
            <a:ext cx="8916987" cy="4722701"/>
          </a:xfrm>
          <a:prstGeom prst="round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028839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20000" b="-2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https://main-cdn.sbermegamarket.ru/big2/hlr-system/1694448415/100002458177b2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24" t="26664" r="4636" b="12168"/>
          <a:stretch/>
        </p:blipFill>
        <p:spPr bwMode="auto">
          <a:xfrm>
            <a:off x="251460" y="342900"/>
            <a:ext cx="11714825" cy="6217920"/>
          </a:xfrm>
          <a:prstGeom prst="round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573969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20000" b="-2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pentad.ru/wp-content/uploads/2019/09/kamni-rai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8859" y="397797"/>
            <a:ext cx="4225039" cy="281493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Самые необычные монеты со всего мира (85 фото + текст)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429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3694"/>
          <a:stretch/>
        </p:blipFill>
        <p:spPr bwMode="auto">
          <a:xfrm rot="20468677">
            <a:off x="4825552" y="905353"/>
            <a:ext cx="4778725" cy="283363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s://xn--80aknalggeqsd.xn--p1ai/images/companies/1/blog/neobyichnyie%20monetyi%20mira_foto12.jpg?1566033879757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790" b="15616"/>
          <a:stretch/>
        </p:blipFill>
        <p:spPr bwMode="auto">
          <a:xfrm>
            <a:off x="4016859" y="4269896"/>
            <a:ext cx="7865567" cy="216904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s://xn--80aknalggeqsd.xn--p1ai/images/companies/1/blog/neobyichnyie%20monetyi%20mira_foto10.jpg?1566033793579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8859" y="3717615"/>
            <a:ext cx="3282118" cy="271200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s://xn--80aknalggeqsd.xn--p1ai/images/companies/1/blog/neobyichnyie%20monetyi%20mira_foto6.jpg?1566033505512"/>
          <p:cNvPicPr>
            <a:picLocks noChangeAspect="1" noChangeArrowheads="1"/>
          </p:cNvPicPr>
          <p:nvPr/>
        </p:nvPicPr>
        <p:blipFill rotWithShape="1"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52360"/>
          <a:stretch/>
        </p:blipFill>
        <p:spPr bwMode="auto">
          <a:xfrm rot="1496827">
            <a:off x="9652788" y="-51980"/>
            <a:ext cx="2097526" cy="411412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98638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20000" b="-2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s://vashifinancy.ru/upload/resize_cache/iblock/2fa/1500_1500_1/2fa18734e03ffff19bd1d99c8e321ea5.jpg">
            <a:hlinkClick r:id="rId4" action="ppaction://hlinkfile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794" y="199292"/>
            <a:ext cx="11518974" cy="6473663"/>
          </a:xfrm>
          <a:prstGeom prst="round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Стрелка вправо 1">
            <a:hlinkClick r:id="rId4" action="ppaction://hlinkfile"/>
          </p:cNvPr>
          <p:cNvSpPr/>
          <p:nvPr/>
        </p:nvSpPr>
        <p:spPr>
          <a:xfrm>
            <a:off x="11092721" y="5951096"/>
            <a:ext cx="944381" cy="554636"/>
          </a:xfrm>
          <a:prstGeom prst="right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14400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786809" y="595422"/>
            <a:ext cx="10611293" cy="5699051"/>
          </a:xfrm>
          <a:prstGeom prst="rect">
            <a:avLst/>
          </a:prstGeom>
          <a:solidFill>
            <a:schemeClr val="bg1">
              <a:alpha val="51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4245" y="1506528"/>
            <a:ext cx="4847760" cy="372815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Прямоугольник 5"/>
          <p:cNvSpPr/>
          <p:nvPr/>
        </p:nvSpPr>
        <p:spPr>
          <a:xfrm>
            <a:off x="2466513" y="340242"/>
            <a:ext cx="2403223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96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П=Д</a:t>
            </a:r>
            <a:endParaRPr lang="ru-RU" sz="9600" b="1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555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7512" y="1112622"/>
            <a:ext cx="2591227" cy="351352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0" name="Прямоугольник 9"/>
          <p:cNvSpPr/>
          <p:nvPr/>
        </p:nvSpPr>
        <p:spPr>
          <a:xfrm>
            <a:off x="9788739" y="-306089"/>
            <a:ext cx="1098379" cy="221599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138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,,</a:t>
            </a:r>
            <a:endParaRPr lang="ru-RU" sz="13800" b="1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888165" y="4816635"/>
            <a:ext cx="4408579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96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ДЕНЬГИ</a:t>
            </a:r>
            <a:endParaRPr lang="ru-RU" sz="9600" b="1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154036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20000" b="-2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https://mtdata.ru/u3/photo04CE/20531471953-0/original.png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10000" r="965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14514" y="44968"/>
            <a:ext cx="10319783" cy="676805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913774" y="1997836"/>
            <a:ext cx="3913683" cy="2862322"/>
          </a:xfrm>
          <a:prstGeom prst="rect">
            <a:avLst/>
          </a:prstGeom>
          <a:solidFill>
            <a:schemeClr val="bg1">
              <a:alpha val="64000"/>
            </a:schemeClr>
          </a:solidFill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6000" b="1" dirty="0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ИЗ ИСТОРИИ ДЕНЕГ</a:t>
            </a:r>
            <a:endParaRPr lang="ru-RU" sz="6000" b="1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20237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20000" b="-2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avatars.mds.yandex.net/get-zen_doc/51081/pub_5b82b058efeafd00a95b3c16_5b82b0a55559cb00aa5e4d2e/scale_120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3318" y="298307"/>
            <a:ext cx="5915430" cy="3928832"/>
          </a:xfrm>
          <a:prstGeom prst="round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400801" y="2411579"/>
            <a:ext cx="5409020" cy="4055261"/>
          </a:xfrm>
          <a:prstGeom prst="round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062" name="Picture 14" descr="https://w7.pngwing.com/pngs/111/67/png-transparent-club-weapon-suggestions-s-hand-arm-tail.png"/>
          <p:cNvPicPr>
            <a:picLocks noChangeAspect="1" noChangeArrowheads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100000" l="0" r="1000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67036">
            <a:off x="6833304" y="-255181"/>
            <a:ext cx="4544016" cy="304251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74" name="Picture 26" descr="https://e7.pngegg.com/pngimages/560/961/png-clipart-bow-and-arrow-crossbow-toy-bow-and-arrow-bow-ribbon-bow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2433" b="100000" l="0" r="9966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01543">
            <a:off x="350382" y="3675016"/>
            <a:ext cx="3587085" cy="311279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78" name="Picture 30" descr="https://flyclipart.com/thumb2/spartan-spear-cliparts-882129.png"/>
          <p:cNvPicPr>
            <a:picLocks noChangeAspect="1" noChangeArrowheads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5429" b="93286" l="10000" r="9333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00672">
            <a:off x="2446594" y="3368947"/>
            <a:ext cx="4469915" cy="372492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182661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20000" b="-2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s://i.pinimg.com/originals/92/00/0c/92000c83d237c870fba7f6543709e45b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88757"/>
            <a:ext cx="3620127" cy="425115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s://pristor.ru/wp-content/uploads/2018/11/%D0%9A%D0%B0%D1%80%D1%82%D0%B8%D0%BD%D0%BA%D0%B8-%D0%B4%D1%80%D0%B5%D0%B2%D0%BD%D0%B8%D0%B9-%D1%87%D0%B5%D0%BB%D0%BE%D0%B2%D0%B5%D0%BA-%D0%B4%D0%BB%D1%8F-%D0%B4%D0%B5%D1%82%D0%B5%D0%B9-%D1%81%D0%B0%D0%BC%D1%8B%D0%B5-%D0%BF%D1%80%D0%B8%D0%BA%D0%BE%D0%BB%D1%8C%D0%BD%D1%8B%D0%B5-%D0%B8-%D0%B8%D0%BD%D1%82%D0%B5%D1%80%D0%B5%D1%81%D0%BD%D1%8B%D0%B5-11.jpg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9963" b="100000" l="2154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49621" y="1642720"/>
            <a:ext cx="5865562" cy="489097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2" name="Picture 10" descr="https://thumbs.dreamstime.com/b/o%C3%B0%C2%B1%C3%B1%C5%A1%C3%B0%C2%B5%C3%B0%C2%BA%C3%B1%E2%80%9A-%C3%B0%C2%BAo%C3%B0%C2%BB%C3%B0%C2%B5%C3%B1%C2%81%C3%B0%C2%B0-%C3%B0%C2%BA%C3%B0%C2%B0%C3%B0%C2%BC%C3%B0%C2%B5%C3%B0%C2%BD%C3%B0%C2%BDo%C3%B0%C2%B3o-%C3%B0%C2%B2%C3%B0%C2%B5%C3%B0%C2%BA%C3%B0%C2%B0-%C3%B0%C2%BF%C3%B0%C2%B5%C3%B1%E2%82%AC%C3%B0%C2%B2%C3%B1%E2%80%B9%C3%B0%C2%BC-%C3%B0%C2%B8%C3%B0%C2%B7o%C3%B0%C2%BB%C3%B0%C2%B8%C3%B1%E2%82%ACo%C3%B0%C2%B2%C3%B0%C2%B0%C3%B0%C2%BD%C3%B0%C2%BD%C3%B1%E2%80%B9%C3%B0%C2%B9-%C3%B0%C2%B2%C3%B1%E2%80%B9%C3%B0%C2%BC%C3%B1%E2%80%B9%C3%B1%C2%81%C3%B0%C2%BBo%C3%B0%C2%BC-%C3%B0%C2%BA%C3%B1%E2%82%AC%C3%B1%C6%92%C3%B0%C2%B3-140631171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77214" y="4363453"/>
            <a:ext cx="2805188" cy="28051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4" name="Picture 12" descr="https://img2.freepng.ru/20181129/ch/kisspng-vector-graphics-clip-art-caveman-stock-illustratio-personnages-prhistoire-pinterest-prhisto-5c0008b8c9d599.3461617815435061048267.jpg"/>
          <p:cNvPicPr>
            <a:picLocks noChangeAspect="1" noChangeArrowheads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3667" y="1298040"/>
            <a:ext cx="6272263" cy="515719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Выноска-облако 1"/>
          <p:cNvSpPr/>
          <p:nvPr/>
        </p:nvSpPr>
        <p:spPr>
          <a:xfrm>
            <a:off x="6174545" y="288757"/>
            <a:ext cx="4010526" cy="2165684"/>
          </a:xfrm>
          <a:prstGeom prst="cloudCallout">
            <a:avLst>
              <a:gd name="adj1" fmla="val -45440"/>
              <a:gd name="adj2" fmla="val 110921"/>
            </a:avLst>
          </a:prstGeom>
          <a:ln>
            <a:solidFill>
              <a:schemeClr val="accent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pic>
        <p:nvPicPr>
          <p:cNvPr id="3088" name="Picture 16" descr="https://avatars.mds.yandex.net/get-zen_doc/1716636/pub_5f465bd3b393ba10acde6516_5f46f317d405f2144aa298d5/scale_1200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0439" y="539640"/>
            <a:ext cx="1798122" cy="179812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Прямоугольник 12"/>
          <p:cNvSpPr/>
          <p:nvPr/>
        </p:nvSpPr>
        <p:spPr>
          <a:xfrm>
            <a:off x="3838434" y="271070"/>
            <a:ext cx="6736615" cy="1754326"/>
          </a:xfrm>
          <a:prstGeom prst="rect">
            <a:avLst/>
          </a:prstGeom>
          <a:solidFill>
            <a:schemeClr val="bg1">
              <a:alpha val="64000"/>
            </a:schemeClr>
          </a:solidFill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ТОВАР</a:t>
            </a:r>
            <a:r>
              <a:rPr lang="ru-RU" sz="54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– ВЕЩЬ ДЛЯ ОБМЕНА</a:t>
            </a:r>
            <a:endParaRPr lang="ru-RU" sz="5400" b="1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0625643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3" grpId="0" animBg="1"/>
      <p:bldP spid="13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20000" b="-2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552894" y="271070"/>
            <a:ext cx="11142920" cy="1754326"/>
          </a:xfrm>
          <a:prstGeom prst="rect">
            <a:avLst/>
          </a:prstGeom>
          <a:solidFill>
            <a:schemeClr val="bg1">
              <a:alpha val="64000"/>
            </a:schemeClr>
          </a:solidFill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ДЕНЬГИ</a:t>
            </a:r>
            <a:r>
              <a:rPr lang="ru-RU" sz="54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– ТОВАР УДОБНЫЙ  ДЛЯ ОБМЕНА</a:t>
            </a:r>
            <a:endParaRPr lang="ru-RU" sz="5400" b="1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4098" name="Picture 2" descr="https://media.baamboozle.com/uploads/images/45725/1637678146_462735.png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9825" b="100000" l="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2894" y="-4362451"/>
            <a:ext cx="8191500" cy="872490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s://w7.pngwing.com/pngs/852/563/png-transparent-seashell-nautilidae-seashell-animals-nautilidae-gastropod-shell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100000" l="0" r="100000"/>
                    </a14:imgEffect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116727">
            <a:off x="-74951" y="3350023"/>
            <a:ext cx="3201539" cy="248119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6" name="Picture 10" descr="https://www.pinpng.com/pngs/m/54-547057_himalayan-rock-salt-himalayan-rock-salt-png-transparent.png"/>
          <p:cNvPicPr>
            <a:picLocks noChangeAspect="1" noChangeArrowheads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98527" l="0" r="9583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35649" y="1"/>
            <a:ext cx="5309560" cy="343225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10" name="Picture 14" descr="https://fb.ru/media/i/4/1/9/5/1/6/i/419516.jpg"/>
          <p:cNvPicPr>
            <a:picLocks noChangeAspect="1" noChangeArrowheads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4905" y="3707179"/>
            <a:ext cx="5118175" cy="296577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14" name="Picture 18" descr="https://e1.pngegg.com/pngimages/402/818/png-clipart-bear-skin-rug-brown-animal-pelt-illustration.pn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1525" b="96296" l="0" r="9966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3399604">
            <a:off x="8383224" y="3098279"/>
            <a:ext cx="3496913" cy="356685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Стрелка вправо 3">
            <a:hlinkClick r:id="rId14" action="ppaction://hlinkfile"/>
          </p:cNvPr>
          <p:cNvSpPr/>
          <p:nvPr/>
        </p:nvSpPr>
        <p:spPr>
          <a:xfrm>
            <a:off x="10845209" y="6056026"/>
            <a:ext cx="1122884" cy="616929"/>
          </a:xfrm>
          <a:prstGeom prst="rightArrow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392206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20000" b="-2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3040" y="474147"/>
            <a:ext cx="6962775" cy="4914900"/>
          </a:xfrm>
          <a:prstGeom prst="round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>
            <a:biLevel thresh="75000"/>
          </a:blip>
          <a:stretch>
            <a:fillRect/>
          </a:stretch>
        </p:blipFill>
        <p:spPr>
          <a:xfrm>
            <a:off x="5638689" y="4210609"/>
            <a:ext cx="6333571" cy="2356877"/>
          </a:xfrm>
          <a:prstGeom prst="round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8150329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20000" b="-2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07481" y="317412"/>
            <a:ext cx="3901369" cy="3862596"/>
          </a:xfrm>
          <a:prstGeom prst="rect">
            <a:avLst/>
          </a:prstGeom>
          <a:solidFill>
            <a:schemeClr val="bg1">
              <a:alpha val="70000"/>
            </a:schemeClr>
          </a:solidFill>
        </p:spPr>
        <p:txBody>
          <a:bodyPr wrap="square">
            <a:spAutoFit/>
          </a:bodyPr>
          <a:lstStyle/>
          <a:p>
            <a:pPr>
              <a:tabLst>
                <a:tab pos="753070" algn="l"/>
              </a:tabLst>
            </a:pPr>
            <a:r>
              <a:rPr lang="ru-RU" sz="28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Металлические деньги: </a:t>
            </a:r>
          </a:p>
          <a:p>
            <a:pPr>
              <a:tabLst>
                <a:tab pos="753070" algn="l"/>
              </a:tabLst>
            </a:pPr>
            <a:endParaRPr lang="ru-RU" sz="225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tabLst>
                <a:tab pos="753070" algn="l"/>
              </a:tabLst>
            </a:pPr>
            <a:endParaRPr lang="en-US" sz="2250" b="1" dirty="0" smtClean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tabLst>
                <a:tab pos="753070" algn="l"/>
              </a:tabLst>
            </a:pPr>
            <a:r>
              <a:rPr lang="ru-RU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появились </a:t>
            </a:r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в городе Милете в Древней Греции примерно в 7-5 веке до нашей эры, изготавливались из золота или серебра.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4439332" y="317412"/>
            <a:ext cx="3375126" cy="3908762"/>
          </a:xfrm>
          <a:prstGeom prst="rect">
            <a:avLst/>
          </a:prstGeom>
          <a:solidFill>
            <a:schemeClr val="bg1">
              <a:alpha val="70000"/>
            </a:schemeClr>
          </a:solidFill>
        </p:spPr>
        <p:txBody>
          <a:bodyPr wrap="square">
            <a:spAutoFit/>
          </a:bodyPr>
          <a:lstStyle/>
          <a:p>
            <a:r>
              <a:rPr lang="ru-RU" sz="28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Бумажные деньги: </a:t>
            </a:r>
          </a:p>
          <a:p>
            <a:endParaRPr lang="ru-RU" sz="24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24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были придуманы китайцами 910 году,  широкое распространение в мире получили только в 17-18 веке</a:t>
            </a:r>
            <a:r>
              <a:rPr lang="ru-RU" sz="2400" b="1" dirty="0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8049017" y="354013"/>
            <a:ext cx="3930483" cy="3785652"/>
          </a:xfrm>
          <a:prstGeom prst="rect">
            <a:avLst/>
          </a:prstGeom>
          <a:solidFill>
            <a:schemeClr val="bg1">
              <a:alpha val="69000"/>
            </a:schemeClr>
          </a:solidFill>
        </p:spPr>
        <p:txBody>
          <a:bodyPr wrap="square">
            <a:spAutoFit/>
          </a:bodyPr>
          <a:lstStyle/>
          <a:p>
            <a:r>
              <a:rPr lang="ru-RU" sz="28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Электронные деньги: </a:t>
            </a:r>
            <a:r>
              <a:rPr lang="ru-RU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n-US" sz="2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23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история </a:t>
            </a:r>
            <a:r>
              <a:rPr lang="ru-RU" sz="2300" b="1" dirty="0">
                <a:latin typeface="Arial" panose="020B0604020202020204" pitchFamily="34" charset="0"/>
                <a:cs typeface="Arial" panose="020B0604020202020204" pitchFamily="34" charset="0"/>
              </a:rPr>
              <a:t>началась в 1918 году, когда Банк США осуществил денежный перевод через телеграф. Массовым явление стали в 60-70 гг. 20 века, когда компьютеры стали частью жизни человека.</a:t>
            </a:r>
          </a:p>
        </p:txBody>
      </p:sp>
      <p:pic>
        <p:nvPicPr>
          <p:cNvPr id="2050" name="Picture 2" descr="https://d2zofuu73zurgl.cloudfront.net/ivno/cloned-images/117989/1/a_ignore_q_80_w_1000_c_limit_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5217" y="4481952"/>
            <a:ext cx="3685895" cy="2053044"/>
          </a:xfrm>
          <a:prstGeom prst="round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https://ic.pics.livejournal.com/senat_perm/20836242/35890/35890_original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96209" l="47375" r="9962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7087"/>
          <a:stretch/>
        </p:blipFill>
        <p:spPr bwMode="auto">
          <a:xfrm>
            <a:off x="2772989" y="686941"/>
            <a:ext cx="1258648" cy="125477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8" name="Picture 10" descr="https://ic.pics.livejournal.com/senat_perm/20836242/35890/35890_original.jp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97156" l="625" r="4812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50983"/>
          <a:stretch/>
        </p:blipFill>
        <p:spPr bwMode="auto">
          <a:xfrm>
            <a:off x="2055114" y="1044450"/>
            <a:ext cx="717875" cy="77255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0" name="Picture 12" descr="https://portal-kultura.ru/upload/medialibrary/383/03-KUPYURA-8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791" y="4393520"/>
            <a:ext cx="2676208" cy="2214563"/>
          </a:xfrm>
          <a:prstGeom prst="round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4" name="Picture 16" descr="https://www.raduga-msk.ru/components/com_jshopping/files/img_products/full_IMG_07592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1375" b="97500" l="75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84708" y="820901"/>
            <a:ext cx="1480291" cy="98686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6" name="Picture 18" descr="http://im2.kommersant.ru/Issues.photo/CORP/2015/06/09/KSP_013068_02015_1_t218_105245.jp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2678" y="4481952"/>
            <a:ext cx="3634521" cy="2126131"/>
          </a:xfrm>
          <a:prstGeom prst="round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560452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504</TotalTime>
  <Words>140</Words>
  <Application>Microsoft Office PowerPoint</Application>
  <PresentationFormat>Широкоэкранный</PresentationFormat>
  <Paragraphs>52</Paragraphs>
  <Slides>20</Slides>
  <Notes>17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5" baseType="lpstr">
      <vt:lpstr>Arial</vt:lpstr>
      <vt:lpstr>Calibri</vt:lpstr>
      <vt:lpstr>Calibri Light</vt:lpstr>
      <vt:lpstr>Wingdings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Шкеола №106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WS-01</dc:creator>
  <cp:lastModifiedBy>WS-01</cp:lastModifiedBy>
  <cp:revision>32</cp:revision>
  <dcterms:created xsi:type="dcterms:W3CDTF">2022-06-06T05:37:53Z</dcterms:created>
  <dcterms:modified xsi:type="dcterms:W3CDTF">2022-10-31T07:55:49Z</dcterms:modified>
</cp:coreProperties>
</file>