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4" r:id="rId18"/>
    <p:sldId id="275" r:id="rId19"/>
    <p:sldId id="277" r:id="rId20"/>
    <p:sldId id="276" r:id="rId21"/>
    <p:sldId id="278" r:id="rId22"/>
    <p:sldId id="279" r:id="rId23"/>
    <p:sldId id="282" r:id="rId24"/>
    <p:sldId id="283" r:id="rId25"/>
    <p:sldId id="284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9144000" cy="6858000" type="screen4x3"/>
  <p:notesSz cx="6858000" cy="9144000"/>
  <p:custDataLst>
    <p:tags r:id="rId3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B2A58B6-971A-462A-8553-BD150755894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A7A2EB-1EEC-4842-9E02-32E452F28C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3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qr.ru/generator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071546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Современные формы взаимодействия с семьями воспитанников.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1429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Консультация для педагогов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ma_2018-02-07_01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714620"/>
            <a:ext cx="8072462" cy="414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570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nformation_items_145531.jpg"/>
          <p:cNvPicPr>
            <a:picLocks noChangeAspect="1"/>
          </p:cNvPicPr>
          <p:nvPr/>
        </p:nvPicPr>
        <p:blipFill>
          <a:blip r:embed="rId2"/>
          <a:srcRect l="51875" t="12500" r="2187" b="2500"/>
          <a:stretch>
            <a:fillRect/>
          </a:stretch>
        </p:blipFill>
        <p:spPr>
          <a:xfrm>
            <a:off x="1643042" y="0"/>
            <a:ext cx="55721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formation_items_1455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Клуб «Папина/мамина школа (В Клубе педагоги ДОУ проводят разъяснительную и консультативную работу среди родителей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(законных представителей).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643050"/>
            <a:ext cx="7498080" cy="460535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Цель работы клуба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это обеспечение информационной поддержки и практическое обучение родителей, оказание консультативной помощи, проведение мастер – классов, индивидуальных консультаций педагога – психолога, логопеда, воспитателей.  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Участниками являются: родители, воспитатели, специалисты, мед. сестра дошкольного учреждения.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935087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72000" cy="3429000"/>
          </a:xfrm>
        </p:spPr>
      </p:pic>
      <p:pic>
        <p:nvPicPr>
          <p:cNvPr id="5" name="Рисунок 4" descr="86461389_649529645616401_7144903380815577088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9" y="1214422"/>
            <a:ext cx="4500562" cy="3071834"/>
          </a:xfrm>
          <a:prstGeom prst="rect">
            <a:avLst/>
          </a:prstGeom>
        </p:spPr>
      </p:pic>
      <p:pic>
        <p:nvPicPr>
          <p:cNvPr id="6" name="Рисунок 5" descr="IMG_46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500438"/>
            <a:ext cx="4429156" cy="3321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498080" cy="58259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Клуб по интересам  «Семейная гостиная».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857232"/>
            <a:ext cx="7498080" cy="4800600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Планируется цель, теоретическая часть (поделиться какой – то информацией с родителями, рекомендациями, проводится диагностика родительских установок); практическая часть: В практическую часть включены игры, направленные на развитие чувства принадлежности к группе, приобретение родителями нового чувственного опыта при взаимодействии с детьми.</a:t>
            </a:r>
          </a:p>
          <a:p>
            <a:pPr algn="just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14414" y="2786058"/>
            <a:ext cx="7498080" cy="11430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«Друг к дружке!»</a:t>
            </a: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Цель: взаимодействие детей друг с другом.</a:t>
            </a:r>
            <a:r>
              <a:rPr kumimoji="0" lang="ru-RU" sz="43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3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Содержимое 3" descr="orig_9a341ba8ec2cad6482f320fc264beee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3536133"/>
            <a:ext cx="4429156" cy="31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Следующая часть коммуникативная, интерактивная.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857232"/>
            <a:ext cx="7498080" cy="4800600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i="1" dirty="0" smtClean="0"/>
              <a:t>Примерные формы организации: </a:t>
            </a:r>
            <a:r>
              <a:rPr lang="ru-RU" dirty="0" smtClean="0"/>
              <a:t>телесно-ориентированные упражнения.</a:t>
            </a:r>
          </a:p>
          <a:p>
            <a:pPr>
              <a:buNone/>
            </a:pPr>
            <a:r>
              <a:rPr lang="ru-RU" dirty="0" smtClean="0"/>
              <a:t>Эти упражнения применяются для детей, у которых наблюдается: </a:t>
            </a:r>
          </a:p>
          <a:p>
            <a:pPr>
              <a:buNone/>
            </a:pPr>
            <a:r>
              <a:rPr lang="ru-RU" dirty="0" smtClean="0"/>
              <a:t>• Тревожность, возбудимость, плаксивость</a:t>
            </a:r>
          </a:p>
          <a:p>
            <a:pPr>
              <a:buNone/>
            </a:pPr>
            <a:r>
              <a:rPr lang="ru-RU" dirty="0" smtClean="0"/>
              <a:t>• Агрессивность</a:t>
            </a:r>
          </a:p>
          <a:p>
            <a:pPr>
              <a:buNone/>
            </a:pPr>
            <a:r>
              <a:rPr lang="ru-RU" dirty="0" smtClean="0"/>
              <a:t>• Страхи и фобии</a:t>
            </a:r>
          </a:p>
          <a:p>
            <a:pPr>
              <a:buNone/>
            </a:pPr>
            <a:r>
              <a:rPr lang="ru-RU" dirty="0" smtClean="0"/>
              <a:t>• Трудности с общением, стеснительность, зажатость</a:t>
            </a:r>
          </a:p>
          <a:p>
            <a:pPr>
              <a:buNone/>
            </a:pPr>
            <a:r>
              <a:rPr lang="ru-RU" dirty="0" smtClean="0"/>
              <a:t>• Замкнутость, закрытость.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Методы </a:t>
            </a:r>
            <a:r>
              <a:rPr lang="ru-RU" b="1" dirty="0" smtClean="0"/>
              <a:t>телесно-ориентированной терапии</a:t>
            </a:r>
            <a:r>
              <a:rPr lang="ru-RU" dirty="0" smtClean="0"/>
              <a:t> :</a:t>
            </a:r>
          </a:p>
          <a:p>
            <a:pPr>
              <a:buNone/>
            </a:pPr>
            <a:r>
              <a:rPr lang="ru-RU" dirty="0" smtClean="0"/>
              <a:t>• Физические </a:t>
            </a:r>
            <a:r>
              <a:rPr lang="ru-RU" b="1" dirty="0" smtClean="0"/>
              <a:t>упражнения и игры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• Дыхательные </a:t>
            </a:r>
            <a:r>
              <a:rPr lang="ru-RU" b="1" dirty="0" smtClean="0"/>
              <a:t>упражнения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• Глазодвигательные </a:t>
            </a:r>
            <a:r>
              <a:rPr lang="ru-RU" b="1" dirty="0" smtClean="0"/>
              <a:t>упражнения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• Пантомимика,</a:t>
            </a:r>
          </a:p>
          <a:p>
            <a:pPr>
              <a:buNone/>
            </a:pPr>
            <a:r>
              <a:rPr lang="ru-RU" dirty="0" smtClean="0"/>
              <a:t>• Самомассаж.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Упражнение «Рисуем на ладошках».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602777067_massazh_kistej_ruk_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928670"/>
            <a:ext cx="4240016" cy="2714644"/>
          </a:xfr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71538" y="3929066"/>
            <a:ext cx="7498080" cy="27289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Обратная связь.</a:t>
            </a: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Возможные формы организации:</a:t>
            </a: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1) буклет с практическими рекомендациями …».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2)  домашнее задание: изготовить с детьми «Тетрадь моих достижений»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3) вопросы, пожелания родителей.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14544" y="157161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Информационно –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просветительская газета.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9058" y="0"/>
            <a:ext cx="5214942" cy="67703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Создание газеты группы: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помощью фотосъемки представлены интересные моменты жизнедеятельности ребенка в детском саду.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Рубрики: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«Дети говорят»,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«Мы рассуждаем»,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«Интервью»,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«Что мы думаем о…»,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«Калейдоскоп событий», 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«Родителям на заметку»,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«Календарь памятных дат»…и.т.д.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rt_2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-111609"/>
            <a:ext cx="4929190" cy="69696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83880" cy="418795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это уникальный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первичный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социум, дающий ребенку ощущение психологической защищенности, «эмоционального тепла», поддержку, безоценочного принятия.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Семья для ребенка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это и источник общественного опыта. Здесь он находит примеры для подражания, здесь происходит его социальное рождение.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1528f189c15de9f428200682596c4f7-800x.jpg"/>
          <p:cNvPicPr>
            <a:picLocks noChangeAspect="1"/>
          </p:cNvPicPr>
          <p:nvPr/>
        </p:nvPicPr>
        <p:blipFill>
          <a:blip r:embed="rId2"/>
          <a:srcRect l="8333" t="4348" r="5556" b="4348"/>
          <a:stretch>
            <a:fillRect/>
          </a:stretch>
        </p:blipFill>
        <p:spPr>
          <a:xfrm>
            <a:off x="2428859" y="3143248"/>
            <a:ext cx="5483681" cy="371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22-10-25_22-11-3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0"/>
            <a:ext cx="5000660" cy="7010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1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495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lakat-zdorovyj-obraz-zhizni-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0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Город мастеров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928670"/>
            <a:ext cx="7498080" cy="4800600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    Цель: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Создание условий для совместной творческой деятельности детей и родителей. Развитие творческого потенциала каждого 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родителя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который в дальнейшем поможет ребёнку раскрыть себя.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slide_19.jpg"/>
          <p:cNvPicPr>
            <a:picLocks noChangeAspect="1"/>
          </p:cNvPicPr>
          <p:nvPr/>
        </p:nvPicPr>
        <p:blipFill>
          <a:blip r:embed="rId2"/>
          <a:srcRect l="3934" r="2622" b="11266"/>
          <a:stretch>
            <a:fillRect/>
          </a:stretch>
        </p:blipFill>
        <p:spPr>
          <a:xfrm>
            <a:off x="1643042" y="2214554"/>
            <a:ext cx="6786610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Благотворительные акции.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Организуются для материальной поддержки нуждающихся семей через сбор средств (одежды, игрушек, детских книг), оказание спонсорской помощи.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d83b453fce89cacfb5610aab9020b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643050"/>
            <a:ext cx="7519884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Родительские уголки.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Оформление стенда, папки передвижки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новости ДОУ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QR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код).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QR2_eul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7911"/>
          <a:stretch>
            <a:fillRect/>
          </a:stretch>
        </p:blipFill>
        <p:spPr>
          <a:xfrm>
            <a:off x="1142976" y="1428737"/>
            <a:ext cx="4209304" cy="2071702"/>
          </a:xfrm>
        </p:spPr>
      </p:pic>
      <p:sp>
        <p:nvSpPr>
          <p:cNvPr id="5" name="TextBox 4"/>
          <p:cNvSpPr txBox="1"/>
          <p:nvPr/>
        </p:nvSpPr>
        <p:spPr>
          <a:xfrm>
            <a:off x="1500166" y="4143380"/>
            <a:ext cx="6215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Генераторы </a:t>
            </a:r>
            <a:r>
              <a:rPr lang="en-US" i="1" dirty="0" err="1" smtClean="0"/>
              <a:t>qr</a:t>
            </a:r>
            <a:r>
              <a:rPr lang="ru-RU" i="1" dirty="0" smtClean="0"/>
              <a:t> кодов:</a:t>
            </a:r>
            <a:endParaRPr lang="ru-RU" dirty="0" smtClean="0"/>
          </a:p>
          <a:p>
            <a:r>
              <a:rPr lang="ru-RU" i="1" dirty="0" smtClean="0"/>
              <a:t>- </a:t>
            </a:r>
            <a:r>
              <a:rPr lang="en-US" i="1" dirty="0" smtClean="0"/>
              <a:t>qrcoder</a:t>
            </a:r>
            <a:r>
              <a:rPr lang="ru-RU" i="1" dirty="0" smtClean="0"/>
              <a:t>.</a:t>
            </a:r>
            <a:r>
              <a:rPr lang="en-US" i="1" dirty="0" err="1" smtClean="0"/>
              <a:t>ru</a:t>
            </a:r>
            <a:endParaRPr lang="ru-RU" dirty="0" smtClean="0"/>
          </a:p>
          <a:p>
            <a:r>
              <a:rPr lang="ru-RU" i="1" dirty="0" smtClean="0"/>
              <a:t>- </a:t>
            </a:r>
            <a:r>
              <a:rPr lang="en-US" i="1" dirty="0" smtClean="0"/>
              <a:t>qr-online.ru</a:t>
            </a:r>
            <a:endParaRPr lang="ru-RU" dirty="0" smtClean="0"/>
          </a:p>
          <a:p>
            <a:r>
              <a:rPr lang="en-US" i="1" dirty="0" smtClean="0"/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stqr.ru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95Q1mGki5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71480"/>
            <a:ext cx="4357686" cy="5715016"/>
          </a:xfrm>
          <a:prstGeom prst="rect">
            <a:avLst/>
          </a:prstGeom>
        </p:spPr>
      </p:pic>
      <p:pic>
        <p:nvPicPr>
          <p:cNvPr id="5" name="Содержимое 4" descr="1pcV2Gfoz3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14876" y="571480"/>
            <a:ext cx="4043727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85728"/>
            <a:ext cx="4195367" cy="5929354"/>
          </a:xfrm>
          <a:prstGeom prst="rect">
            <a:avLst/>
          </a:prstGeom>
        </p:spPr>
      </p:pic>
      <p:pic>
        <p:nvPicPr>
          <p:cNvPr id="5" name="Рисунок 4" descr="о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85728"/>
            <a:ext cx="4165695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4214842" cy="5956878"/>
          </a:xfrm>
          <a:prstGeom prst="rect">
            <a:avLst/>
          </a:prstGeom>
        </p:spPr>
      </p:pic>
      <p:pic>
        <p:nvPicPr>
          <p:cNvPr id="5" name="Рисунок 4" descr="JFCRsWjOB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85728"/>
            <a:ext cx="4212170" cy="6143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Родительское собрание.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Упражнение на релаксацию.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Бережливость времени своего и родителей (желательно 40мин., но не более 1 часа);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Подготовка выступления с приемами взаимодействия (родители не просто сидят и слушают, но и учувствуют в совместных играх);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Приглашение на собрание.</a:t>
            </a:r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1800" i="1" dirty="0" smtClean="0"/>
              <a:t>_____ в _____ состоится родительское собрание. (явка обязательна). Что думает родитель – сейчас моего ребенка опять будут обсуждать, снова будут мне высказывать…о том, что мой ребенок какой - то не такой…..</a:t>
            </a:r>
            <a:endParaRPr lang="ru-RU" sz="1800" dirty="0" smtClean="0"/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При организации совместной работы дошкольного образовательного учреждения с семьями в современных условиях необходимо соблюдать основные принципы: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43050"/>
            <a:ext cx="7498080" cy="3429024"/>
          </a:xfrm>
        </p:spPr>
        <p:txBody>
          <a:bodyPr>
            <a:norm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Открытость детского сада для семьи (каждому родителю обеспечивается возможность знать и видеть, как живет и развивается его ребенок).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Сотрудничество педагогов и родителей в воспитании детей.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активной развивающей среды, обеспечивающей единые подходы к развитию личности в семье и в детском коллективе.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Диагностика общих и частных проблем в развитии и воспитании ребенка.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Приглашение на собрание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28736"/>
            <a:ext cx="7498080" cy="48006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Уважаемая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)… Приглашаем вас на родительское собрание самого (быстрого, веселого, озонного, красивого, сосредоточенного… ребенка – ребенок сам выбирает какой он). Принести с собой хорошее настроение и сменную обувь. Собрание начнется в 18:00. Если придете немного раньше, то у вас будет возможность посмотреть выставку картин/работ …… и пообщаться с другими родителями самых талантливых детей, как ваш ребенок.</a:t>
            </a:r>
          </a:p>
          <a:p>
            <a:pPr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braziets-prighlashieniia-dlia-roditieliei-na-roditiel-skoie-sobraniie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3714752"/>
            <a:ext cx="5596613" cy="2911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749808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 эффективности проводимой работы с родителями свидетельствуют: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910026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Проявление у родителей интереса к содержанию образовательного процесса с детьми.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Возникновение дискуссий, диспутов по их инициативе.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Ответы на вопросы родителей ими самими; приведение примеров из собственного опыта;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Увеличение количества вопросов к педагогу, касающиеся личности ребенка, его внутреннего мира.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Стремление взрослых к индивидуальным контактам с воспитателем.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Размышление родителей о правильности использовании тех или иных методов воспитания.</a:t>
            </a:r>
          </a:p>
          <a:p>
            <a:pPr lvl="0"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Повышение их активности при анализе педагогических ситуаций, решение задач и обсуждение дискуссионных вопросов.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642918"/>
            <a:ext cx="749808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Содержимое 3" descr="str_vospitately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071678"/>
            <a:ext cx="6328196" cy="42980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7498080" cy="5111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Современные формы работы с родителями: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00108"/>
            <a:ext cx="7498080" cy="4800600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Почтовый ящик (конверт), родительская почта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«Паровозик мудрости»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для обращений и писем для воспитателей и специалистов дошкольного учреждения.      </a:t>
            </a: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«Я знаю, как справиться с детскими капризами…»,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«Я знаю, как научить ребенка помогать взрослому»…..;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«Чтоб ребенок не болел нужно……».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«Недописанный тезис», например: «Счастливая семья – это….», «Хороший воспитатель - это …..», «Семейные традиции – это …..».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5d9e233374d4d125cfefa2566a14710.jpg"/>
          <p:cNvPicPr>
            <a:picLocks noGrp="1" noChangeAspect="1"/>
          </p:cNvPicPr>
          <p:nvPr>
            <p:ph idx="1"/>
          </p:nvPr>
        </p:nvPicPr>
        <p:blipFill>
          <a:blip r:embed="rId2"/>
          <a:srcRect r="30546"/>
          <a:stretch>
            <a:fillRect/>
          </a:stretch>
        </p:blipFill>
        <p:spPr>
          <a:xfrm>
            <a:off x="0" y="0"/>
            <a:ext cx="9144000" cy="6891746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3714744" y="3786190"/>
            <a:ext cx="200026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 знаю, как научить ребенка помогать взрослому…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chtol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214290"/>
            <a:ext cx="3648075" cy="4257675"/>
          </a:xfrm>
        </p:spPr>
      </p:pic>
      <p:pic>
        <p:nvPicPr>
          <p:cNvPr id="5" name="Рисунок 4" descr="slide_9.jpg"/>
          <p:cNvPicPr>
            <a:picLocks noChangeAspect="1"/>
          </p:cNvPicPr>
          <p:nvPr/>
        </p:nvPicPr>
        <p:blipFill>
          <a:blip r:embed="rId3"/>
          <a:srcRect l="7031" t="26041" r="42969" b="17708"/>
          <a:stretch>
            <a:fillRect/>
          </a:stretch>
        </p:blipFill>
        <p:spPr>
          <a:xfrm>
            <a:off x="4571968" y="3000348"/>
            <a:ext cx="4572032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7857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«День открытых дверей».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571480"/>
            <a:ext cx="7498080" cy="90963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Такая форма работы даёт родителям возможность увидеть стиль общения педагогов с детьми, самим «включиться» в общение и деятельность детей и педагогов. </a:t>
            </a:r>
            <a:endParaRPr lang="ru-RU" sz="1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728" y="1214422"/>
            <a:ext cx="7498080" cy="71437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«День самоуправления».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357290" y="2928934"/>
            <a:ext cx="7498080" cy="347186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428728" y="1857364"/>
            <a:ext cx="7498080" cy="909630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just"/>
            <a:r>
              <a:rPr lang="ru-RU" dirty="0" smtClean="0"/>
              <a:t>           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Проводится совместная подготовка воспитателя и родителей - участников к проведению мероприятия (индивидуальные встречи с родителями - подготовка участников по проведению НОД).</a:t>
            </a:r>
          </a:p>
          <a:p>
            <a:pPr algn="just"/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Проводится инструктаж для родителей –по охране жизни и здоровья детей, по технике безопасности.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022-10-25_21-56-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000504"/>
            <a:ext cx="7786742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498080" cy="85724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Информационный листок.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4800600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Информационный листок может быть по разным поводам, Например: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поздравительный ко дню рождения, к значимой дате;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с полезной информацией, касающийся вопросов семейного воспитания., 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наблюдениями, выводами, советами, пожеланиями. 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lvl="0"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nformation_items_145531.jpg"/>
          <p:cNvPicPr>
            <a:picLocks noGrp="1" noChangeAspect="1"/>
          </p:cNvPicPr>
          <p:nvPr>
            <p:ph idx="1"/>
          </p:nvPr>
        </p:nvPicPr>
        <p:blipFill>
          <a:blip r:embed="rId2"/>
          <a:srcRect l="2187" t="2500" r="51875" b="12500"/>
          <a:stretch>
            <a:fillRect/>
          </a:stretch>
        </p:blipFill>
        <p:spPr>
          <a:xfrm>
            <a:off x="1857356" y="0"/>
            <a:ext cx="521497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366ce38582ec45be7a5ff074451c4f7f3e2c6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304</TotalTime>
  <Words>788</Words>
  <Application>Microsoft Office PowerPoint</Application>
  <PresentationFormat>Экран (4:3)</PresentationFormat>
  <Paragraphs>99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Солнцестояние</vt:lpstr>
      <vt:lpstr>Современные формы взаимодействия с семьями воспитанников.</vt:lpstr>
      <vt:lpstr>Слайд 2</vt:lpstr>
      <vt:lpstr> При организации совместной работы дошкольного образовательного учреждения с семьями в современных условиях необходимо соблюдать основные принципы: </vt:lpstr>
      <vt:lpstr>Современные формы работы с родителями: </vt:lpstr>
      <vt:lpstr>Слайд 5</vt:lpstr>
      <vt:lpstr>Слайд 6</vt:lpstr>
      <vt:lpstr>«День открытых дверей». </vt:lpstr>
      <vt:lpstr>Информационный листок. </vt:lpstr>
      <vt:lpstr>Слайд 9</vt:lpstr>
      <vt:lpstr>Слайд 10</vt:lpstr>
      <vt:lpstr>Слайд 11</vt:lpstr>
      <vt:lpstr>Клуб «Папина/мамина школа (В Клубе педагоги ДОУ проводят разъяснительную и консультативную работу среди родителей (законных представителей).</vt:lpstr>
      <vt:lpstr>Слайд 13</vt:lpstr>
      <vt:lpstr>Клуб по интересам  «Семейная гостиная». </vt:lpstr>
      <vt:lpstr>Следующая часть коммуникативная, интерактивная.  </vt:lpstr>
      <vt:lpstr>Упражнение «Рисуем на ладошках». </vt:lpstr>
      <vt:lpstr>Информационно –  просветительская газета. </vt:lpstr>
      <vt:lpstr>Создание газеты группы: с помощью фотосъемки представлены интересные моменты жизнедеятельности ребенка в детском саду. </vt:lpstr>
      <vt:lpstr>Слайд 19</vt:lpstr>
      <vt:lpstr>Слайд 20</vt:lpstr>
      <vt:lpstr>Слайд 21</vt:lpstr>
      <vt:lpstr>Слайд 22</vt:lpstr>
      <vt:lpstr>Город мастеров</vt:lpstr>
      <vt:lpstr>Благотворительные акции. Организуются для материальной поддержки нуждающихся семей через сбор средств (одежды, игрушек, детских книг), оказание спонсорской помощи.</vt:lpstr>
      <vt:lpstr>Родительские уголки. Оформление стенда, папки передвижки – новости ДОУ (QR – код).</vt:lpstr>
      <vt:lpstr>Слайд 26</vt:lpstr>
      <vt:lpstr>Слайд 27</vt:lpstr>
      <vt:lpstr>Слайд 28</vt:lpstr>
      <vt:lpstr>Родительское собрание. </vt:lpstr>
      <vt:lpstr>Приглашение на собрание</vt:lpstr>
      <vt:lpstr>Об эффективности проводимой работы с родителями свидетельствуют:   </vt:lpstr>
      <vt:lpstr>Спасибо за внимание!</vt:lpstr>
    </vt:vector>
  </TitlesOfParts>
  <Company>http://presentation-creation.ru/</Company>
  <LinksUpToDate>false</LinksUpToDate>
  <SharedDoc>false</SharedDoc>
  <HyperlinkBase>http://presentation-creation.ru/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obstinate</dc:creator>
  <cp:lastModifiedBy>asus</cp:lastModifiedBy>
  <cp:revision>41</cp:revision>
  <dcterms:created xsi:type="dcterms:W3CDTF">2017-03-21T16:32:01Z</dcterms:created>
  <dcterms:modified xsi:type="dcterms:W3CDTF">2022-11-02T10:22:55Z</dcterms:modified>
</cp:coreProperties>
</file>