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72" r:id="rId2"/>
    <p:sldId id="292" r:id="rId3"/>
    <p:sldId id="291" r:id="rId4"/>
    <p:sldId id="275" r:id="rId5"/>
    <p:sldId id="276" r:id="rId6"/>
    <p:sldId id="293" r:id="rId7"/>
    <p:sldId id="263" r:id="rId8"/>
    <p:sldId id="278" r:id="rId9"/>
    <p:sldId id="279" r:id="rId10"/>
    <p:sldId id="294" r:id="rId11"/>
    <p:sldId id="261" r:id="rId12"/>
    <p:sldId id="277" r:id="rId13"/>
    <p:sldId id="295" r:id="rId14"/>
    <p:sldId id="280" r:id="rId15"/>
    <p:sldId id="284" r:id="rId16"/>
    <p:sldId id="285" r:id="rId17"/>
    <p:sldId id="281" r:id="rId18"/>
    <p:sldId id="282" r:id="rId19"/>
    <p:sldId id="283" r:id="rId20"/>
    <p:sldId id="289" r:id="rId21"/>
    <p:sldId id="290" r:id="rId22"/>
    <p:sldId id="286" r:id="rId23"/>
    <p:sldId id="288" r:id="rId24"/>
    <p:sldId id="296" r:id="rId25"/>
    <p:sldId id="300" r:id="rId26"/>
    <p:sldId id="297" r:id="rId27"/>
    <p:sldId id="298" r:id="rId28"/>
    <p:sldId id="299" r:id="rId29"/>
    <p:sldId id="301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49" autoAdjust="0"/>
    <p:restoredTop sz="94660"/>
  </p:normalViewPr>
  <p:slideViewPr>
    <p:cSldViewPr snapToGrid="0">
      <p:cViewPr>
        <p:scale>
          <a:sx n="40" d="100"/>
          <a:sy n="40" d="100"/>
        </p:scale>
        <p:origin x="560" y="5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6CDD7-8201-4512-8C82-4C29F9257726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93683-9127-4E32-9F10-2A45698F7D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868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2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1009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12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6432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13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2752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14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5366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15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0964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16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8850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17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3515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18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0052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19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4721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20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0781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21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625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4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4301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22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2549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23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550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24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7068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25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1912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26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5660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27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2105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28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7292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29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224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5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093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6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716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7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671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8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2184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9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038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10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2979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1BF92-65F2-44B4-A2C3-D1CA054D9D58}" type="slidenum">
              <a:rPr lang="en-US" altLang="ru-RU" smtClean="0">
                <a:latin typeface="Calibri" panose="020F0502020204030204" pitchFamily="34" charset="0"/>
              </a:rPr>
              <a:pPr/>
              <a:t>11</a:t>
            </a:fld>
            <a:endParaRPr lang="en-US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953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907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040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952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414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142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551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20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502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718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019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BA0F8-D61C-4F4A-AFFC-6EB62B83D1E9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96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BA0F8-D61C-4F4A-AFFC-6EB62B83D1E9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DF0E8-C355-41E3-93AA-C582DE7EA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167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microsoft.com/office/2007/relationships/hdphoto" Target="../media/hdphoto11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10.wdp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microsoft.com/office/2007/relationships/hdphoto" Target="../media/hdphoto13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microsoft.com/office/2007/relationships/hdphoto" Target="../media/hdphoto12.wdp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4.wdp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microsoft.com/office/2007/relationships/hdphoto" Target="../media/hdphoto16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microsoft.com/office/2007/relationships/hdphoto" Target="../media/hdphoto15.wdp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7.wdp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18.wdp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microsoft.com/office/2007/relationships/hdphoto" Target="../media/hdphoto11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18.wdp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microsoft.com/office/2007/relationships/hdphoto" Target="../media/hdphoto20.wd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microsoft.com/office/2007/relationships/hdphoto" Target="../media/hdphoto19.wdp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10" Type="http://schemas.microsoft.com/office/2007/relationships/hdphoto" Target="../media/hdphoto2.wdp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microsoft.com/office/2007/relationships/hdphoto" Target="../media/hdphoto21.wdp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microsoft.com/office/2007/relationships/hdphoto" Target="../media/hdphoto22.wdp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microsoft.com/office/2007/relationships/hdphoto" Target="../media/hdphoto22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microsoft.com/office/2007/relationships/hdphoto" Target="../media/hdphoto23.wdp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4.wdp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microsoft.com/office/2007/relationships/hdphoto" Target="../media/hdphoto25.wd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hyperlink" Target="&#1042;&#1080;&#1076;&#1077;&#1086;&#1091;&#1088;&#1086;&#1082;%20&#1056;&#1091;&#1073;&#1083;&#1100;.%20&#1055;&#1086;&#1103;&#1074;&#1083;&#1077;&#1085;&#1080;&#1077;,%20&#1080;&#1089;&#1090;&#1086;&#1088;&#1080;&#1103;,%20&#1089;&#1086;&#1074;&#1088;&#1077;&#1084;&#1077;&#1085;&#1085;&#1086;&#1089;&#1090;&#1100;%20(online-video-cutter.com).mp4" TargetMode="Externa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microsoft.com/office/2007/relationships/hdphoto" Target="../media/hdphoto5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0;&#1083;&#1072;&#1076;%20&#1055;&#1088;&#1086;&#1089;&#1090;&#1086;&#1082;&#1074;&#1072;&#1096;&#1080;&#1085;&#1086;.mp4" TargetMode="External"/><Relationship Id="rId5" Type="http://schemas.microsoft.com/office/2007/relationships/hdphoto" Target="../media/hdphoto6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75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068791" y="312939"/>
            <a:ext cx="8085219" cy="769441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ШКУРКИ СОБОЛЯ И КУНИЦЫ</a:t>
            </a:r>
            <a:endParaRPr lang="ru-RU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26" name="Picture 6" descr="https://i.pinimg.com/originals/a6/c7/05/a6c705f7d1575c92ed699bba26ea2154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85" b="89951" l="2976" r="985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5509">
            <a:off x="-1128845" y="1533657"/>
            <a:ext cx="9157869" cy="4353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829" l="0" r="996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7110" flipH="1">
            <a:off x="4114924" y="1896308"/>
            <a:ext cx="8456862" cy="3577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394701" y="295964"/>
            <a:ext cx="9433398" cy="769441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ПОЧЕМУ ШКУРКИ ПОПАЛИ В КЛАД?</a:t>
            </a:r>
            <a:endParaRPr lang="ru-RU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425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90738" y="1462093"/>
            <a:ext cx="4251159" cy="3785652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Шкуры  пушных животных были </a:t>
            </a:r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ДЕНЬГАМИ</a:t>
            </a:r>
            <a:endParaRPr lang="ru-RU" sz="4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146" name="Picture 2" descr="https://media.ko-kirov.ru/Catalog/Image/2017-11-11/f3ccdd27d2000e3f9255a7e3e2c48800_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489" l="9894" r="899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1704" y="122252"/>
            <a:ext cx="6149346" cy="6735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meh4.ru/image/cache/catalog/data/meh4/sobol/4%20color/4%20%D1%86%D0%B21-768x768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5443" l="9896" r="899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937" y="0"/>
            <a:ext cx="6742906" cy="731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56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084" y="210810"/>
            <a:ext cx="12015537" cy="769441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ЧЕМ ЧЕННОСТЬ ШКУР ПУШНЫХ ЖИВОТНЫХ?</a:t>
            </a:r>
            <a:endParaRPr lang="ru-RU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07368" y="1197397"/>
            <a:ext cx="9240253" cy="550920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marL="742950" indent="-742950">
              <a:buAutoNum type="arabicPeriod"/>
            </a:pPr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Зимой шили из них теплую одежду.</a:t>
            </a:r>
          </a:p>
          <a:p>
            <a:pPr marL="742950" indent="-742950">
              <a:buAutoNum type="arabicPeriod"/>
            </a:pPr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Сложно было подстрелить из лука на охоте.</a:t>
            </a:r>
          </a:p>
          <a:p>
            <a:pPr marL="742950" indent="-742950">
              <a:buAutoNum type="arabicPeriod"/>
            </a:pPr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Драгоценных металлов пока было мало.</a:t>
            </a:r>
          </a:p>
          <a:p>
            <a:pPr marL="742950" indent="-742950">
              <a:buAutoNum type="arabicPeriod"/>
            </a:pPr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Обменивались с заморскими купцами.  </a:t>
            </a:r>
            <a:endParaRPr lang="ru-RU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55" b="100000" l="238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755662"/>
            <a:ext cx="3288632" cy="46838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48916" y="5688339"/>
            <a:ext cx="2109537" cy="769441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Куница</a:t>
            </a:r>
            <a:endParaRPr lang="ru-RU" sz="4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554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9383" y="321362"/>
            <a:ext cx="4989093" cy="144655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КУНА – </a:t>
            </a:r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ОДНА ШКУРКА КУНИЦЫ</a:t>
            </a:r>
          </a:p>
        </p:txBody>
      </p:sp>
      <p:pic>
        <p:nvPicPr>
          <p:cNvPr id="8194" name="Picture 2" descr="https://fb.ru/misc/i/gallery/72308/3194374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099" r="997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32" y="1767912"/>
            <a:ext cx="6056597" cy="5176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fb.ru/misc/i/gallery/103391/3194263.jpg?1550403877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444" l="8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595" y="194766"/>
            <a:ext cx="5770370" cy="4161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66021" y="4403177"/>
            <a:ext cx="5057198" cy="2123658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ВКЕКША</a:t>
            </a:r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– ОДНА ШКУРКА БЕЛКИ («мелкая монета»)</a:t>
            </a:r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696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52801" y="291019"/>
            <a:ext cx="5438274" cy="769441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РАКОВИНЫ КАУРИ</a:t>
            </a:r>
            <a:endParaRPr lang="ru-RU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218" name="Picture 2" descr="https://fb.ru/misc/i/gallery/44706/15572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10" y="1405939"/>
            <a:ext cx="6412831" cy="498307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047747" y="5085347"/>
            <a:ext cx="1171074" cy="7379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2" name="Picture 6" descr="https://constantinnautics.ru/wp-content/uploads/2020/05/1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74" l="136" r="991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216" y="1586663"/>
            <a:ext cx="5957127" cy="4621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70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8169" y="292384"/>
            <a:ext cx="11272335" cy="1754326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АРАБСКИЕ ДИРХЕМЫ – </a:t>
            </a:r>
          </a:p>
          <a:p>
            <a:pPr algn="ctr"/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первые иностранные деньги на </a:t>
            </a:r>
            <a:r>
              <a:rPr lang="ru-RU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</a:t>
            </a:r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уси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40" l="0" r="9877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275" y="1671637"/>
            <a:ext cx="11668125" cy="595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20" b="89920" l="40490" r="9632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47663" y="1637555"/>
            <a:ext cx="11801725" cy="6021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361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7221" y="137558"/>
            <a:ext cx="11904358" cy="144655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дирхем = 1 куна, </a:t>
            </a:r>
          </a:p>
          <a:p>
            <a:pPr algn="ctr"/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 временем «дирхем» стали называть «куна»</a:t>
            </a:r>
            <a:endParaRPr lang="ru-RU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20" b="89920" l="40490" r="96327"/>
                    </a14:imgEffect>
                  </a14:imgLayer>
                </a14:imgProps>
              </a:ext>
            </a:extLst>
          </a:blip>
          <a:srcRect l="59085" r="5845" b="14266"/>
          <a:stretch/>
        </p:blipFill>
        <p:spPr>
          <a:xfrm>
            <a:off x="577516" y="1584108"/>
            <a:ext cx="4138863" cy="5162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829" l="0" r="996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7110" flipH="1">
            <a:off x="5253422" y="2648394"/>
            <a:ext cx="7172287" cy="3033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Равно 1"/>
          <p:cNvSpPr/>
          <p:nvPr/>
        </p:nvSpPr>
        <p:spPr>
          <a:xfrm>
            <a:off x="4523874" y="3400927"/>
            <a:ext cx="1812758" cy="1267326"/>
          </a:xfrm>
          <a:prstGeom prst="mathEqual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61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91745" y="841716"/>
            <a:ext cx="4975665" cy="5078313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ГРИВНА – </a:t>
            </a:r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шейное украшение - от древнерусского слова</a:t>
            </a:r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«грива» </a:t>
            </a:r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–</a:t>
            </a:r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«шея»</a:t>
            </a:r>
            <a:endParaRPr lang="ru-RU" sz="5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r="50490"/>
          <a:stretch/>
        </p:blipFill>
        <p:spPr>
          <a:xfrm>
            <a:off x="205289" y="189998"/>
            <a:ext cx="6484270" cy="638175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44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40633" y="376804"/>
            <a:ext cx="11726778" cy="156966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ГРИВНА – </a:t>
            </a:r>
            <a:r>
              <a:rPr lang="ru-RU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новая денежная единица </a:t>
            </a:r>
          </a:p>
          <a:p>
            <a:pPr algn="ctr"/>
            <a:r>
              <a:rPr lang="ru-RU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Руси = </a:t>
            </a:r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200</a:t>
            </a:r>
            <a:r>
              <a:rPr lang="ru-RU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граммов серебра = </a:t>
            </a:r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25 кунов</a:t>
            </a:r>
            <a:endParaRPr lang="ru-RU" sz="48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53676" r="881" b="55467"/>
          <a:stretch/>
        </p:blipFill>
        <p:spPr>
          <a:xfrm>
            <a:off x="1764628" y="2243387"/>
            <a:ext cx="8726906" cy="416718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211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9346" t="2715" b="3454"/>
          <a:stretch/>
        </p:blipFill>
        <p:spPr>
          <a:xfrm>
            <a:off x="263409" y="684884"/>
            <a:ext cx="4571532" cy="5802505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3820" t="14505" b="2493"/>
          <a:stretch/>
        </p:blipFill>
        <p:spPr>
          <a:xfrm>
            <a:off x="5169736" y="638400"/>
            <a:ext cx="6718467" cy="586339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6160167" y="225223"/>
            <a:ext cx="4058652" cy="826354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Решим задачу</a:t>
            </a:r>
            <a:endParaRPr lang="ru-RU" sz="48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816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entad.ru/wp-content/uploads/2019/09/kamni-ra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59" y="397797"/>
            <a:ext cx="4225039" cy="2814933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Самые необычные монеты со всего мира (85 фото + текст)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42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94"/>
          <a:stretch/>
        </p:blipFill>
        <p:spPr bwMode="auto">
          <a:xfrm rot="20468677">
            <a:off x="4825552" y="905353"/>
            <a:ext cx="4778725" cy="2833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xn--80aknalggeqsd.xn--p1ai/images/companies/1/blog/neobyichnyie%20monetyi%20mira_foto12.jpg?156603387975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90" b="15616"/>
          <a:stretch/>
        </p:blipFill>
        <p:spPr bwMode="auto">
          <a:xfrm>
            <a:off x="4016859" y="4269896"/>
            <a:ext cx="7865567" cy="2169042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xn--80aknalggeqsd.xn--p1ai/images/companies/1/blog/neobyichnyie%20monetyi%20mira_foto10.jpg?156603379357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59" y="3717615"/>
            <a:ext cx="3282118" cy="2712004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xn--80aknalggeqsd.xn--p1ai/images/companies/1/blog/neobyichnyie%20monetyi%20mira_foto6.jpg?156603350551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2360"/>
          <a:stretch/>
        </p:blipFill>
        <p:spPr bwMode="auto">
          <a:xfrm rot="1496827">
            <a:off x="9652788" y="-51980"/>
            <a:ext cx="2097526" cy="4114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04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791326" y="784637"/>
            <a:ext cx="6705600" cy="1015663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ГРИВНЫ И РУБЛИ</a:t>
            </a:r>
            <a:endParaRPr lang="ru-RU" sz="6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266" name="Picture 2" descr="https://obshe.net/upload/000/u11/e7/43/4f558c6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37" y="2295943"/>
            <a:ext cx="11735895" cy="3495257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22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cdn.fishki.net/upload/post/2017/07/23/2342785/tn/a4eeb3dba0103fcb4323e0a2ab0be1d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3" t="-1215" r="51480" b="1215"/>
          <a:stretch/>
        </p:blipFill>
        <p:spPr bwMode="auto">
          <a:xfrm>
            <a:off x="1491916" y="2112323"/>
            <a:ext cx="4523872" cy="553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cdn.fishki.net/upload/post/2017/07/23/2342785/tn/a4eeb3dba0103fcb4323e0a2ab0be1da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815"/>
          <a:stretch/>
        </p:blipFill>
        <p:spPr bwMode="auto">
          <a:xfrm>
            <a:off x="5727029" y="2289877"/>
            <a:ext cx="6128085" cy="5359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6463" y="170456"/>
            <a:ext cx="11678651" cy="2677656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ДЕНЬГА – </a:t>
            </a:r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первая серебряная монета на Руси, от слова «</a:t>
            </a:r>
            <a:r>
              <a:rPr lang="ru-RU" sz="54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таньга</a:t>
            </a:r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», «</a:t>
            </a:r>
            <a:r>
              <a:rPr lang="ru-RU" sz="54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теньге</a:t>
            </a:r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» - монеты соседних народов. 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973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avatars.dzeninfra.ru/get-zen_doc/4761941/pub_6010f0cec0051565988c2ce6_603bfdeb82fc21754d908426/scale_120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42" b="92659" l="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256"/>
          <a:stretch/>
        </p:blipFill>
        <p:spPr bwMode="auto">
          <a:xfrm>
            <a:off x="1082838" y="1858381"/>
            <a:ext cx="5139266" cy="5385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avatars.dzeninfra.ru/get-zen_doc/4761941/pub_6010f0cec0051565988c2ce6_603bfdeb82fc21754d908426/scale_120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58" b="93964" l="1000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569"/>
          <a:stretch/>
        </p:blipFill>
        <p:spPr bwMode="auto">
          <a:xfrm>
            <a:off x="6381196" y="1883696"/>
            <a:ext cx="4960186" cy="51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82838" y="227165"/>
            <a:ext cx="9881939" cy="1631216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МОСКОВСКАЯ КОПЕЙКА </a:t>
            </a:r>
            <a:r>
              <a:rPr lang="ru-RU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(меньше 1 грамма серебра)</a:t>
            </a:r>
            <a:endParaRPr lang="ru-RU" sz="4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48585" y="534942"/>
            <a:ext cx="8550443" cy="1015663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Почему такое название?</a:t>
            </a:r>
            <a:endParaRPr lang="ru-RU" sz="6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514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img2.freepng.ru/20180329/eve/kisspng-animal-crossing-new-leaf-animal-crossing-pocket-ax-5abd29f936e5e6.1292809415223464892249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333" l="3000" r="94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9003" y="597482"/>
            <a:ext cx="7607354" cy="5578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Равно 1"/>
          <p:cNvSpPr/>
          <p:nvPr/>
        </p:nvSpPr>
        <p:spPr>
          <a:xfrm>
            <a:off x="4044794" y="4507830"/>
            <a:ext cx="2887579" cy="1668379"/>
          </a:xfrm>
          <a:prstGeom prst="mathEqual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https://avatars.dzeninfra.ru/get-zen_doc/4761941/pub_6010f0cec0051565988c2ce6_603bfdeb82fc21754d908426/scale_120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42" b="92659" l="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256"/>
          <a:stretch/>
        </p:blipFill>
        <p:spPr bwMode="auto">
          <a:xfrm>
            <a:off x="6674386" y="416487"/>
            <a:ext cx="1830455" cy="1918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avatars.dzeninfra.ru/get-zen_doc/4761941/pub_6010f0cec0051565988c2ce6_603bfdeb82fc21754d908426/scale_120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42" b="92659" l="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256"/>
          <a:stretch/>
        </p:blipFill>
        <p:spPr bwMode="auto">
          <a:xfrm>
            <a:off x="6070435" y="2589533"/>
            <a:ext cx="1830455" cy="1918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avatars.dzeninfra.ru/get-zen_doc/4761941/pub_6010f0cec0051565988c2ce6_603bfdeb82fc21754d908426/scale_120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42" b="92659" l="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256"/>
          <a:stretch/>
        </p:blipFill>
        <p:spPr bwMode="auto">
          <a:xfrm>
            <a:off x="8713763" y="298281"/>
            <a:ext cx="1830455" cy="1918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avatars.dzeninfra.ru/get-zen_doc/4761941/pub_6010f0cec0051565988c2ce6_603bfdeb82fc21754d908426/scale_120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42" b="92659" l="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256"/>
          <a:stretch/>
        </p:blipFill>
        <p:spPr bwMode="auto">
          <a:xfrm>
            <a:off x="8197520" y="2534041"/>
            <a:ext cx="1830455" cy="1918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avatars.dzeninfra.ru/get-zen_doc/4761941/pub_6010f0cec0051565988c2ce6_603bfdeb82fc21754d908426/scale_120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42" b="92659" l="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256"/>
          <a:stretch/>
        </p:blipFill>
        <p:spPr bwMode="auto">
          <a:xfrm>
            <a:off x="10324605" y="2019241"/>
            <a:ext cx="1830455" cy="1918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avatars.dzeninfra.ru/get-zen_doc/4761941/pub_6010f0cec0051565988c2ce6_603bfdeb82fc21754d908426/scale_120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42" b="92659" l="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256"/>
          <a:stretch/>
        </p:blipFill>
        <p:spPr bwMode="auto">
          <a:xfrm>
            <a:off x="7636250" y="4757745"/>
            <a:ext cx="1830455" cy="1918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avatars.dzeninfra.ru/get-zen_doc/4761941/pub_6010f0cec0051565988c2ce6_603bfdeb82fc21754d908426/scale_120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42" b="92659" l="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256"/>
          <a:stretch/>
        </p:blipFill>
        <p:spPr bwMode="auto">
          <a:xfrm>
            <a:off x="9970646" y="4382870"/>
            <a:ext cx="1830455" cy="1918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958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48583" y="278268"/>
            <a:ext cx="8550443" cy="1754326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ГРОШ = </a:t>
            </a:r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копейки</a:t>
            </a:r>
          </a:p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АЛТЫН = </a:t>
            </a:r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копейки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885" y="2254165"/>
            <a:ext cx="11079841" cy="435335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426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828791" y="374521"/>
            <a:ext cx="8550443" cy="92333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медный пятак = </a:t>
            </a:r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копеек</a:t>
            </a:r>
          </a:p>
        </p:txBody>
      </p:sp>
      <p:pic>
        <p:nvPicPr>
          <p:cNvPr id="21506" name="Picture 2" descr="https://www.numisbids.com/sales/hosted/emporium/069/image0084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229" y="1620252"/>
            <a:ext cx="9611149" cy="477197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05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267079" y="294311"/>
            <a:ext cx="4828669" cy="5262979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гривенник = </a:t>
            </a:r>
          </a:p>
          <a:p>
            <a:pPr algn="ctr"/>
            <a:r>
              <a:rPr lang="ru-RU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 копеек</a:t>
            </a:r>
          </a:p>
          <a:p>
            <a:pPr algn="ctr"/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</a:t>
            </a:r>
            <a:r>
              <a:rPr lang="ru-RU" sz="4800" b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полуполтинник</a:t>
            </a:r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= </a:t>
            </a:r>
            <a:r>
              <a:rPr lang="ru-RU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25 копеек</a:t>
            </a:r>
          </a:p>
          <a:p>
            <a:pPr algn="ctr"/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полтинник (полтина) = </a:t>
            </a:r>
          </a:p>
          <a:p>
            <a:pPr algn="ctr"/>
            <a:r>
              <a:rPr lang="ru-RU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50 копеек</a:t>
            </a:r>
            <a:endParaRPr lang="ru-RU" sz="4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892" y="919953"/>
            <a:ext cx="6953250" cy="523875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698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556139" y="819307"/>
            <a:ext cx="5715889" cy="156966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РУБЛЬ = </a:t>
            </a:r>
          </a:p>
          <a:p>
            <a:pPr algn="ctr"/>
            <a:r>
              <a:rPr lang="ru-RU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100 копеек</a:t>
            </a:r>
            <a:endParaRPr lang="ru-RU" sz="4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4935" y="2913963"/>
            <a:ext cx="6798299" cy="3498034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4" name="Picture 2" descr="https://vsevybory.ru/wp-content/uploads/2017/06/Petr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15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914" r="25467"/>
          <a:stretch/>
        </p:blipFill>
        <p:spPr bwMode="auto">
          <a:xfrm>
            <a:off x="192505" y="294311"/>
            <a:ext cx="5085347" cy="6117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03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904" t="1071" r="3465" b="4590"/>
          <a:stretch/>
        </p:blipFill>
        <p:spPr>
          <a:xfrm>
            <a:off x="192505" y="245394"/>
            <a:ext cx="6226475" cy="26309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3128" t="2251" r="1447" b="6982"/>
          <a:stretch/>
        </p:blipFill>
        <p:spPr>
          <a:xfrm>
            <a:off x="6657474" y="421857"/>
            <a:ext cx="5374106" cy="6107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0" name="Picture 2" descr="https://www.istmira.com/uploads/posts/2019-11/1574881020_760x847_cf7cd58343ad40b84ae3f40123a0acad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34" b="100000" l="0" r="988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40064" y="2876299"/>
            <a:ext cx="3572719" cy="3981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60750" y="3712987"/>
            <a:ext cx="3379314" cy="2308324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Михаил Васильевич Ломоносов </a:t>
            </a:r>
            <a:endParaRPr lang="ru-RU" sz="4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8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620000" y="1536361"/>
            <a:ext cx="4379495" cy="3785652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АССИГНАЦИИ- </a:t>
            </a:r>
            <a:r>
              <a:rPr lang="ru-RU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бумажные деньги</a:t>
            </a:r>
            <a:r>
              <a:rPr lang="ru-RU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введенные Екатериной </a:t>
            </a:r>
            <a:r>
              <a:rPr lang="en-US" sz="4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II</a:t>
            </a:r>
            <a:endParaRPr lang="ru-RU" sz="4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3554" name="Picture 2" descr="https://agamuzey.ru/wp-content/uploads/3-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59" y="722270"/>
            <a:ext cx="7175667" cy="538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>
            <a:hlinkClick r:id="rId5" action="ppaction://hlinkfile"/>
          </p:cNvPr>
          <p:cNvSpPr/>
          <p:nvPr/>
        </p:nvSpPr>
        <p:spPr>
          <a:xfrm>
            <a:off x="10395284" y="5646820"/>
            <a:ext cx="1315453" cy="9144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58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6809" y="595422"/>
            <a:ext cx="10611293" cy="5699051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245" y="1506528"/>
            <a:ext cx="4847760" cy="3728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466513" y="340242"/>
            <a:ext cx="240322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П=Д</a:t>
            </a:r>
            <a:endParaRPr lang="ru-RU" sz="9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55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512" y="1112622"/>
            <a:ext cx="2591227" cy="3513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9788739" y="-306089"/>
            <a:ext cx="109837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,,</a:t>
            </a:r>
            <a:endParaRPr lang="ru-RU" sz="13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88165" y="4816635"/>
            <a:ext cx="44085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ДЕНЬГИ</a:t>
            </a:r>
            <a:endParaRPr lang="ru-RU" sz="9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576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49134" y="1119245"/>
            <a:ext cx="4293889" cy="4708981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КАКИЕ ДЕНЬГИ БЫЛИ РАНЬШЕ В РОССИИ</a:t>
            </a:r>
            <a:endParaRPr lang="ru-RU" sz="6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8" name="Picture 4" descr="https://myrussia.life/upload/post/2019/02/04/8444/gallery/8dd052594df65f9d9922012f2a2f835a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024" y="386504"/>
            <a:ext cx="7698606" cy="4777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gndm.pl/wp-content/uploads/2020/06/gndm-skup-monet-2048x842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5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668">
            <a:off x="4918783" y="3414434"/>
            <a:ext cx="8513148" cy="3500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485368" y="429567"/>
            <a:ext cx="7285429" cy="92333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РАЗГАДАЙТЕ РЕБУС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" t="7709" r="5088" b="11138"/>
          <a:stretch/>
        </p:blipFill>
        <p:spPr>
          <a:xfrm>
            <a:off x="1074820" y="1716504"/>
            <a:ext cx="10106527" cy="4763705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810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media.baamboozle.com/uploads/images/110034/1637645460_150523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14228" y="0"/>
            <a:ext cx="8191500" cy="7277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71455" y="1399504"/>
            <a:ext cx="3948673" cy="4247317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КАК ВЫ ДУМАЕТЕ, ЛЕГКО ЛИ НАЙТИ КЛАД? 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Стрелка вправо 1">
            <a:hlinkClick r:id="rId6" action="ppaction://hlinkfile"/>
          </p:cNvPr>
          <p:cNvSpPr/>
          <p:nvPr/>
        </p:nvSpPr>
        <p:spPr>
          <a:xfrm>
            <a:off x="10571747" y="5646821"/>
            <a:ext cx="1507958" cy="83419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8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65221" y="1752924"/>
            <a:ext cx="3805489" cy="341632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КАК ВОРОНА КЛАД НАШЛА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25513" y="-96252"/>
            <a:ext cx="8999621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5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ww.puttyandpaint.com/images/uploads/artistworks/11263/img_7917__sized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91" b="89964" l="10000" r="94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127" y="0"/>
            <a:ext cx="6428475" cy="7365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63960" y="1360009"/>
            <a:ext cx="5472672" cy="4247317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КЛАД, НАЙДЕННЫЙ ИВАНОМ  ГРОЗНЫМ </a:t>
            </a:r>
          </a:p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НОВГОРОДЕ</a:t>
            </a:r>
            <a:endParaRPr lang="ru-RU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221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6432884" y="593558"/>
            <a:ext cx="5261809" cy="144655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СОФИЙСКИЙ СОБОР В НОВГОРОДЕ</a:t>
            </a:r>
            <a:endParaRPr lang="ru-RU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22" name="Picture 2" descr="https://blog.mann-ivanov-ferber.ru/wp-content/uploads/2018/07/image2-22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7660" y="593558"/>
            <a:ext cx="5988551" cy="5723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phonoteka.org/uploads/posts/2021-05/1621483889_15-phonoteka_org-p-fon-sunduk-s-sokrovishchami-19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56" b="9611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809" y="2245895"/>
            <a:ext cx="7789986" cy="4381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868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1152</TotalTime>
  <Words>267</Words>
  <Application>Microsoft Office PowerPoint</Application>
  <PresentationFormat>Широкоэкранный</PresentationFormat>
  <Paragraphs>73</Paragraphs>
  <Slides>29</Slides>
  <Notes>27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Шкеола №106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WS-01</dc:creator>
  <cp:lastModifiedBy>RePack by Diakov</cp:lastModifiedBy>
  <cp:revision>61</cp:revision>
  <dcterms:created xsi:type="dcterms:W3CDTF">2022-06-06T05:37:53Z</dcterms:created>
  <dcterms:modified xsi:type="dcterms:W3CDTF">2022-10-30T17:06:16Z</dcterms:modified>
</cp:coreProperties>
</file>