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2"/>
  </p:notesMasterIdLst>
  <p:sldIdLst>
    <p:sldId id="348" r:id="rId2"/>
    <p:sldId id="369" r:id="rId3"/>
    <p:sldId id="256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70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371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257" r:id="rId49"/>
    <p:sldId id="258" r:id="rId50"/>
    <p:sldId id="260" r:id="rId51"/>
    <p:sldId id="261" r:id="rId52"/>
    <p:sldId id="259" r:id="rId53"/>
    <p:sldId id="262" r:id="rId54"/>
    <p:sldId id="263" r:id="rId55"/>
    <p:sldId id="264" r:id="rId56"/>
    <p:sldId id="266" r:id="rId57"/>
    <p:sldId id="267" r:id="rId58"/>
    <p:sldId id="268" r:id="rId59"/>
    <p:sldId id="269" r:id="rId60"/>
    <p:sldId id="270" r:id="rId61"/>
    <p:sldId id="271" r:id="rId62"/>
    <p:sldId id="272" r:id="rId63"/>
    <p:sldId id="274" r:id="rId64"/>
    <p:sldId id="275" r:id="rId65"/>
    <p:sldId id="273" r:id="rId66"/>
    <p:sldId id="276" r:id="rId67"/>
    <p:sldId id="277" r:id="rId68"/>
    <p:sldId id="278" r:id="rId69"/>
    <p:sldId id="279" r:id="rId70"/>
    <p:sldId id="280" r:id="rId71"/>
    <p:sldId id="282" r:id="rId72"/>
    <p:sldId id="372" r:id="rId73"/>
    <p:sldId id="281" r:id="rId74"/>
    <p:sldId id="346" r:id="rId75"/>
    <p:sldId id="318" r:id="rId76"/>
    <p:sldId id="345" r:id="rId77"/>
    <p:sldId id="375" r:id="rId78"/>
    <p:sldId id="320" r:id="rId79"/>
    <p:sldId id="321" r:id="rId80"/>
    <p:sldId id="322" r:id="rId81"/>
    <p:sldId id="323" r:id="rId82"/>
    <p:sldId id="324" r:id="rId83"/>
    <p:sldId id="325" r:id="rId84"/>
    <p:sldId id="374" r:id="rId85"/>
    <p:sldId id="377" r:id="rId86"/>
    <p:sldId id="326" r:id="rId87"/>
    <p:sldId id="357" r:id="rId88"/>
    <p:sldId id="378" r:id="rId89"/>
    <p:sldId id="358" r:id="rId90"/>
    <p:sldId id="379" r:id="rId91"/>
    <p:sldId id="359" r:id="rId92"/>
    <p:sldId id="380" r:id="rId93"/>
    <p:sldId id="360" r:id="rId94"/>
    <p:sldId id="381" r:id="rId95"/>
    <p:sldId id="361" r:id="rId96"/>
    <p:sldId id="382" r:id="rId97"/>
    <p:sldId id="362" r:id="rId98"/>
    <p:sldId id="383" r:id="rId99"/>
    <p:sldId id="363" r:id="rId100"/>
    <p:sldId id="384" r:id="rId101"/>
    <p:sldId id="364" r:id="rId102"/>
    <p:sldId id="385" r:id="rId103"/>
    <p:sldId id="365" r:id="rId104"/>
    <p:sldId id="386" r:id="rId105"/>
    <p:sldId id="376" r:id="rId106"/>
    <p:sldId id="327" r:id="rId107"/>
    <p:sldId id="328" r:id="rId108"/>
    <p:sldId id="329" r:id="rId109"/>
    <p:sldId id="347" r:id="rId110"/>
    <p:sldId id="331" r:id="rId111"/>
    <p:sldId id="330" r:id="rId112"/>
    <p:sldId id="367" r:id="rId113"/>
    <p:sldId id="332" r:id="rId114"/>
    <p:sldId id="343" r:id="rId115"/>
    <p:sldId id="333" r:id="rId116"/>
    <p:sldId id="334" r:id="rId117"/>
    <p:sldId id="344" r:id="rId118"/>
    <p:sldId id="335" r:id="rId119"/>
    <p:sldId id="336" r:id="rId120"/>
    <p:sldId id="337" r:id="rId121"/>
    <p:sldId id="338" r:id="rId122"/>
    <p:sldId id="339" r:id="rId123"/>
    <p:sldId id="340" r:id="rId124"/>
    <p:sldId id="368" r:id="rId125"/>
    <p:sldId id="341" r:id="rId126"/>
    <p:sldId id="342" r:id="rId127"/>
    <p:sldId id="366" r:id="rId128"/>
    <p:sldId id="400" r:id="rId129"/>
    <p:sldId id="401" r:id="rId130"/>
    <p:sldId id="399" r:id="rId1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01353-BAA1-4012-8022-332A03531389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419C9-D382-4984-85F2-856B5BE9E0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2533F-233E-4652-91F9-0D64C6725337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AA193-9841-464C-A2EA-584F89100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dirty="0" smtClean="0"/>
              <a:t>ГОСУДАРСТВЕННОЕ БЮДЖЕТНОЕ ПРОФЕССИОНАЛЬНОЕ ОБЩЕОБРАЗОВАТЕЛЬНОЕ УЧРЕЖДЕНИЕ ИРКУТСКОЙ ОБЛАСТИ </a:t>
            </a:r>
            <a:br>
              <a:rPr lang="ru-RU" sz="2000" dirty="0" smtClean="0"/>
            </a:br>
            <a:r>
              <a:rPr lang="ru-RU" sz="2000" dirty="0" smtClean="0"/>
              <a:t>«Профессиональное училище № 48 п. Подгорный»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Внеклассное мероприятие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357430"/>
            <a:ext cx="91440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«Маленькая 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страна </a:t>
            </a:r>
          </a:p>
          <a:p>
            <a:pPr algn="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творчества»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2143116"/>
            <a:ext cx="2500330" cy="25717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Представила мастер </a:t>
            </a:r>
            <a:r>
              <a:rPr lang="ru-RU" dirty="0" smtClean="0"/>
              <a:t>производственного обучения по профессии </a:t>
            </a:r>
          </a:p>
          <a:p>
            <a:pPr algn="ctr"/>
            <a:r>
              <a:rPr lang="ru-RU" dirty="0" smtClean="0"/>
              <a:t>Продавец, контролер-кассир</a:t>
            </a:r>
          </a:p>
          <a:p>
            <a:pPr algn="ctr"/>
            <a:r>
              <a:rPr lang="ru-RU" dirty="0" smtClean="0"/>
              <a:t>Черных Н.А.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143372" y="5929330"/>
            <a:ext cx="1571636" cy="6286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2022г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29576" cy="1011222"/>
          </a:xfrm>
        </p:spPr>
        <p:txBody>
          <a:bodyPr>
            <a:normAutofit/>
          </a:bodyPr>
          <a:lstStyle/>
          <a:p>
            <a:r>
              <a:rPr lang="ru-RU" b="1" dirty="0" smtClean="0"/>
              <a:t>Кондитерские товары</a:t>
            </a:r>
            <a:endParaRPr lang="ru-RU" b="1" dirty="0"/>
          </a:p>
        </p:txBody>
      </p:sp>
      <p:pic>
        <p:nvPicPr>
          <p:cNvPr id="4" name="Рисунок 3" descr="https://extrago.ru/wp-content/uploads/2017/07/Ledentsyi-monpans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428868"/>
            <a:ext cx="192882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vitamir.kz/upload/iblock/7dd/7dd112135919a22cbf90d146d745d03e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000240"/>
            <a:ext cx="200026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cdn.metro-cc.ru/ru/ru_pim_240976001001_01.png"/>
          <p:cNvPicPr/>
          <p:nvPr/>
        </p:nvPicPr>
        <p:blipFill>
          <a:blip r:embed="rId4" cstate="print"/>
          <a:srcRect l="19327" t="14368" r="17683" b="5729"/>
          <a:stretch>
            <a:fillRect/>
          </a:stretch>
        </p:blipFill>
        <p:spPr bwMode="auto">
          <a:xfrm>
            <a:off x="4643438" y="2428868"/>
            <a:ext cx="214314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pi.magonline.ru/thumbnail/740x740/01/402/140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2357430"/>
            <a:ext cx="192882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4572000" y="2214554"/>
            <a:ext cx="2286016" cy="22145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500562" y="2143116"/>
            <a:ext cx="2428892" cy="2286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налоги</a:t>
            </a:r>
            <a:r>
              <a:rPr lang="ru-RU" sz="4800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9. Чуть оплошаешь, так в тот же момент, рынок захватит весь твой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конкурент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10. Он рождает предложение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спрос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C:\Users\УВР\Desktop\i (4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71876"/>
            <a:ext cx="3857652" cy="2214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УВР\Desktop\i (1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371474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УВР\Desktop\i (3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14290"/>
            <a:ext cx="478634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УВР\Desktop\i (2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000372"/>
            <a:ext cx="3857652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7300" b="1" dirty="0" smtClean="0">
                <a:solidFill>
                  <a:srgbClr val="7030A0"/>
                </a:solidFill>
              </a:rPr>
              <a:t>Мастер-класс</a:t>
            </a:r>
            <a:r>
              <a:rPr lang="ru-RU" sz="73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00240"/>
            <a:ext cx="821537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endParaRPr lang="ru-RU" sz="6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Декоративный элемент </a:t>
            </a:r>
          </a:p>
          <a:p>
            <a:pPr algn="ctr">
              <a:buNone/>
            </a:pP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подарочной упаковке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1529" y="428605"/>
            <a:ext cx="5638361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ИЗГОТОВЛЕНИЕ </a:t>
            </a:r>
          </a:p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РОЗЫ </a:t>
            </a:r>
          </a:p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ЛЕНТЫ, </a:t>
            </a:r>
          </a:p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 ИГОЛОК, </a:t>
            </a:r>
          </a:p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НИТОК </a:t>
            </a:r>
          </a:p>
          <a:p>
            <a:pPr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НОЖНИЦ!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b="1" dirty="0" smtClean="0"/>
              <a:t>1. Возьмите обычную шелковую ленту длинной 1,5-2 метра, размер розы будет зависеть от ширины  и длины намотки, тем самым определяется количество лепестков розы.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86520"/>
            <a:ext cx="9144000" cy="5714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vatars.mds.yandex.net/get-mpic/5236357/img_id5794676979900322495.jpeg/ori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21494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mpic/5207439/img_id1640869929353287293.jpeg/14hq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143248"/>
            <a:ext cx="4605361" cy="274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ВР\Desktop\136270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033421" cy="5825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УВР\Desktop\52OmxSMzdH4FTB1NL7CjyKiw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-1"/>
            <a:ext cx="4928077" cy="32862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3" name="AutoShape 5" descr="https://r2.mt.ru/r29/photo9340/20302689443-0/jpe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AutoShape 7" descr="https://r2.mt.ru/r29/photo9340/20302689443-0/jpeg/bp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 descr="https://avatars.mds.yandex.net/get-images-cbir/1666814/TJfdzKdSA6GWiI3iWYUmJQ9232/oc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428844"/>
            <a:ext cx="4929222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2. Зажмите один конец ленты в ладони, большим пальцем руки ( чтобы он немного свисал). </a:t>
            </a:r>
          </a:p>
          <a:p>
            <a:pPr>
              <a:buNone/>
            </a:pP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fsd.multiurok.ru/html/2017/11/02/s_59fb60718fb52/729726_1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3. Другой конец начните наматывать на 4 пальца по кругу, наматывать нужно не четное количество кругов, например 7 или  9 оборотов на ваше усмотрение.</a:t>
            </a:r>
            <a:endParaRPr lang="ru-RU" sz="3600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2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b="1" dirty="0" smtClean="0"/>
              <a:t>3. Оставшийся после обмотке конец ленты, захватываем плавным движением другой  конца ленты и  протягиваем под образовавшуюся на ваших пальцах обмотку,  закрепляем их узлом.</a:t>
            </a:r>
          </a:p>
          <a:p>
            <a:pPr>
              <a:buNone/>
            </a:pP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3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4.png"/>
          <p:cNvPicPr>
            <a:picLocks noGrp="1"/>
          </p:cNvPicPr>
          <p:nvPr>
            <p:ph idx="1"/>
          </p:nvPr>
        </p:nvPicPr>
        <p:blipFill>
          <a:blip r:embed="rId2"/>
          <a:srcRect r="176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4. Теперь по очереди отодвигайте по одному ленточному кольцу  то вправо, то влево, загибая ее внутреннюю сторону вниз.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5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6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2 Этап Быстрый и правильный устный подсчет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309656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12-46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7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8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9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11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5. Когда останется последнее ленточное кольцо, переверните его на изнаночную стороны, для образования сердцевины розы.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12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fsd.multiurok.ru/html/2017/11/02/s_59fb60718fb52/729726_13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0"/>
            <a:ext cx="9130144" cy="6858000"/>
          </a:xfrm>
          <a:solidFill>
            <a:srgbClr val="FFFF00"/>
          </a:solidFill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0062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Может быть скромнее званья, </a:t>
            </a:r>
          </a:p>
          <a:p>
            <a:pPr algn="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чем продавец и  не найти,</a:t>
            </a:r>
          </a:p>
          <a:p>
            <a:pPr algn="ctr">
              <a:buNone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когда влечет призванье</a:t>
            </a:r>
          </a:p>
          <a:p>
            <a:pPr algn="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лучше в ногу с ним идти.</a:t>
            </a:r>
          </a:p>
          <a:p>
            <a:pPr algn="ct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	</a:t>
            </a:r>
          </a:p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Мастерством овладевая, </a:t>
            </a:r>
          </a:p>
          <a:p>
            <a:pPr algn="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ты достигнешь высоты</a:t>
            </a:r>
          </a:p>
          <a:p>
            <a:pPr algn="ctr">
              <a:buNone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 успехов вам желаем </a:t>
            </a:r>
          </a:p>
          <a:p>
            <a:pPr algn="r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вашем выбранном пути.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C:\Users\УВР\Desktop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/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Жан-Жак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Руссо: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48403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Час работы научит большему, чем день объяснений, ибо, если я занимаю ребёнка в мастерской, его руки работают на пользу его ума». </a:t>
            </a: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12-46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37-54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21444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Благодарю </a:t>
            </a:r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вас за внимание и за плодотворную работу!</a:t>
            </a:r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643734" cy="4429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39-10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39-10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60-90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4-87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4-87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195-13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111-65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111-65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388-35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ВР\Desktop\png-clipart-man-pushing-cart-in-convenience-store-illustration-grocery-store-supermarket-cartoon-shopping-bag-supermarket-shopping-food-retail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54437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205-95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205-95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294-05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392-40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392-40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607-60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596-80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596-80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1403-20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15376" cy="433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/>
                <a:gridCol w="4357688"/>
              </a:tblGrid>
              <a:tr h="2839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40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40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944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1222-50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0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398"/>
                <a:gridCol w="3170915"/>
                <a:gridCol w="2949687"/>
              </a:tblGrid>
              <a:tr h="3195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покупки составила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b="1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Купюра полученная от покупателя</a:t>
                      </a:r>
                      <a:endParaRPr lang="ru-RU" sz="3200" dirty="0">
                        <a:solidFill>
                          <a:schemeClr val="bg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3200" dirty="0" smtClean="0">
                          <a:solidFill>
                            <a:schemeClr val="bg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Правильный ответ</a:t>
                      </a:r>
                      <a:endParaRPr lang="ru-RU" sz="3200" dirty="0">
                        <a:solidFill>
                          <a:schemeClr val="bg2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483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1222-50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5000-00</a:t>
                      </a:r>
                      <a:endParaRPr lang="ru-RU" sz="6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6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3777-50</a:t>
                      </a:r>
                      <a:endParaRPr lang="ru-RU" sz="6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5" name="Picture 1" descr="C:\Users\УВР\Desktop\cashier-holding-long-receipt-cartoon-female-677716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357686" cy="4357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 descr="C:\Users\УВР\Desktop\butcher-with-meat-vector-1925516.jpg"/>
          <p:cNvPicPr>
            <a:picLocks noChangeAspect="1" noChangeArrowheads="1"/>
          </p:cNvPicPr>
          <p:nvPr/>
        </p:nvPicPr>
        <p:blipFill>
          <a:blip r:embed="rId3"/>
          <a:srcRect r="333" b="8917"/>
          <a:stretch>
            <a:fillRect/>
          </a:stretch>
        </p:blipFill>
        <p:spPr bwMode="auto">
          <a:xfrm>
            <a:off x="4500562" y="1142984"/>
            <a:ext cx="4429156" cy="4516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7030A0"/>
                </a:solidFill>
              </a:rPr>
              <a:t>3 ЭТАП  Логическое мышление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Сладкое,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сливочное, </a:t>
            </a:r>
          </a:p>
          <a:p>
            <a:pPr algn="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холодное 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1 </a:t>
            </a:r>
            <a:r>
              <a:rPr lang="ru-RU" sz="3600" b="1" dirty="0" smtClean="0"/>
              <a:t>ЭТАП поговорим о пищевых продуктах</a:t>
            </a:r>
            <a:endParaRPr lang="ru-RU" sz="36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Мясной </a:t>
                      </a:r>
                      <a:r>
                        <a:rPr lang="ru-RU" sz="4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хлеб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Вареная </a:t>
                      </a:r>
                      <a:r>
                        <a:rPr lang="ru-RU" sz="4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Зельц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4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Балык</a:t>
                      </a:r>
                      <a:endParaRPr lang="ru-RU" sz="4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Сейчас мы с вами попробуем </a:t>
            </a:r>
            <a:r>
              <a:rPr lang="ru-RU" b="1" dirty="0" err="1" smtClean="0">
                <a:solidFill>
                  <a:srgbClr val="FFFFFF"/>
                </a:solidFill>
                <a:latin typeface="Constantia" pitchFamily="18" charset="0"/>
              </a:rPr>
              <a:t>решСейчас</a:t>
            </a: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 мы с вами попробуем решить задачи: </a:t>
            </a: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endParaRPr lang="ru-RU" b="1" dirty="0" smtClean="0">
              <a:solidFill>
                <a:srgbClr val="FFFFFF"/>
              </a:solidFill>
              <a:latin typeface="Constantia" pitchFamily="18" charset="0"/>
            </a:endParaRP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- Бублик разрезали на 3 части. Сколько сделали разрезов? </a:t>
            </a: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endParaRPr lang="ru-RU" b="1" dirty="0" smtClean="0">
              <a:solidFill>
                <a:srgbClr val="FFFFFF"/>
              </a:solidFill>
              <a:latin typeface="Constantia" pitchFamily="18" charset="0"/>
            </a:endParaRP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- Батон разрезали на 3 части. Сколько сделали разрезов?</a:t>
            </a: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err="1" smtClean="0">
                <a:solidFill>
                  <a:srgbClr val="FFFFFF"/>
                </a:solidFill>
                <a:latin typeface="Constantia" pitchFamily="18" charset="0"/>
              </a:rPr>
              <a:t>ить</a:t>
            </a: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 задачи: </a:t>
            </a: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endParaRPr lang="ru-RU" b="1" dirty="0" smtClean="0">
              <a:solidFill>
                <a:srgbClr val="FFFFFF"/>
              </a:solidFill>
              <a:latin typeface="Constantia" pitchFamily="18" charset="0"/>
            </a:endParaRP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- Бублик разрезали на 3 части. Сколько сделали разрезов? </a:t>
            </a: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endParaRPr lang="ru-RU" b="1" dirty="0" smtClean="0">
              <a:solidFill>
                <a:srgbClr val="FFFFFF"/>
              </a:solidFill>
              <a:latin typeface="Constantia" pitchFamily="18" charset="0"/>
            </a:endParaRPr>
          </a:p>
          <a:p>
            <a:pPr indent="442913">
              <a:spcBef>
                <a:spcPts val="700"/>
              </a:spcBef>
              <a:buClrTx/>
              <a:buSzPct val="80000"/>
              <a:buFontTx/>
              <a:buNone/>
              <a:tabLst>
                <a:tab pos="493713" algn="l"/>
                <a:tab pos="1408113" algn="l"/>
                <a:tab pos="2322513" algn="l"/>
                <a:tab pos="3236913" algn="l"/>
                <a:tab pos="4151313" algn="l"/>
                <a:tab pos="5065713" algn="l"/>
                <a:tab pos="5980113" algn="l"/>
                <a:tab pos="6894513" algn="l"/>
                <a:tab pos="7808913" algn="l"/>
                <a:tab pos="8723313" algn="l"/>
                <a:tab pos="9637713" algn="l"/>
              </a:tabLst>
            </a:pPr>
            <a:r>
              <a:rPr lang="ru-RU" b="1" dirty="0" smtClean="0">
                <a:solidFill>
                  <a:srgbClr val="FFFFFF"/>
                </a:solidFill>
                <a:latin typeface="Constantia" pitchFamily="18" charset="0"/>
              </a:rPr>
              <a:t>- Батон разрезали на 3 части. Сколько сделали разрезов?</a:t>
            </a:r>
          </a:p>
          <a:p>
            <a:endParaRPr lang="ru-RU" dirty="0"/>
          </a:p>
        </p:txBody>
      </p:sp>
      <p:pic>
        <p:nvPicPr>
          <p:cNvPr id="4" name="Рисунок 3" descr="https://lenta.gcdn.co/globalassets/1/-/26/532/72/98647.png?preset=fulllossywhit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74638"/>
            <a:ext cx="590075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>
              <a:buNone/>
            </a:pPr>
            <a:endParaRPr lang="ru-RU" sz="6600" dirty="0" smtClean="0"/>
          </a:p>
          <a:p>
            <a:pPr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Белое,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парное, </a:t>
            </a:r>
          </a:p>
          <a:p>
            <a:pPr algn="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коровье -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otvet.imgsmail.ru/download/adfd912acac0b83cee47448ada3f61e7_i-8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286644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Красный, </a:t>
            </a:r>
          </a:p>
          <a:p>
            <a:pPr algn="ctr">
              <a:buNone/>
            </a:pPr>
            <a:endParaRPr lang="ru-RU" sz="6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сочный, </a:t>
            </a:r>
          </a:p>
          <a:p>
            <a:pPr algn="r">
              <a:buNone/>
            </a:pPr>
            <a:endParaRPr lang="ru-RU" sz="6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круглый -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www.kleo.ru/img/articles/5c8c71837a1a55c8c71837d2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rgbClr val="00B050"/>
                </a:solidFill>
              </a:rPr>
              <a:t>Зеленый, </a:t>
            </a:r>
          </a:p>
          <a:p>
            <a:pPr algn="ctr">
              <a:buNone/>
            </a:pPr>
            <a:endParaRPr lang="ru-RU" sz="66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rgbClr val="00B050"/>
                </a:solidFill>
              </a:rPr>
              <a:t>хрустящий, </a:t>
            </a:r>
          </a:p>
          <a:p>
            <a:pPr algn="r">
              <a:buNone/>
            </a:pPr>
            <a:endParaRPr lang="ru-RU" sz="6600" b="1" dirty="0" smtClean="0">
              <a:solidFill>
                <a:srgbClr val="00B050"/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rgbClr val="00B050"/>
                </a:solidFill>
              </a:rPr>
              <a:t>малосольный -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xitrosti.com/wp-content/uploads/2021/08/766748575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Атлантическая, </a:t>
            </a:r>
          </a:p>
          <a:p>
            <a:pPr algn="ctr">
              <a:buNone/>
            </a:pPr>
            <a:endParaRPr lang="ru-RU" sz="6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жирная, </a:t>
            </a:r>
          </a:p>
          <a:p>
            <a:pPr algn="r">
              <a:buNone/>
            </a:pPr>
            <a:endParaRPr lang="ru-RU" sz="6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малосольная –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4.stat01.com/2/5710/157094260/afacdb/seld-slaboj-soli-tushka-450-gr-vedro-12-kg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7166"/>
            <a:ext cx="607223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Свежая, </a:t>
            </a:r>
          </a:p>
          <a:p>
            <a:pPr algn="ctr">
              <a:buNone/>
            </a:pPr>
            <a:endParaRPr lang="ru-RU" sz="6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речная, </a:t>
            </a:r>
          </a:p>
          <a:p>
            <a:pPr algn="r">
              <a:buNone/>
            </a:pPr>
            <a:endParaRPr lang="ru-RU" sz="6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живая-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939784"/>
          </a:xfrm>
        </p:spPr>
        <p:txBody>
          <a:bodyPr>
            <a:normAutofit/>
          </a:bodyPr>
          <a:lstStyle/>
          <a:p>
            <a:r>
              <a:rPr lang="ru-RU" b="1" dirty="0" smtClean="0"/>
              <a:t>Мясные товары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297180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2971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https://maxvps.ru/wp-content/uploads/5/2/a/52ae2685fefc31ee0f01f619414719d7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221454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dmindelivery.ru/assets/photos/2021/03/10/item_3976407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285992"/>
            <a:ext cx="207170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rgumentrus.ru/wp-content/uploads/7/1/6/716cc4ef23d7e05c3eac029d21c0902f.jpeg"/>
          <p:cNvPicPr/>
          <p:nvPr/>
        </p:nvPicPr>
        <p:blipFill>
          <a:blip r:embed="rId4" cstate="print"/>
          <a:srcRect l="17676" t="12012" r="12582" b="15413"/>
          <a:stretch>
            <a:fillRect/>
          </a:stretch>
        </p:blipFill>
        <p:spPr bwMode="auto">
          <a:xfrm>
            <a:off x="4643438" y="2285992"/>
            <a:ext cx="20717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fort.crimea.com/catering/uploads/fotos/e2087551-5c36-11e9-9c6a-54a05051519a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143116"/>
            <a:ext cx="207170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rot="5400000">
            <a:off x="6822281" y="1893099"/>
            <a:ext cx="2428892" cy="2214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58016" y="1857364"/>
            <a:ext cx="2285984" cy="221457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avatars.mds.yandex.net/get-zen_doc/1709006/pub_5f1140705634f7312207c84a_5f115dc36e665c07d0590dca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Ржаной, </a:t>
            </a:r>
          </a:p>
          <a:p>
            <a:pPr algn="ctr">
              <a:buNone/>
            </a:pPr>
            <a:endParaRPr lang="ru-RU" sz="6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свежевыпеченный, 			</a:t>
            </a:r>
          </a:p>
          <a:p>
            <a:pPr algn="r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</a:rPr>
              <a:t>с хрустящей корочкой-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photos.smugmug.com/By-Date/2020-5-%CC%E0%E9/i-Wzv6wSk/0/7e90ba64/L/IMG_4246-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Ароматный,</a:t>
            </a:r>
          </a:p>
          <a:p>
            <a:pPr algn="ctr">
              <a:buNone/>
            </a:pPr>
            <a:endParaRPr lang="ru-RU" sz="66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молочный, </a:t>
            </a:r>
          </a:p>
          <a:p>
            <a:pPr algn="r">
              <a:buNone/>
            </a:pPr>
            <a:endParaRPr lang="ru-RU" sz="6600" b="1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голландский-</a:t>
            </a:r>
          </a:p>
          <a:p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altast.ru/assets/images/catalog_/2.oborudovanie-stolovyh-kafe-i-restoranov/linii-prigotovlen/syrdzim4gyw0aalvc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Натуральный,</a:t>
            </a:r>
          </a:p>
          <a:p>
            <a:pPr algn="ctr">
              <a:buNone/>
            </a:pPr>
            <a:endParaRPr lang="ru-RU" sz="66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цветочный, </a:t>
            </a:r>
          </a:p>
          <a:p>
            <a:pPr algn="r">
              <a:buNone/>
            </a:pPr>
            <a:endParaRPr lang="ru-RU" sz="6600" b="1" dirty="0" smtClean="0">
              <a:solidFill>
                <a:srgbClr val="7030A0"/>
              </a:solidFill>
            </a:endParaRPr>
          </a:p>
          <a:p>
            <a:pPr algn="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пчелиный-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3.404content.com/1/ED/9E/1507710506340713995/fullsiz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4 ЭТАП  Самый внимательный и наблюдательный</a:t>
            </a:r>
            <a:r>
              <a:rPr lang="ru-RU" sz="3600" dirty="0" smtClean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Внимательно   в течение нескольких секунд смотрим   изображение на слайде, затем предлагаем вам ответить на вопрос, касающийся содержания слайда (рис.)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Молоко</a:t>
                      </a:r>
                      <a:endParaRPr lang="ru-RU" sz="4400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Мука</a:t>
                      </a:r>
                      <a:endParaRPr lang="ru-RU" sz="4400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Макаронные изделия</a:t>
                      </a:r>
                      <a:endParaRPr lang="ru-RU" sz="4400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Крупа</a:t>
                      </a:r>
                      <a:endParaRPr lang="ru-RU" sz="4400" dirty="0">
                        <a:solidFill>
                          <a:schemeClr val="bg2">
                            <a:lumMod val="2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6000" b="1" dirty="0" smtClean="0"/>
              <a:t>В наборе 4 сковороды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4000" b="1" dirty="0"/>
          </a:p>
          <a:p>
            <a:pPr algn="ctr">
              <a:buNone/>
            </a:pPr>
            <a:r>
              <a:rPr lang="ru-RU" sz="4000" b="1" dirty="0" smtClean="0"/>
              <a:t>Масса рыбных консервов 245 граммов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3600" b="1" dirty="0" smtClean="0"/>
              <a:t>Детские сандалии стоят на верхней  (первой) полке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15262" cy="1082660"/>
          </a:xfrm>
        </p:spPr>
        <p:txBody>
          <a:bodyPr>
            <a:normAutofit/>
          </a:bodyPr>
          <a:lstStyle/>
          <a:p>
            <a:r>
              <a:rPr lang="ru-RU" b="1" dirty="0" smtClean="0"/>
              <a:t>Зерномучные товары</a:t>
            </a:r>
            <a:endParaRPr lang="ru-RU" b="1" dirty="0"/>
          </a:p>
        </p:txBody>
      </p:sp>
      <p:pic>
        <p:nvPicPr>
          <p:cNvPr id="4" name="Рисунок 3" descr="https://optmarket.ru/wa-data/public/shop/products/12/44/14412/images/42687/42687.750x0.jpg"/>
          <p:cNvPicPr/>
          <p:nvPr/>
        </p:nvPicPr>
        <p:blipFill>
          <a:blip r:embed="rId2" cstate="print"/>
          <a:srcRect l="29534" r="27461"/>
          <a:stretch>
            <a:fillRect/>
          </a:stretch>
        </p:blipFill>
        <p:spPr bwMode="auto">
          <a:xfrm>
            <a:off x="285720" y="1928802"/>
            <a:ext cx="150016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t24.stpulscen.ru/images/product/217/941/616_bi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857364"/>
            <a:ext cx="207170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foodmall.ru/upload/resize_cache/iblock/6af/j63zjvz3xu6tj6powfszfmhs6f08g128/1200_1200_140cd750bba9870f18aada2478b24840a/239_1.jpg"/>
          <p:cNvPicPr/>
          <p:nvPr/>
        </p:nvPicPr>
        <p:blipFill>
          <a:blip r:embed="rId4" cstate="print"/>
          <a:srcRect l="19928" t="3771" r="19210" b="4659"/>
          <a:stretch>
            <a:fillRect/>
          </a:stretch>
        </p:blipFill>
        <p:spPr bwMode="auto">
          <a:xfrm>
            <a:off x="4643438" y="1928802"/>
            <a:ext cx="20002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cdn-img.globalrustrade.com/i/Z/ZO9W7Vdxap/600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928802"/>
            <a:ext cx="19288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-571536" y="2714620"/>
            <a:ext cx="3071834" cy="15001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-357222" y="2500306"/>
            <a:ext cx="2928958" cy="17859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4400" b="1" dirty="0"/>
          </a:p>
          <a:p>
            <a:pPr algn="ctr">
              <a:buNone/>
            </a:pPr>
            <a:r>
              <a:rPr lang="ru-RU" sz="4400" b="1" dirty="0" smtClean="0"/>
              <a:t>Хлебобулочных изделий больше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4400" b="1" dirty="0" smtClean="0"/>
              <a:t>Изображено 4 товарных группы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Творог</a:t>
                      </a:r>
                      <a:endParaRPr lang="ru-RU" sz="4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Масло растительное</a:t>
                      </a:r>
                      <a:endParaRPr lang="ru-RU" sz="440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</a:t>
                      </a:r>
                      <a:endParaRPr lang="ru-RU" sz="4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Мороженое</a:t>
                      </a:r>
                      <a:endParaRPr lang="ru-RU" sz="44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4400" b="1" dirty="0" smtClean="0"/>
              <a:t>Цвет брюк серый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C:\Users\УВР\Desktop\хлебцы-хлеба-магазина-пекарни-или-поставщик-и-клиент-багета-1385297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376488"/>
            <a:ext cx="2438400" cy="2103437"/>
          </a:xfrm>
          <a:prstGeom prst="rect">
            <a:avLst/>
          </a:prstGeom>
          <a:noFill/>
        </p:spPr>
      </p:pic>
      <p:pic>
        <p:nvPicPr>
          <p:cNvPr id="6" name="Рисунок 5" descr="C:\Users\УВР\Desktop\maxresdefault.jpg"/>
          <p:cNvPicPr/>
          <p:nvPr/>
        </p:nvPicPr>
        <p:blipFill>
          <a:blip r:embed="rId3"/>
          <a:srcRect l="14104" t="4167" r="14254" b="12784"/>
          <a:stretch>
            <a:fillRect/>
          </a:stretch>
        </p:blipFill>
        <p:spPr bwMode="auto">
          <a:xfrm>
            <a:off x="0" y="214290"/>
            <a:ext cx="864396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19149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5  ЭТАП  Математический марафон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endParaRPr lang="ru-RU" dirty="0" smtClean="0"/>
          </a:p>
          <a:p>
            <a:r>
              <a:rPr lang="ru-RU" sz="4400" dirty="0" smtClean="0"/>
              <a:t>Бублик разрезали на 3 части. </a:t>
            </a:r>
          </a:p>
          <a:p>
            <a:pPr>
              <a:buNone/>
            </a:pPr>
            <a:r>
              <a:rPr lang="ru-RU" sz="4400" dirty="0" smtClean="0"/>
              <a:t>Сколько сделали разрезов? </a:t>
            </a:r>
          </a:p>
          <a:p>
            <a:endParaRPr lang="ru-RU" dirty="0"/>
          </a:p>
        </p:txBody>
      </p:sp>
      <p:pic>
        <p:nvPicPr>
          <p:cNvPr id="4" name="Рисунок 3" descr="https://domoidostavim.ru/images/static/products/6010169f-7c1e-4526-8012-1102ab844ca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357562"/>
            <a:ext cx="426342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4.infourok.ru/uploads/ex/1265/0007da94-5d631185/1/img8.jpg"/>
          <p:cNvPicPr>
            <a:picLocks noGrp="1"/>
          </p:cNvPicPr>
          <p:nvPr>
            <p:ph idx="1"/>
          </p:nvPr>
        </p:nvPicPr>
        <p:blipFill>
          <a:blip r:embed="rId2"/>
          <a:srcRect l="50027" t="19658" r="5559" b="11396"/>
          <a:stretch>
            <a:fillRect/>
          </a:stretch>
        </p:blipFill>
        <p:spPr bwMode="auto">
          <a:xfrm>
            <a:off x="642910" y="0"/>
            <a:ext cx="800102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19149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 Решение торговых задач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endParaRPr lang="ru-RU" dirty="0" smtClean="0"/>
          </a:p>
          <a:p>
            <a:r>
              <a:rPr lang="ru-RU" sz="4400" dirty="0" smtClean="0"/>
              <a:t>Батон разрезали на 3 части. Сколько сделали разрезов?</a:t>
            </a:r>
          </a:p>
          <a:p>
            <a:endParaRPr lang="ru-RU" dirty="0"/>
          </a:p>
        </p:txBody>
      </p:sp>
      <p:pic>
        <p:nvPicPr>
          <p:cNvPr id="5" name="Рисунок 4" descr="https://ds04.infourok.ru/uploads/ex/1265/0007da94-5d631185/1/img7.jpg"/>
          <p:cNvPicPr/>
          <p:nvPr/>
        </p:nvPicPr>
        <p:blipFill>
          <a:blip r:embed="rId2"/>
          <a:srcRect l="12186" t="61538" r="58472" b="8832"/>
          <a:stretch>
            <a:fillRect/>
          </a:stretch>
        </p:blipFill>
        <p:spPr bwMode="auto">
          <a:xfrm>
            <a:off x="500034" y="3500438"/>
            <a:ext cx="421484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4.infourok.ru/uploads/ex/1265/0007da94-5d631185/1/img7.jpg"/>
          <p:cNvPicPr>
            <a:picLocks noGrp="1"/>
          </p:cNvPicPr>
          <p:nvPr>
            <p:ph idx="1"/>
          </p:nvPr>
        </p:nvPicPr>
        <p:blipFill>
          <a:blip r:embed="rId2"/>
          <a:srcRect l="50989" t="29940" r="3955" b="35274"/>
          <a:stretch>
            <a:fillRect/>
          </a:stretch>
        </p:blipFill>
        <p:spPr bwMode="auto">
          <a:xfrm>
            <a:off x="0" y="928670"/>
            <a:ext cx="91440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УВР\Desktop\701f119a741cbf42bc3db9c342b4ce2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25963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УВР\Desktop\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57298"/>
            <a:ext cx="4316070" cy="5338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6 ЭТАП</a:t>
            </a:r>
            <a:r>
              <a:rPr lang="ru-RU" dirty="0" smtClean="0"/>
              <a:t> </a:t>
            </a:r>
            <a:r>
              <a:rPr lang="ru-RU" b="1" dirty="0" smtClean="0"/>
              <a:t> Решение проблемной ситуации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Ситуация 1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Согласно Правил торговли  продовольственные товары обмену и возврату не подлежат, за исключением товаров с истекшими сроками реализации, товаров с дефектами.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2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Ситуация 2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Согласно профессиональной этики поведения, продавец должен корректно и доброжелательно обслуживать покупателя. Необходимо так порекомендовать товар, чтобы покупатель решился на покупку.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011222"/>
          </a:xfrm>
        </p:spPr>
        <p:txBody>
          <a:bodyPr/>
          <a:lstStyle/>
          <a:p>
            <a:r>
              <a:rPr lang="ru-RU" b="1" dirty="0" smtClean="0"/>
              <a:t>Молочные товары</a:t>
            </a:r>
            <a:endParaRPr lang="ru-RU" b="1" dirty="0"/>
          </a:p>
        </p:txBody>
      </p:sp>
      <p:pic>
        <p:nvPicPr>
          <p:cNvPr id="4" name="Рисунок 3" descr="https://tdarbat.ru/upload/iblock/3d7/3d7573f7b2e78979aad4c11780600431.jpeg"/>
          <p:cNvPicPr/>
          <p:nvPr/>
        </p:nvPicPr>
        <p:blipFill>
          <a:blip r:embed="rId2"/>
          <a:srcRect l="7885" r="13978"/>
          <a:stretch>
            <a:fillRect/>
          </a:stretch>
        </p:blipFill>
        <p:spPr bwMode="auto">
          <a:xfrm>
            <a:off x="285720" y="2285992"/>
            <a:ext cx="20002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.d-cd.net/a36df56s-9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214554"/>
            <a:ext cx="21431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ain-cdn.sbermegamarket.ru/hlr-system/128/166/593/931/623/2/100028188243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500306"/>
            <a:ext cx="207170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.servimg.com/u/f58/19/62/00/46/113.jpg"/>
          <p:cNvPicPr/>
          <p:nvPr/>
        </p:nvPicPr>
        <p:blipFill>
          <a:blip r:embed="rId5" cstate="print"/>
          <a:srcRect l="8401" t="3147" r="1984" b="6643"/>
          <a:stretch>
            <a:fillRect/>
          </a:stretch>
        </p:blipFill>
        <p:spPr bwMode="auto">
          <a:xfrm>
            <a:off x="7000892" y="2214554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rot="5400000">
            <a:off x="2107389" y="2107397"/>
            <a:ext cx="2643206" cy="2286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2143108" y="2143116"/>
            <a:ext cx="2571768" cy="2286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2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Ситуация 3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Отобранный, но неоплаченный покупателем товар может храниться на контроле не более одного часа, по решению администрации – не более 2-х часов.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2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Ситуация 4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Магазин обязан заблаговременно, т.е. за 3 дня, вывесить объявление о закрытии магазина на санитарный день и написать адрес ближайшего магазина, где продается аналогичный товар.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2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Ситуация 5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Покупатель имеет право проходить в торговый зал с сумочкой, в которой находятся личные вещи, деньги, документы.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2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Ситуация 6</a:t>
            </a: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600" b="1" dirty="0" smtClean="0"/>
              <a:t>Ответ:</a:t>
            </a:r>
            <a:r>
              <a:rPr lang="ru-RU" sz="3600" dirty="0" smtClean="0"/>
              <a:t> Продавец обманул покупателя. В каждом магазине должна быть Книга жалоб и предложений, которая находится на видном и доступном месте от покупателя. Продавец обязан по первому требованию предоставить ее.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УВР\Desktop\1R18EDQS_f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35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7 ЭТАП  Дидактический капустник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1.Главная миссия торгового дела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b="1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удовлетворять потребность покупателей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2. Торговый работник должен помнить, что покупатель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всегда прав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3. Товары первой необходимости это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785926"/>
          <a:ext cx="9144000" cy="321471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214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Мон</a:t>
                      </a:r>
                      <a:r>
                        <a:rPr lang="ru-RU" sz="4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пансье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Пету</a:t>
                      </a:r>
                      <a:r>
                        <a:rPr lang="ru-RU" sz="4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шок </a:t>
                      </a: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на палочке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Сайка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Кара-мель</a:t>
                      </a:r>
                      <a:r>
                        <a:rPr lang="ru-RU" sz="4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с </a:t>
                      </a:r>
                      <a:r>
                        <a:rPr lang="ru-RU" sz="4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начин-кой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хлеб, соль, спички, мыло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4. Сопутствующий товар к зубной щетке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зубная паста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5. Хорошо дёшево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не бывает</a:t>
            </a:r>
          </a:p>
          <a:p>
            <a:pPr algn="ctr">
              <a:buNone/>
            </a:pPr>
            <a:endParaRPr lang="ru-RU" sz="4800" b="1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6. Двигатель торговли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реклама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7. На товаре должна быть обязательно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цена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sz="4800" dirty="0" smtClean="0"/>
          </a:p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8. Журчат ручьи, промокли ноги, весной пора платить 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895</Words>
  <Application>Microsoft Office PowerPoint</Application>
  <PresentationFormat>Экран (4:3)</PresentationFormat>
  <Paragraphs>347</Paragraphs>
  <Slides>130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130</vt:i4>
      </vt:variant>
    </vt:vector>
  </HeadingPairs>
  <TitlesOfParts>
    <vt:vector size="131" baseType="lpstr">
      <vt:lpstr>Тема Office</vt:lpstr>
      <vt:lpstr>ГОСУДАРСТВЕННОЕ БЮДЖЕТНОЕ ПРОФЕССИОНАЛЬНОЕ ОБЩЕОБРАЗОВАТЕЛЬНОЕ УЧРЕЖДЕНИЕ ИРКУТСКОЙ ОБЛАСТИ  «Профессиональное училище № 48 п. Подгорный»</vt:lpstr>
      <vt:lpstr>Слайд 2</vt:lpstr>
      <vt:lpstr>1 ЭТАП поговорим о пищевых продуктах</vt:lpstr>
      <vt:lpstr>Мясные товары</vt:lpstr>
      <vt:lpstr>Слайд 5</vt:lpstr>
      <vt:lpstr>Зерномучные товары</vt:lpstr>
      <vt:lpstr>Слайд 7</vt:lpstr>
      <vt:lpstr>Молочные товары</vt:lpstr>
      <vt:lpstr>Слайд 9</vt:lpstr>
      <vt:lpstr>Кондитерские товары</vt:lpstr>
      <vt:lpstr>Слайд 11</vt:lpstr>
      <vt:lpstr> 2 Этап Быстрый и правильный устный подсчет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 3 ЭТАП  Логическое мышление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 4 ЭТАП  Самый внимательный и наблюдательный   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 5  ЭТАП  Математический марафон   </vt:lpstr>
      <vt:lpstr>Слайд 74</vt:lpstr>
      <vt:lpstr>   Решение торговых задач   </vt:lpstr>
      <vt:lpstr>Слайд 76</vt:lpstr>
      <vt:lpstr>Слайд 77</vt:lpstr>
      <vt:lpstr> 6 ЭТАП  Решение проблемной ситуации </vt:lpstr>
      <vt:lpstr>  </vt:lpstr>
      <vt:lpstr>  </vt:lpstr>
      <vt:lpstr>  </vt:lpstr>
      <vt:lpstr>  </vt:lpstr>
      <vt:lpstr>  </vt:lpstr>
      <vt:lpstr>Слайд 84</vt:lpstr>
      <vt:lpstr> 7 ЭТАП  Дидактический капустник 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 Мастер-класс  </vt:lpstr>
      <vt:lpstr>Слайд 107</vt:lpstr>
      <vt:lpstr>1. Возьмите обычную шелковую ленту длинной 1,5-2 метра, размер розы будет зависеть от ширины  и длины намотки, тем самым определяется количество лепестков розы.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 Жан-Жак Руссо:  </vt:lpstr>
      <vt:lpstr>    Благодарю вас за внимание и за плодотворную работу!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Magaz</dc:creator>
  <cp:lastModifiedBy>Magaz</cp:lastModifiedBy>
  <cp:revision>85</cp:revision>
  <dcterms:created xsi:type="dcterms:W3CDTF">2011-04-01T16:27:03Z</dcterms:created>
  <dcterms:modified xsi:type="dcterms:W3CDTF">2022-10-24T06:15:48Z</dcterms:modified>
</cp:coreProperties>
</file>