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25"/>
  </p:notesMasterIdLst>
  <p:sldIdLst>
    <p:sldId id="265" r:id="rId2"/>
    <p:sldId id="302" r:id="rId3"/>
    <p:sldId id="291" r:id="rId4"/>
    <p:sldId id="293" r:id="rId5"/>
    <p:sldId id="261" r:id="rId6"/>
    <p:sldId id="280" r:id="rId7"/>
    <p:sldId id="284" r:id="rId8"/>
    <p:sldId id="290" r:id="rId9"/>
    <p:sldId id="285" r:id="rId10"/>
    <p:sldId id="270" r:id="rId11"/>
    <p:sldId id="298" r:id="rId12"/>
    <p:sldId id="297" r:id="rId13"/>
    <p:sldId id="303" r:id="rId14"/>
    <p:sldId id="304" r:id="rId15"/>
    <p:sldId id="296" r:id="rId16"/>
    <p:sldId id="299" r:id="rId17"/>
    <p:sldId id="300" r:id="rId18"/>
    <p:sldId id="301" r:id="rId19"/>
    <p:sldId id="287" r:id="rId20"/>
    <p:sldId id="288" r:id="rId21"/>
    <p:sldId id="289" r:id="rId22"/>
    <p:sldId id="268" r:id="rId23"/>
    <p:sldId id="286" r:id="rId24"/>
  </p:sldIdLst>
  <p:sldSz cx="9144000" cy="6858000" type="screen4x3"/>
  <p:notesSz cx="6858000" cy="9144000"/>
  <p:embeddedFontLst>
    <p:embeddedFont>
      <p:font typeface="Arial Black" pitchFamily="34" charset="0"/>
      <p:bold r:id="rId26"/>
    </p:embeddedFont>
    <p:embeddedFont>
      <p:font typeface="Calibri" pitchFamily="34" charset="0"/>
      <p:regular r:id="rId27"/>
      <p:bold r:id="rId28"/>
      <p:italic r:id="rId29"/>
      <p:boldItalic r:id="rId3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0000"/>
    <a:srgbClr val="660066"/>
    <a:srgbClr val="9900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42" autoAdjust="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408975-0EBB-42CA-A2BD-CE996C1B2451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558BA3-0B6E-4511-B4BF-C06886C755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1439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558BA3-0B6E-4511-B4BF-C06886C7552B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378930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558BA3-0B6E-4511-B4BF-C06886C7552B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340286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16.11.2022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16.11.2022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16.11.2022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16.11.2022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16.11.2022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16.11.2022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16.11.2022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16.11.2022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16.11.2022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16.11.2022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16.11.2022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uroki.tv/uprazhnenie-89-russkij-yazyk-3-klass-kanakina-goreckij-chast-1/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volzsky-klass.ru/kanakina-4-klass-uchebnik-1-upr-166-s-95/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81847" y="478413"/>
            <a:ext cx="82895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Семна</a:t>
            </a:r>
            <a:r>
              <a:rPr lang="ru-RU" sz="3600" b="1" dirty="0" smtClean="0">
                <a:solidFill>
                  <a:srgbClr val="FF0000"/>
                </a:solidFill>
                <a:latin typeface="Arial Black" pitchFamily="34" charset="0"/>
              </a:rPr>
              <a:t>дц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ат</a:t>
            </a:r>
            <a:r>
              <a:rPr lang="ru-RU" sz="3600" b="1" dirty="0" smtClean="0">
                <a:solidFill>
                  <a:srgbClr val="FF0000"/>
                </a:solidFill>
                <a:latin typeface="Arial Black" pitchFamily="34" charset="0"/>
              </a:rPr>
              <a:t>ое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 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н</a:t>
            </a:r>
            <a:r>
              <a:rPr lang="ru-RU" sz="3600" b="1" dirty="0" smtClean="0">
                <a:solidFill>
                  <a:srgbClr val="FF0000"/>
                </a:solidFill>
                <a:latin typeface="Arial Black" pitchFamily="34" charset="0"/>
              </a:rPr>
              <a:t>оя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бря.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91996" y="1124744"/>
            <a:ext cx="51657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Кла</a:t>
            </a:r>
            <a:r>
              <a:rPr lang="ru-RU" sz="3600" b="1" dirty="0" smtClean="0">
                <a:solidFill>
                  <a:srgbClr val="FF0000"/>
                </a:solidFill>
                <a:latin typeface="Arial Black" pitchFamily="34" charset="0"/>
              </a:rPr>
              <a:t>сс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ная  р</a:t>
            </a:r>
            <a:r>
              <a:rPr lang="ru-RU" sz="3600" b="1" dirty="0" smtClean="0">
                <a:solidFill>
                  <a:srgbClr val="FF0000"/>
                </a:solidFill>
                <a:latin typeface="Arial Black" pitchFamily="34" charset="0"/>
              </a:rPr>
              <a:t>а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бота.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3508"/>
          <a:stretch/>
        </p:blipFill>
        <p:spPr bwMode="auto">
          <a:xfrm>
            <a:off x="2411760" y="2060848"/>
            <a:ext cx="5237163" cy="267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2534667" y="5029634"/>
            <a:ext cx="4480424" cy="9144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Сижу   правильно, 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пишу  красиво!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365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067128" cy="1143000"/>
          </a:xfrm>
        </p:spPr>
        <p:txBody>
          <a:bodyPr/>
          <a:lstStyle/>
          <a:p>
            <a:r>
              <a:rPr lang="ru-RU" sz="32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Словарная  работа</a:t>
            </a:r>
            <a:endParaRPr lang="ru-RU" sz="3200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060446"/>
            <a:ext cx="1944216" cy="1058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5543685" y="6088461"/>
            <a:ext cx="3096344" cy="48759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 smtClean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с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.  94 упр. 94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91922" y="2654858"/>
            <a:ext cx="742716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Главный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в поле — агроном,</a:t>
            </a:r>
          </a:p>
          <a:p>
            <a:pPr algn="ctr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Он командует зерном.</a:t>
            </a:r>
          </a:p>
          <a:p>
            <a:pPr algn="ctr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Чтобы каждое зерно</a:t>
            </a:r>
          </a:p>
          <a:p>
            <a:pPr algn="ctr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Было солнышком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полно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,</a:t>
            </a:r>
          </a:p>
          <a:p>
            <a:pPr algn="ctr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Чтобы каждый колосок</a:t>
            </a:r>
          </a:p>
          <a:p>
            <a:pPr algn="ctr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Не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засох и 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был высок,</a:t>
            </a:r>
          </a:p>
          <a:p>
            <a:pPr algn="ctr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Чтобы 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к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осени 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отличный</a:t>
            </a:r>
          </a:p>
          <a:p>
            <a:pPr algn="ctr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Каравай  поспел 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пшеничный.  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069105" y="1270857"/>
            <a:ext cx="2463335" cy="57012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А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ГР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О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НОМ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2050" name="Picture 2" descr="https://thumbs.dreamstime.com/b/farmer-harvest-wheat-vector-5101099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1392" y="833831"/>
            <a:ext cx="2177559" cy="1649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Скругленный прямоугольник 12"/>
          <p:cNvSpPr/>
          <p:nvPr/>
        </p:nvSpPr>
        <p:spPr>
          <a:xfrm>
            <a:off x="1446282" y="882330"/>
            <a:ext cx="7240518" cy="170592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Агроном -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специалист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по агрономической науке, науке о земледелии и сельском хозяйстве.    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446282" y="862947"/>
            <a:ext cx="7413908" cy="170592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«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Агрос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» по - 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гречески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- поле,  «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н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омос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»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-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закон, а всё слово агроном означает «знающий законы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земледелия».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endParaRPr lang="ru-RU" sz="2800" dirty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8298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5905" y="332656"/>
            <a:ext cx="7067128" cy="1642194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Подумайте, как </a:t>
            </a:r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определить склонение выделенных имён 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существительных?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75865" y="1700808"/>
            <a:ext cx="742716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Главный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в поле — агроном,</a:t>
            </a:r>
          </a:p>
          <a:p>
            <a:pPr algn="ctr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Он командует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зерном</a:t>
            </a:r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.</a:t>
            </a:r>
          </a:p>
          <a:p>
            <a:pPr algn="ctr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Чтобы каждое зерно</a:t>
            </a:r>
          </a:p>
          <a:p>
            <a:pPr algn="ctr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Было </a:t>
            </a:r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солнышком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полно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,</a:t>
            </a:r>
          </a:p>
          <a:p>
            <a:pPr algn="ctr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Чтобы каждый колосок</a:t>
            </a:r>
          </a:p>
          <a:p>
            <a:pPr algn="ctr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Не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засох и 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был высок,</a:t>
            </a:r>
          </a:p>
          <a:p>
            <a:pPr algn="ctr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Чтобы 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к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осени 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отличный</a:t>
            </a:r>
          </a:p>
          <a:p>
            <a:pPr algn="ctr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Каравай  поспел 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пшеничный.   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28956" y="4893809"/>
            <a:ext cx="8710081" cy="4439848"/>
            <a:chOff x="28956" y="4893808"/>
            <a:chExt cx="8710081" cy="4872393"/>
          </a:xfrm>
        </p:grpSpPr>
        <p:sp>
          <p:nvSpPr>
            <p:cNvPr id="9" name="Объект 3"/>
            <p:cNvSpPr txBox="1">
              <a:spLocks/>
            </p:cNvSpPr>
            <p:nvPr/>
          </p:nvSpPr>
          <p:spPr>
            <a:xfrm>
              <a:off x="1599901" y="5240238"/>
              <a:ext cx="7139136" cy="4525963"/>
            </a:xfrm>
            <a:prstGeom prst="rect">
              <a:avLst/>
            </a:prstGeom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ru-RU" sz="2600" dirty="0" smtClean="0">
                  <a:solidFill>
                    <a:schemeClr val="accent3">
                      <a:lumMod val="50000"/>
                    </a:schemeClr>
                  </a:solidFill>
                  <a:latin typeface="Arial Black" panose="020B0A04020102020204" pitchFamily="34" charset="0"/>
                </a:rPr>
                <a:t>Склонение имени существительного определяется </a:t>
              </a:r>
              <a:r>
                <a:rPr lang="ru-RU" sz="2600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по начальной форме </a:t>
              </a:r>
              <a:r>
                <a:rPr lang="ru-RU" sz="2600" dirty="0" smtClean="0">
                  <a:solidFill>
                    <a:schemeClr val="accent3">
                      <a:lumMod val="50000"/>
                    </a:schemeClr>
                  </a:solidFill>
                  <a:latin typeface="Arial Black" panose="020B0A04020102020204" pitchFamily="34" charset="0"/>
                </a:rPr>
                <a:t>этого существительного.</a:t>
              </a:r>
            </a:p>
            <a:p>
              <a:endParaRPr lang="ru-RU" sz="2800" dirty="0"/>
            </a:p>
          </p:txBody>
        </p:sp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56" y="4893808"/>
              <a:ext cx="1709793" cy="17034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xmlns="" val="2273926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3717" y="260648"/>
            <a:ext cx="7079735" cy="1642194"/>
          </a:xfrm>
        </p:spPr>
        <p:txBody>
          <a:bodyPr/>
          <a:lstStyle/>
          <a:p>
            <a:pPr algn="l"/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Выпишите существительные </a:t>
            </a:r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2-го склонения, ставя их в начальную форму.</a:t>
            </a:r>
            <a:b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86690" y="1700808"/>
            <a:ext cx="742716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Главный 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в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поле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— агроном,</a:t>
            </a:r>
          </a:p>
          <a:p>
            <a:pPr algn="ctr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Он командует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зерном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.</a:t>
            </a:r>
          </a:p>
          <a:p>
            <a:pPr algn="ctr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Чтобы каждое зерно</a:t>
            </a:r>
          </a:p>
          <a:p>
            <a:pPr algn="ctr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Было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солнышком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полно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,</a:t>
            </a:r>
          </a:p>
          <a:p>
            <a:pPr algn="ctr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Чтобы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каждый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колосок</a:t>
            </a:r>
          </a:p>
          <a:p>
            <a:pPr algn="ctr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Не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 засох  и 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был высок,</a:t>
            </a:r>
          </a:p>
          <a:p>
            <a:pPr algn="ctr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Чтобы 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к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осени 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отличный</a:t>
            </a:r>
          </a:p>
          <a:p>
            <a:pPr algn="ctr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Каравай  поспел 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пшеничный.   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388206" y="1724860"/>
            <a:ext cx="1224136" cy="432048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064874" y="1724860"/>
            <a:ext cx="2016224" cy="432048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920858" y="2563569"/>
            <a:ext cx="1368152" cy="432048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560114" y="3050501"/>
            <a:ext cx="2216728" cy="432048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776842" y="3461411"/>
            <a:ext cx="1818278" cy="432048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816402" y="4708302"/>
            <a:ext cx="1944216" cy="432048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1460406" y="5225946"/>
            <a:ext cx="7079735" cy="1642194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sz="2800" u="sng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По каким признакам  определили   существительные 2-го склонения? </a:t>
            </a:r>
            <a:endParaRPr lang="ru-RU" sz="2800" u="sng" dirty="0"/>
          </a:p>
        </p:txBody>
      </p:sp>
    </p:spTree>
    <p:extLst>
      <p:ext uri="{BB962C8B-B14F-4D97-AF65-F5344CB8AC3E}">
        <p14:creationId xmlns:p14="http://schemas.microsoft.com/office/powerpoint/2010/main" xmlns="" val="3419252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632848" cy="698234"/>
          </a:xfrm>
        </p:spPr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Подведём  итоги  работы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!</a:t>
            </a:r>
            <a:b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На какой вопрос вы знаете ответ?</a:t>
            </a:r>
            <a:endParaRPr lang="ru-RU" sz="2800" dirty="0"/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1331640" y="1268760"/>
            <a:ext cx="7632848" cy="2089819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457200" indent="-457200" algn="l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1. С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какой  частью  речи  работали  на   уроке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? </a:t>
            </a:r>
            <a:endParaRPr lang="ru-RU" sz="2800" dirty="0" smtClean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 marL="457200" indent="-457200" algn="l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2. Какие 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имена существительные  относятся 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ко  2 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склонению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? К 1  склонению?</a:t>
            </a:r>
          </a:p>
          <a:p>
            <a:pPr marL="457200" indent="-457200" algn="l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3. Как 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определить  склонение существительного?</a:t>
            </a:r>
          </a:p>
          <a:p>
            <a:pPr marL="457200" indent="-457200" algn="l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4. Как 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проверить  безударное окончание имени  существительного?</a:t>
            </a:r>
          </a:p>
        </p:txBody>
      </p:sp>
    </p:spTree>
    <p:extLst>
      <p:ext uri="{BB962C8B-B14F-4D97-AF65-F5344CB8AC3E}">
        <p14:creationId xmlns:p14="http://schemas.microsoft.com/office/powerpoint/2010/main" xmlns="" val="3272535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632848" cy="698234"/>
          </a:xfrm>
        </p:spPr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Оцените  свою  работу!</a:t>
            </a:r>
            <a:endParaRPr lang="ru-RU" sz="2800" dirty="0"/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3491880" y="1199818"/>
            <a:ext cx="5256584" cy="151216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Умею определять  существительные </a:t>
            </a:r>
          </a:p>
          <a:p>
            <a:pPr algn="l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2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 склонения!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412776"/>
            <a:ext cx="1231343" cy="925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7567"/>
          <a:stretch/>
        </p:blipFill>
        <p:spPr bwMode="auto">
          <a:xfrm>
            <a:off x="1907704" y="3537012"/>
            <a:ext cx="1205801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419872" y="3412779"/>
            <a:ext cx="5544616" cy="2016224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Затрудняюсь  определять  существительные </a:t>
            </a:r>
          </a:p>
          <a:p>
            <a:pPr algn="l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2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 склонения.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331640" y="5456146"/>
            <a:ext cx="7632848" cy="698234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Благодарю за работу  на уроке!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250505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7643192" cy="1368152"/>
          </a:xfrm>
        </p:spPr>
        <p:txBody>
          <a:bodyPr/>
          <a:lstStyle/>
          <a:p>
            <a:r>
              <a:rPr lang="ru-RU" sz="26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Работаем  по таблице  «Падежные </a:t>
            </a:r>
            <a:r>
              <a:rPr lang="ru-RU" sz="2600" b="1" dirty="0">
                <a:solidFill>
                  <a:srgbClr val="FF0000"/>
                </a:solidFill>
                <a:latin typeface="Arial Black" panose="020B0A04020102020204" pitchFamily="34" charset="0"/>
              </a:rPr>
              <a:t>окончания  имён </a:t>
            </a:r>
            <a:r>
              <a:rPr lang="ru-RU" sz="26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существительных</a:t>
            </a:r>
            <a:br>
              <a:rPr lang="ru-RU" sz="26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sz="26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2 - </a:t>
            </a:r>
            <a:r>
              <a:rPr lang="ru-RU" sz="2600" b="1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го</a:t>
            </a:r>
            <a:r>
              <a:rPr lang="ru-RU" sz="26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склонения»</a:t>
            </a:r>
            <a:endParaRPr lang="ru-RU" sz="26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99824313"/>
              </p:ext>
            </p:extLst>
          </p:nvPr>
        </p:nvGraphicFramePr>
        <p:xfrm>
          <a:off x="2175375" y="1755901"/>
          <a:ext cx="6264698" cy="4894520"/>
        </p:xfrm>
        <a:graphic>
          <a:graphicData uri="http://schemas.openxmlformats.org/drawingml/2006/table">
            <a:tbl>
              <a:tblPr/>
              <a:tblGrid>
                <a:gridCol w="1167466">
                  <a:extLst>
                    <a:ext uri="{9D8B030D-6E8A-4147-A177-3AD203B41FA5}">
                      <a16:colId xmlns:a16="http://schemas.microsoft.com/office/drawing/2014/main" xmlns="" val="4059126162"/>
                    </a:ext>
                  </a:extLst>
                </a:gridCol>
                <a:gridCol w="1209159">
                  <a:extLst>
                    <a:ext uri="{9D8B030D-6E8A-4147-A177-3AD203B41FA5}">
                      <a16:colId xmlns:a16="http://schemas.microsoft.com/office/drawing/2014/main" xmlns="" val="4064761375"/>
                    </a:ext>
                  </a:extLst>
                </a:gridCol>
                <a:gridCol w="1230007">
                  <a:extLst>
                    <a:ext uri="{9D8B030D-6E8A-4147-A177-3AD203B41FA5}">
                      <a16:colId xmlns:a16="http://schemas.microsoft.com/office/drawing/2014/main" xmlns="" val="452029849"/>
                    </a:ext>
                  </a:extLst>
                </a:gridCol>
                <a:gridCol w="1230007">
                  <a:extLst>
                    <a:ext uri="{9D8B030D-6E8A-4147-A177-3AD203B41FA5}">
                      <a16:colId xmlns:a16="http://schemas.microsoft.com/office/drawing/2014/main" xmlns="" val="3171986203"/>
                    </a:ext>
                  </a:extLst>
                </a:gridCol>
                <a:gridCol w="1428059">
                  <a:extLst>
                    <a:ext uri="{9D8B030D-6E8A-4147-A177-3AD203B41FA5}">
                      <a16:colId xmlns:a16="http://schemas.microsoft.com/office/drawing/2014/main" xmlns="" val="1190092876"/>
                    </a:ext>
                  </a:extLst>
                </a:gridCol>
              </a:tblGrid>
              <a:tr h="388843"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200" b="1" u="sng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Падежи</a:t>
                      </a:r>
                      <a:endParaRPr lang="ru-RU" sz="1200" b="0" u="sng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46291" marR="46291" marT="46291" marB="4629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200" b="1" u="sng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Вопросы</a:t>
                      </a:r>
                      <a:endParaRPr lang="ru-RU" sz="1200" b="0" u="sng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46291" marR="46291" marT="46291" marB="4629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200" b="1" u="sng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Мужской род</a:t>
                      </a:r>
                      <a:endParaRPr lang="ru-RU" sz="1200" b="0" u="sng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46291" marR="46291" marT="46291" marB="4629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200" b="1" u="sng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 Средний род</a:t>
                      </a:r>
                      <a:endParaRPr lang="ru-RU" sz="1200" b="0" u="sng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46291" marR="46291" marT="46291" marB="4629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200" b="1" u="sng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Окончания</a:t>
                      </a:r>
                      <a:endParaRPr lang="ru-RU" sz="1200" b="0" u="sng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46291" marR="46291" marT="46291" marB="4629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67999019"/>
                  </a:ext>
                </a:extLst>
              </a:tr>
              <a:tr h="536974"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200" b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И. п.</a:t>
                      </a:r>
                      <a:endParaRPr lang="ru-RU" sz="1200" b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46291" marR="46291" marT="46291" marB="4629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кто?</a:t>
                      </a:r>
                      <a:b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</a:br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что?</a:t>
                      </a:r>
                    </a:p>
                  </a:txBody>
                  <a:tcPr marL="46291" marR="46291" marT="46291" marB="4629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слон, волк</a:t>
                      </a:r>
                      <a:b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</a:br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день,  рояль</a:t>
                      </a:r>
                    </a:p>
                  </a:txBody>
                  <a:tcPr marL="46291" marR="46291" marT="46291" marB="4629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окн</a:t>
                      </a:r>
                      <a:r>
                        <a:rPr lang="ru-RU" sz="1200" b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о</a:t>
                      </a:r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/>
                      </a:r>
                      <a:b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</a:br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неб</a:t>
                      </a:r>
                      <a:r>
                        <a:rPr lang="ru-RU" sz="1200" b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о</a:t>
                      </a:r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/>
                      </a:r>
                      <a:b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</a:br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мор</a:t>
                      </a:r>
                      <a:r>
                        <a:rPr lang="ru-RU" sz="1200" b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е</a:t>
                      </a:r>
                      <a:endParaRPr lang="ru-RU" sz="1200" b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46291" marR="46291" marT="46291" marB="4629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 b="0" dirty="0">
                          <a:solidFill>
                            <a:srgbClr val="FF0000"/>
                          </a:solidFill>
                          <a:effectLst/>
                          <a:latin typeface="Arial Black" panose="020B0A04020102020204" pitchFamily="34" charset="0"/>
                        </a:rPr>
                        <a:t>-о</a:t>
                      </a:r>
                      <a:br>
                        <a:rPr lang="ru-RU" sz="1800" b="0" dirty="0">
                          <a:solidFill>
                            <a:srgbClr val="FF0000"/>
                          </a:solidFill>
                          <a:effectLst/>
                          <a:latin typeface="Arial Black" panose="020B0A04020102020204" pitchFamily="34" charset="0"/>
                        </a:rPr>
                      </a:br>
                      <a:r>
                        <a:rPr lang="ru-RU" sz="1800" b="0" dirty="0">
                          <a:solidFill>
                            <a:srgbClr val="FF0000"/>
                          </a:solidFill>
                          <a:effectLst/>
                          <a:latin typeface="Arial Black" panose="020B0A04020102020204" pitchFamily="34" charset="0"/>
                        </a:rPr>
                        <a:t>-е</a:t>
                      </a:r>
                    </a:p>
                  </a:txBody>
                  <a:tcPr marL="46291" marR="46291" marT="46291" marB="4629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77800925"/>
                  </a:ext>
                </a:extLst>
              </a:tr>
              <a:tr h="685104"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200" b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Р. п.</a:t>
                      </a:r>
                      <a:endParaRPr lang="ru-RU" sz="1200" b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46291" marR="46291" marT="46291" marB="4629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кого?</a:t>
                      </a:r>
                      <a:b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</a:br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чего?</a:t>
                      </a:r>
                    </a:p>
                  </a:txBody>
                  <a:tcPr marL="46291" marR="46291" marT="46291" marB="4629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слон</a:t>
                      </a:r>
                      <a:r>
                        <a:rPr lang="ru-RU" sz="1200" b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а</a:t>
                      </a:r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, волк</a:t>
                      </a:r>
                      <a:r>
                        <a:rPr lang="ru-RU" sz="1200" b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а</a:t>
                      </a:r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/>
                      </a:r>
                      <a:b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</a:br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дн</a:t>
                      </a:r>
                      <a:r>
                        <a:rPr lang="ru-RU" sz="1200" b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я</a:t>
                      </a:r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,  роял</a:t>
                      </a:r>
                      <a:r>
                        <a:rPr lang="ru-RU" sz="1200" b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я</a:t>
                      </a:r>
                      <a:endParaRPr lang="ru-RU" sz="1200" b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46291" marR="46291" marT="46291" marB="4629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окн</a:t>
                      </a:r>
                      <a:r>
                        <a:rPr lang="ru-RU" sz="1200" b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а</a:t>
                      </a:r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/>
                      </a:r>
                      <a:b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</a:br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неб</a:t>
                      </a:r>
                      <a:r>
                        <a:rPr lang="ru-RU" sz="1200" b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а</a:t>
                      </a:r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/>
                      </a:r>
                      <a:b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</a:br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мор</a:t>
                      </a:r>
                      <a:r>
                        <a:rPr lang="ru-RU" sz="1200" b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я</a:t>
                      </a:r>
                      <a:endParaRPr lang="ru-RU" sz="1200" b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46291" marR="46291" marT="46291" marB="4629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 b="0" dirty="0">
                          <a:solidFill>
                            <a:srgbClr val="FF0000"/>
                          </a:solidFill>
                          <a:effectLst/>
                          <a:latin typeface="Arial Black" panose="020B0A04020102020204" pitchFamily="34" charset="0"/>
                        </a:rPr>
                        <a:t>-а</a:t>
                      </a:r>
                      <a:br>
                        <a:rPr lang="ru-RU" sz="1800" b="0" dirty="0">
                          <a:solidFill>
                            <a:srgbClr val="FF0000"/>
                          </a:solidFill>
                          <a:effectLst/>
                          <a:latin typeface="Arial Black" panose="020B0A04020102020204" pitchFamily="34" charset="0"/>
                        </a:rPr>
                      </a:br>
                      <a:r>
                        <a:rPr lang="ru-RU" sz="1800" b="0" dirty="0">
                          <a:solidFill>
                            <a:srgbClr val="FF0000"/>
                          </a:solidFill>
                          <a:effectLst/>
                          <a:latin typeface="Arial Black" panose="020B0A04020102020204" pitchFamily="34" charset="0"/>
                        </a:rPr>
                        <a:t>-я</a:t>
                      </a:r>
                    </a:p>
                  </a:txBody>
                  <a:tcPr marL="46291" marR="46291" marT="46291" marB="4629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44527437"/>
                  </a:ext>
                </a:extLst>
              </a:tr>
              <a:tr h="685104"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200" b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Д. п.</a:t>
                      </a:r>
                      <a:endParaRPr lang="ru-RU" sz="1200" b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46291" marR="46291" marT="46291" marB="4629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кому?</a:t>
                      </a:r>
                      <a:b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</a:br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чему?</a:t>
                      </a:r>
                    </a:p>
                  </a:txBody>
                  <a:tcPr marL="46291" marR="46291" marT="46291" marB="4629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 слон</a:t>
                      </a:r>
                      <a:r>
                        <a:rPr lang="ru-RU" sz="1200" b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у</a:t>
                      </a:r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, волк</a:t>
                      </a:r>
                      <a:r>
                        <a:rPr lang="ru-RU" sz="1200" b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у</a:t>
                      </a:r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/>
                      </a:r>
                      <a:b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</a:br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дн</a:t>
                      </a:r>
                      <a:r>
                        <a:rPr lang="ru-RU" sz="1200" b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ю</a:t>
                      </a:r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, роял</a:t>
                      </a:r>
                      <a:r>
                        <a:rPr lang="ru-RU" sz="1200" b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ю</a:t>
                      </a:r>
                      <a:endParaRPr lang="ru-RU" sz="1200" b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46291" marR="46291" marT="46291" marB="4629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окн</a:t>
                      </a:r>
                      <a:r>
                        <a:rPr lang="ru-RU" sz="1200" b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у</a:t>
                      </a:r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/>
                      </a:r>
                      <a:b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</a:br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неб</a:t>
                      </a:r>
                      <a:r>
                        <a:rPr lang="ru-RU" sz="1200" b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у</a:t>
                      </a:r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/>
                      </a:r>
                      <a:b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</a:br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мор</a:t>
                      </a:r>
                      <a:r>
                        <a:rPr lang="ru-RU" sz="1200" b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ю</a:t>
                      </a:r>
                      <a:endParaRPr lang="ru-RU" sz="1200" b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46291" marR="46291" marT="46291" marB="4629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 b="0" dirty="0">
                          <a:solidFill>
                            <a:srgbClr val="FF0000"/>
                          </a:solidFill>
                          <a:effectLst/>
                          <a:latin typeface="Arial Black" panose="020B0A04020102020204" pitchFamily="34" charset="0"/>
                        </a:rPr>
                        <a:t>-у</a:t>
                      </a:r>
                      <a:br>
                        <a:rPr lang="ru-RU" sz="1800" b="0" dirty="0">
                          <a:solidFill>
                            <a:srgbClr val="FF0000"/>
                          </a:solidFill>
                          <a:effectLst/>
                          <a:latin typeface="Arial Black" panose="020B0A04020102020204" pitchFamily="34" charset="0"/>
                        </a:rPr>
                      </a:br>
                      <a:r>
                        <a:rPr lang="ru-RU" sz="1800" b="0" dirty="0">
                          <a:solidFill>
                            <a:srgbClr val="FF0000"/>
                          </a:solidFill>
                          <a:effectLst/>
                          <a:latin typeface="Arial Black" panose="020B0A04020102020204" pitchFamily="34" charset="0"/>
                        </a:rPr>
                        <a:t>-ю</a:t>
                      </a:r>
                    </a:p>
                  </a:txBody>
                  <a:tcPr marL="46291" marR="46291" marT="46291" marB="4629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55880383"/>
                  </a:ext>
                </a:extLst>
              </a:tr>
              <a:tr h="685104"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2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В. п.</a:t>
                      </a:r>
                      <a:endParaRPr lang="ru-RU" sz="1200" b="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46291" marR="46291" marT="46291" marB="4629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кого?</a:t>
                      </a:r>
                      <a:b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</a:br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что?</a:t>
                      </a:r>
                    </a:p>
                  </a:txBody>
                  <a:tcPr marL="46291" marR="46291" marT="46291" marB="4629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слон</a:t>
                      </a:r>
                      <a:r>
                        <a:rPr lang="ru-RU" sz="1200" b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а</a:t>
                      </a:r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, волк</a:t>
                      </a:r>
                      <a:r>
                        <a:rPr lang="ru-RU" sz="1200" b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а</a:t>
                      </a:r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/>
                      </a:r>
                      <a:b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</a:br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день, рояль</a:t>
                      </a:r>
                    </a:p>
                  </a:txBody>
                  <a:tcPr marL="46291" marR="46291" marT="46291" marB="4629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окн</a:t>
                      </a:r>
                      <a:r>
                        <a:rPr lang="ru-RU" sz="1200" b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о</a:t>
                      </a:r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/>
                      </a:r>
                      <a:b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</a:br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неб</a:t>
                      </a:r>
                      <a:r>
                        <a:rPr lang="ru-RU" sz="1200" b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о</a:t>
                      </a:r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/>
                      </a:r>
                      <a:b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</a:br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мор</a:t>
                      </a:r>
                      <a:r>
                        <a:rPr lang="ru-RU" sz="1200" b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е</a:t>
                      </a:r>
                      <a:endParaRPr lang="ru-RU" sz="1200" b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46291" marR="46291" marT="46291" marB="4629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 b="0" dirty="0">
                          <a:solidFill>
                            <a:srgbClr val="FF0000"/>
                          </a:solidFill>
                          <a:effectLst/>
                          <a:latin typeface="Arial Black" panose="020B0A04020102020204" pitchFamily="34" charset="0"/>
                        </a:rPr>
                        <a:t>-а, -я</a:t>
                      </a:r>
                      <a:br>
                        <a:rPr lang="ru-RU" sz="1800" b="0" dirty="0">
                          <a:solidFill>
                            <a:srgbClr val="FF0000"/>
                          </a:solidFill>
                          <a:effectLst/>
                          <a:latin typeface="Arial Black" panose="020B0A04020102020204" pitchFamily="34" charset="0"/>
                        </a:rPr>
                      </a:br>
                      <a:r>
                        <a:rPr lang="ru-RU" sz="1800" b="0" dirty="0">
                          <a:solidFill>
                            <a:srgbClr val="FF0000"/>
                          </a:solidFill>
                          <a:effectLst/>
                          <a:latin typeface="Arial Black" panose="020B0A04020102020204" pitchFamily="34" charset="0"/>
                        </a:rPr>
                        <a:t>-о, -е </a:t>
                      </a:r>
                    </a:p>
                  </a:txBody>
                  <a:tcPr marL="46291" marR="46291" marT="46291" marB="4629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40928805"/>
                  </a:ext>
                </a:extLst>
              </a:tr>
              <a:tr h="685104"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200" b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Т. п.</a:t>
                      </a:r>
                      <a:endParaRPr lang="ru-RU" sz="1200" b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46291" marR="46291" marT="46291" marB="4629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кем?</a:t>
                      </a:r>
                      <a:b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</a:br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чем?</a:t>
                      </a:r>
                    </a:p>
                  </a:txBody>
                  <a:tcPr marL="46291" marR="46291" marT="46291" marB="4629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слон</a:t>
                      </a:r>
                      <a:r>
                        <a:rPr lang="ru-RU" sz="1200" b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ом</a:t>
                      </a:r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, волк</a:t>
                      </a:r>
                      <a:r>
                        <a:rPr lang="ru-RU" sz="1200" b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ом</a:t>
                      </a:r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/>
                      </a:r>
                      <a:b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</a:br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дн</a:t>
                      </a:r>
                      <a:r>
                        <a:rPr lang="ru-RU" sz="1200" b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ём</a:t>
                      </a:r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, роял</a:t>
                      </a:r>
                      <a:r>
                        <a:rPr lang="ru-RU" sz="1200" b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ем</a:t>
                      </a:r>
                      <a:endParaRPr lang="ru-RU" sz="1200" b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46291" marR="46291" marT="46291" marB="4629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окн</a:t>
                      </a:r>
                      <a:r>
                        <a:rPr lang="ru-RU" sz="1200" b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ом</a:t>
                      </a:r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/>
                      </a:r>
                      <a:b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</a:br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неб</a:t>
                      </a:r>
                      <a:r>
                        <a:rPr lang="ru-RU" sz="1200" b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ом</a:t>
                      </a:r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/>
                      </a:r>
                      <a:b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</a:br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мор</a:t>
                      </a:r>
                      <a:r>
                        <a:rPr lang="ru-RU" sz="1200" b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ем</a:t>
                      </a:r>
                      <a:endParaRPr lang="ru-RU" sz="1200" b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46291" marR="46291" marT="46291" marB="4629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 b="0" dirty="0">
                          <a:solidFill>
                            <a:srgbClr val="FF0000"/>
                          </a:solidFill>
                          <a:effectLst/>
                          <a:latin typeface="Arial Black" panose="020B0A04020102020204" pitchFamily="34" charset="0"/>
                        </a:rPr>
                        <a:t>-ом</a:t>
                      </a:r>
                      <a:br>
                        <a:rPr lang="ru-RU" sz="1800" b="0" dirty="0">
                          <a:solidFill>
                            <a:srgbClr val="FF0000"/>
                          </a:solidFill>
                          <a:effectLst/>
                          <a:latin typeface="Arial Black" panose="020B0A04020102020204" pitchFamily="34" charset="0"/>
                        </a:rPr>
                      </a:br>
                      <a:r>
                        <a:rPr lang="ru-RU" sz="1800" b="0" dirty="0">
                          <a:solidFill>
                            <a:srgbClr val="FF0000"/>
                          </a:solidFill>
                          <a:effectLst/>
                          <a:latin typeface="Arial Black" panose="020B0A04020102020204" pitchFamily="34" charset="0"/>
                        </a:rPr>
                        <a:t>-ем</a:t>
                      </a:r>
                      <a:br>
                        <a:rPr lang="ru-RU" sz="1800" b="0" dirty="0">
                          <a:solidFill>
                            <a:srgbClr val="FF0000"/>
                          </a:solidFill>
                          <a:effectLst/>
                          <a:latin typeface="Arial Black" panose="020B0A04020102020204" pitchFamily="34" charset="0"/>
                        </a:rPr>
                      </a:br>
                      <a:r>
                        <a:rPr lang="ru-RU" sz="1800" b="0" dirty="0">
                          <a:solidFill>
                            <a:srgbClr val="FF0000"/>
                          </a:solidFill>
                          <a:effectLst/>
                          <a:latin typeface="Arial Black" panose="020B0A04020102020204" pitchFamily="34" charset="0"/>
                        </a:rPr>
                        <a:t>-</a:t>
                      </a:r>
                      <a:r>
                        <a:rPr lang="ru-RU" sz="1800" b="0" dirty="0" err="1">
                          <a:solidFill>
                            <a:srgbClr val="FF0000"/>
                          </a:solidFill>
                          <a:effectLst/>
                          <a:latin typeface="Arial Black" panose="020B0A04020102020204" pitchFamily="34" charset="0"/>
                        </a:rPr>
                        <a:t>ём</a:t>
                      </a:r>
                      <a:r>
                        <a:rPr lang="ru-RU" sz="1800" b="0" dirty="0">
                          <a:solidFill>
                            <a:srgbClr val="FF0000"/>
                          </a:solidFill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</a:p>
                  </a:txBody>
                  <a:tcPr marL="46291" marR="46291" marT="46291" marB="4629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21461888"/>
                  </a:ext>
                </a:extLst>
              </a:tr>
              <a:tr h="685104"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200" b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П. п.</a:t>
                      </a:r>
                      <a:endParaRPr lang="ru-RU" sz="1200" b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46291" marR="46291" marT="46291" marB="4629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о ком?</a:t>
                      </a:r>
                      <a:b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</a:br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о чём?</a:t>
                      </a:r>
                    </a:p>
                  </a:txBody>
                  <a:tcPr marL="46291" marR="46291" marT="46291" marB="4629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о слон</a:t>
                      </a:r>
                      <a:r>
                        <a:rPr lang="ru-RU" sz="1200" b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е</a:t>
                      </a:r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, о волк</a:t>
                      </a:r>
                      <a:r>
                        <a:rPr lang="ru-RU" sz="1200" b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е</a:t>
                      </a:r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/>
                      </a:r>
                      <a:b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</a:br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о дн</a:t>
                      </a:r>
                      <a:r>
                        <a:rPr lang="ru-RU" sz="1200" b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е</a:t>
                      </a:r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, о роял</a:t>
                      </a:r>
                      <a:r>
                        <a:rPr lang="ru-RU" sz="1200" b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е</a:t>
                      </a:r>
                      <a:endParaRPr lang="ru-RU" sz="1200" b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46291" marR="46291" marT="46291" marB="4629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об окн</a:t>
                      </a:r>
                      <a:r>
                        <a:rPr lang="ru-RU" sz="1200" b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е</a:t>
                      </a:r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/>
                      </a:r>
                      <a:b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</a:br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о неб</a:t>
                      </a:r>
                      <a:r>
                        <a:rPr lang="ru-RU" sz="1200" b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е</a:t>
                      </a:r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/>
                      </a:r>
                      <a:b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</a:br>
                      <a:r>
                        <a:rPr lang="ru-RU" sz="1200" b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о мор</a:t>
                      </a:r>
                      <a:r>
                        <a:rPr lang="ru-RU" sz="1200" b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е</a:t>
                      </a:r>
                      <a:endParaRPr lang="ru-RU" sz="1200" b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46291" marR="46291" marT="46291" marB="4629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 b="0" dirty="0">
                          <a:solidFill>
                            <a:srgbClr val="FF0000"/>
                          </a:solidFill>
                          <a:effectLst/>
                          <a:latin typeface="Arial Black" panose="020B0A04020102020204" pitchFamily="34" charset="0"/>
                        </a:rPr>
                        <a:t>-е</a:t>
                      </a:r>
                    </a:p>
                  </a:txBody>
                  <a:tcPr marL="46291" marR="46291" marT="46291" marB="4629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34275822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584450" y="1695450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rgbClr val="666666"/>
                </a:solidFill>
                <a:effectLst/>
                <a:latin typeface="Open Sans"/>
              </a:rPr>
              <a:t/>
            </a:r>
            <a:b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rgbClr val="666666"/>
                </a:solidFill>
                <a:effectLst/>
                <a:latin typeface="Open Sans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13186" y="6093296"/>
            <a:ext cx="1368152" cy="4656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 smtClean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с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. 95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1476073" y="260648"/>
            <a:ext cx="7560007" cy="1569661"/>
            <a:chOff x="176099" y="2087476"/>
            <a:chExt cx="7560007" cy="1569661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176099" y="2087476"/>
              <a:ext cx="7416824" cy="13849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/>
                <a:t>Укажите род имён существительных, выделите окончания.</a:t>
              </a:r>
              <a:endParaRPr lang="ru-RU" dirty="0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670136" y="2087477"/>
              <a:ext cx="7065970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400" b="1" u="sng" dirty="0" smtClean="0">
                  <a:solidFill>
                    <a:schemeClr val="accent3">
                      <a:lumMod val="50000"/>
                    </a:schemeClr>
                  </a:solidFill>
                  <a:latin typeface="Arial Black" panose="020B0A04020102020204" pitchFamily="34" charset="0"/>
                </a:rPr>
                <a:t>Есть ли  различие в написании ударных и  безударных  падежных окончаний существительных  в  одном  и  том  же  падеже?</a:t>
              </a:r>
              <a:endParaRPr lang="ru-RU" sz="2400" u="sng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335360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630969" y="1955692"/>
            <a:ext cx="6835646" cy="266429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Проверять 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безударные окончания  имён существительных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2 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-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го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склонения  надо  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по</a:t>
            </a:r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ударным  окончаниям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существительных в  этом же   падеже 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195892" y="404664"/>
            <a:ext cx="7740352" cy="1752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Как  будем  проверять  безударные окончания  имён существительных 2   - </a:t>
            </a:r>
            <a:r>
              <a:rPr lang="ru-RU" sz="2800" dirty="0" err="1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го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 склонения?</a:t>
            </a:r>
            <a:endParaRPr lang="ru-RU" sz="2800" u="sng" dirty="0" smtClean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5772" y="4619988"/>
            <a:ext cx="2160240" cy="2023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2276012" y="5245297"/>
            <a:ext cx="6544460" cy="96998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u="sng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Слова  -  помощники  для </a:t>
            </a:r>
          </a:p>
          <a:p>
            <a:pPr algn="ctr"/>
            <a:r>
              <a:rPr lang="ru-RU" sz="2800" u="sng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2</a:t>
            </a:r>
            <a:r>
              <a:rPr lang="ru-RU" sz="2800" u="sng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 склонения: 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конь, стол, окно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2438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55499" y="375227"/>
            <a:ext cx="7451458" cy="1143000"/>
          </a:xfrm>
        </p:spPr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Алгоритм  проверки безударных окончаний имён  существительных</a:t>
            </a:r>
            <a:endParaRPr lang="ru-RU" sz="2800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639537"/>
            <a:ext cx="2160240" cy="2023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Скругленный прямоугольник 8"/>
          <p:cNvSpPr/>
          <p:nvPr/>
        </p:nvSpPr>
        <p:spPr>
          <a:xfrm>
            <a:off x="1588840" y="1628800"/>
            <a:ext cx="6984776" cy="64807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1. У имени  сущ. безударное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740352" y="1808820"/>
            <a:ext cx="360040" cy="2880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389080"/>
            <a:ext cx="639494" cy="674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Скругленный прямоугольник 11"/>
          <p:cNvSpPr/>
          <p:nvPr/>
        </p:nvSpPr>
        <p:spPr>
          <a:xfrm>
            <a:off x="1588840" y="3063837"/>
            <a:ext cx="7094334" cy="133235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2. Подбираю  слово  -  помощник  и  ставлю его  в ту же падежную  форму:  …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2159224" y="4791858"/>
            <a:ext cx="6523950" cy="869389"/>
            <a:chOff x="2159224" y="4791858"/>
            <a:chExt cx="6523950" cy="869389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2159224" y="4791858"/>
              <a:ext cx="6523950" cy="869389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800" dirty="0" smtClean="0">
                  <a:solidFill>
                    <a:schemeClr val="accent3">
                      <a:lumMod val="50000"/>
                    </a:schemeClr>
                  </a:solidFill>
                  <a:latin typeface="Arial Black" panose="020B0A04020102020204" pitchFamily="34" charset="0"/>
                </a:rPr>
                <a:t>3. Пишу такое же      ,как  у  слова  -  помощника.   </a:t>
              </a:r>
              <a:endParaRPr lang="ru-RU" sz="2800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5940152" y="4895125"/>
              <a:ext cx="360040" cy="288032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xmlns="" val="1538983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03648" y="296445"/>
            <a:ext cx="7451458" cy="431902"/>
          </a:xfrm>
        </p:spPr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Давайте  потренируемся!</a:t>
            </a:r>
            <a:endParaRPr lang="ru-RU" sz="28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458427" y="903812"/>
            <a:ext cx="6984776" cy="43334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1. У имени  сущ. безударное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452320" y="964639"/>
            <a:ext cx="360040" cy="2880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403648" y="1512624"/>
            <a:ext cx="7094334" cy="133235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2. Подбираю  слово  -  помощник  и  ставлю его  в ту же падежную  форму:  …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1481022" y="3015127"/>
            <a:ext cx="6523950" cy="869389"/>
            <a:chOff x="2159224" y="4791858"/>
            <a:chExt cx="6523950" cy="869389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2159224" y="4791858"/>
              <a:ext cx="6523950" cy="869389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800" dirty="0" smtClean="0">
                  <a:solidFill>
                    <a:schemeClr val="accent3">
                      <a:lumMod val="50000"/>
                    </a:schemeClr>
                  </a:solidFill>
                  <a:latin typeface="Arial Black" panose="020B0A04020102020204" pitchFamily="34" charset="0"/>
                </a:rPr>
                <a:t>3. Пишу такое же      ,как  у  слова  -  помощника.   </a:t>
              </a:r>
              <a:endParaRPr lang="ru-RU" sz="2800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5940152" y="4895125"/>
              <a:ext cx="360040" cy="288032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Подзаголовок 2"/>
          <p:cNvSpPr txBox="1">
            <a:spLocks/>
          </p:cNvSpPr>
          <p:nvPr/>
        </p:nvSpPr>
        <p:spPr>
          <a:xfrm>
            <a:off x="1373916" y="4293096"/>
            <a:ext cx="7662580" cy="1752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В  телефон __  , у  </a:t>
            </a:r>
            <a:r>
              <a:rPr lang="ru-RU" sz="2800" dirty="0" err="1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роял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___, о мор __, на костюм  __ , на  урок __  , без  солнц ___ .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79196" y="5421072"/>
            <a:ext cx="872399" cy="920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851920" y="4437112"/>
            <a:ext cx="504056" cy="34272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е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156176" y="4409425"/>
            <a:ext cx="504056" cy="34272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я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8191175" y="4409425"/>
            <a:ext cx="504056" cy="34272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е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707904" y="4847343"/>
            <a:ext cx="504056" cy="34272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е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293920" y="4847343"/>
            <a:ext cx="504056" cy="34272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е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843808" y="5249708"/>
            <a:ext cx="504056" cy="34272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а</a:t>
            </a:r>
          </a:p>
        </p:txBody>
      </p:sp>
    </p:spTree>
    <p:extLst>
      <p:ext uri="{BB962C8B-B14F-4D97-AF65-F5344CB8AC3E}">
        <p14:creationId xmlns:p14="http://schemas.microsoft.com/office/powerpoint/2010/main" xmlns="" val="573499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632848" cy="698234"/>
          </a:xfrm>
        </p:spPr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Подведём  итоги  работы!</a:t>
            </a:r>
            <a:endParaRPr lang="ru-RU" sz="2800" dirty="0"/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1331640" y="1268760"/>
            <a:ext cx="7632848" cy="2089819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С какой  частью  речи  работали  на   уроке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? </a:t>
            </a:r>
            <a:endParaRPr lang="ru-RU" sz="2800" dirty="0" smtClean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Какие 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имена существительные  относятся 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ко  2 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склонению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? К 1  склонению?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Как  определить  склонение существительного?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Как  проверить  безударное окончание имени  существительного?</a:t>
            </a:r>
          </a:p>
        </p:txBody>
      </p:sp>
    </p:spTree>
    <p:extLst>
      <p:ext uri="{BB962C8B-B14F-4D97-AF65-F5344CB8AC3E}">
        <p14:creationId xmlns:p14="http://schemas.microsoft.com/office/powerpoint/2010/main" xmlns="" val="3272535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500042"/>
            <a:ext cx="7186634" cy="6000792"/>
          </a:xfrm>
        </p:spPr>
        <p:txBody>
          <a:bodyPr/>
          <a:lstStyle/>
          <a:p>
            <a:pPr algn="l"/>
            <a:r>
              <a:rPr lang="ru-RU" dirty="0" smtClean="0"/>
              <a:t>Словарь:</a:t>
            </a:r>
            <a:br>
              <a:rPr lang="ru-RU" dirty="0" smtClean="0"/>
            </a:br>
            <a:r>
              <a:rPr lang="ru-RU" dirty="0" smtClean="0"/>
              <a:t>багаж, беседа, беседовать, библиотека, библиотекарь, билет, богатство, ботинки.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632848" cy="698234"/>
          </a:xfrm>
        </p:spPr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Оцените  свою  работу!</a:t>
            </a:r>
            <a:endParaRPr lang="ru-RU" sz="2800" dirty="0"/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3491880" y="1199818"/>
            <a:ext cx="5256584" cy="151216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Умею определять  существительные </a:t>
            </a:r>
          </a:p>
          <a:p>
            <a:pPr algn="l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2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 склонения!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412776"/>
            <a:ext cx="1231343" cy="925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7567"/>
          <a:stretch/>
        </p:blipFill>
        <p:spPr bwMode="auto">
          <a:xfrm>
            <a:off x="1907704" y="3537012"/>
            <a:ext cx="1205801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419872" y="3412779"/>
            <a:ext cx="5544616" cy="2016224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Затрудняюсь  определять  существительные </a:t>
            </a:r>
          </a:p>
          <a:p>
            <a:pPr algn="l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2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 склонения.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331640" y="5456146"/>
            <a:ext cx="7632848" cy="698234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Благодарю за работу  на уроке!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250505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736" y="692696"/>
            <a:ext cx="5832648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Скругленный прямоугольник 9"/>
          <p:cNvSpPr/>
          <p:nvPr/>
        </p:nvSpPr>
        <p:spPr>
          <a:xfrm>
            <a:off x="1662915" y="2996952"/>
            <a:ext cx="6898290" cy="115212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 smtClean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с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. 93 упр. 163</a:t>
            </a:r>
          </a:p>
          <a:p>
            <a:pPr algn="ctr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з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нать о сущ. 2  -  </a:t>
            </a:r>
            <a:r>
              <a:rPr lang="ru-RU" sz="2800" dirty="0" err="1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го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 склонения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2843808" y="4797152"/>
            <a:ext cx="5184576" cy="1389298"/>
            <a:chOff x="1559554" y="4292733"/>
            <a:chExt cx="5184576" cy="1389298"/>
          </a:xfrm>
        </p:grpSpPr>
        <p:grpSp>
          <p:nvGrpSpPr>
            <p:cNvPr id="13" name="Группа 12"/>
            <p:cNvGrpSpPr/>
            <p:nvPr/>
          </p:nvGrpSpPr>
          <p:grpSpPr>
            <a:xfrm>
              <a:off x="1559554" y="4292733"/>
              <a:ext cx="3641784" cy="487598"/>
              <a:chOff x="1619672" y="4776005"/>
              <a:chExt cx="3641784" cy="487598"/>
            </a:xfrm>
          </p:grpSpPr>
          <p:sp>
            <p:nvSpPr>
              <p:cNvPr id="21" name="Скругленный прямоугольник 20"/>
              <p:cNvSpPr/>
              <p:nvPr/>
            </p:nvSpPr>
            <p:spPr>
              <a:xfrm>
                <a:off x="1619672" y="4776005"/>
                <a:ext cx="3641784" cy="487598"/>
              </a:xfrm>
              <a:prstGeom prst="round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dirty="0" smtClean="0">
                  <a:solidFill>
                    <a:srgbClr val="FF0000"/>
                  </a:solidFill>
                  <a:latin typeface="Arial Black" panose="020B0A04020102020204" pitchFamily="34" charset="0"/>
                </a:endParaRPr>
              </a:p>
              <a:p>
                <a:r>
                  <a:rPr lang="ru-RU" sz="2800" dirty="0" smtClean="0">
                    <a:solidFill>
                      <a:schemeClr val="accent3">
                        <a:lumMod val="50000"/>
                      </a:schemeClr>
                    </a:solidFill>
                    <a:latin typeface="Arial Black" panose="020B0A04020102020204" pitchFamily="34" charset="0"/>
                  </a:rPr>
                  <a:t>Мужской  род</a:t>
                </a:r>
              </a:p>
              <a:p>
                <a:pPr algn="ctr"/>
                <a:r>
                  <a:rPr lang="ru-RU" sz="2800" dirty="0" smtClean="0">
                    <a:solidFill>
                      <a:srgbClr val="FF0000"/>
                    </a:solidFill>
                    <a:latin typeface="Arial Black" panose="020B0A04020102020204" pitchFamily="34" charset="0"/>
                  </a:rPr>
                  <a:t> </a:t>
                </a:r>
                <a:endParaRPr lang="ru-RU" sz="2800" dirty="0">
                  <a:solidFill>
                    <a:srgbClr val="FF00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22" name="Прямоугольник 21"/>
              <p:cNvSpPr/>
              <p:nvPr/>
            </p:nvSpPr>
            <p:spPr>
              <a:xfrm>
                <a:off x="4727499" y="4899644"/>
                <a:ext cx="337073" cy="240320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4800" dirty="0">
                  <a:solidFill>
                    <a:srgbClr val="FF0000"/>
                  </a:solidFill>
                  <a:latin typeface="Arial Black" panose="020B0A04020102020204" pitchFamily="34" charset="0"/>
                </a:endParaRPr>
              </a:p>
            </p:txBody>
          </p:sp>
        </p:grpSp>
        <p:grpSp>
          <p:nvGrpSpPr>
            <p:cNvPr id="16" name="Группа 15"/>
            <p:cNvGrpSpPr/>
            <p:nvPr/>
          </p:nvGrpSpPr>
          <p:grpSpPr>
            <a:xfrm>
              <a:off x="1576508" y="5099492"/>
              <a:ext cx="5167622" cy="582539"/>
              <a:chOff x="1636626" y="5582764"/>
              <a:chExt cx="5167622" cy="582539"/>
            </a:xfrm>
          </p:grpSpPr>
          <p:sp>
            <p:nvSpPr>
              <p:cNvPr id="17" name="Скругленный прямоугольник 16"/>
              <p:cNvSpPr/>
              <p:nvPr/>
            </p:nvSpPr>
            <p:spPr>
              <a:xfrm>
                <a:off x="1636626" y="5582764"/>
                <a:ext cx="5167622" cy="582539"/>
              </a:xfrm>
              <a:prstGeom prst="round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dirty="0" smtClean="0">
                  <a:solidFill>
                    <a:srgbClr val="FF0000"/>
                  </a:solidFill>
                  <a:latin typeface="Arial Black" panose="020B0A04020102020204" pitchFamily="34" charset="0"/>
                </a:endParaRPr>
              </a:p>
              <a:p>
                <a:r>
                  <a:rPr lang="ru-RU" sz="2800" dirty="0" smtClean="0">
                    <a:solidFill>
                      <a:schemeClr val="accent3">
                        <a:lumMod val="50000"/>
                      </a:schemeClr>
                    </a:solidFill>
                    <a:latin typeface="Arial Black" panose="020B0A04020102020204" pitchFamily="34" charset="0"/>
                  </a:rPr>
                  <a:t>Средний  род</a:t>
                </a:r>
              </a:p>
              <a:p>
                <a:pPr algn="ctr"/>
                <a:r>
                  <a:rPr lang="ru-RU" sz="2800" dirty="0" smtClean="0">
                    <a:solidFill>
                      <a:srgbClr val="FF0000"/>
                    </a:solidFill>
                    <a:latin typeface="Arial Black" panose="020B0A04020102020204" pitchFamily="34" charset="0"/>
                  </a:rPr>
                  <a:t> </a:t>
                </a:r>
                <a:endParaRPr lang="ru-RU" sz="2800" dirty="0">
                  <a:solidFill>
                    <a:srgbClr val="FF0000"/>
                  </a:solidFill>
                  <a:latin typeface="Arial Black" panose="020B0A04020102020204" pitchFamily="34" charset="0"/>
                </a:endParaRPr>
              </a:p>
            </p:txBody>
          </p:sp>
          <p:grpSp>
            <p:nvGrpSpPr>
              <p:cNvPr id="18" name="Группа 17"/>
              <p:cNvGrpSpPr/>
              <p:nvPr/>
            </p:nvGrpSpPr>
            <p:grpSpPr>
              <a:xfrm>
                <a:off x="4778482" y="5713419"/>
                <a:ext cx="1686445" cy="335023"/>
                <a:chOff x="3297642" y="5283567"/>
                <a:chExt cx="1686445" cy="335023"/>
              </a:xfrm>
            </p:grpSpPr>
            <p:sp>
              <p:nvSpPr>
                <p:cNvPr id="19" name="Прямоугольник 18"/>
                <p:cNvSpPr/>
                <p:nvPr/>
              </p:nvSpPr>
              <p:spPr>
                <a:xfrm>
                  <a:off x="3297642" y="5283567"/>
                  <a:ext cx="720079" cy="335023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800" dirty="0" smtClean="0">
                      <a:solidFill>
                        <a:srgbClr val="FF0000"/>
                      </a:solidFill>
                      <a:latin typeface="Arial Black" panose="020B0A04020102020204" pitchFamily="34" charset="0"/>
                    </a:rPr>
                    <a:t>- о</a:t>
                  </a:r>
                  <a:endParaRPr lang="ru-RU" sz="2800" dirty="0">
                    <a:solidFill>
                      <a:srgbClr val="FF0000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20" name="Прямоугольник 19"/>
                <p:cNvSpPr/>
                <p:nvPr/>
              </p:nvSpPr>
              <p:spPr>
                <a:xfrm>
                  <a:off x="4155995" y="5283568"/>
                  <a:ext cx="828092" cy="335022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800" dirty="0" smtClean="0">
                      <a:solidFill>
                        <a:srgbClr val="FF0000"/>
                      </a:solidFill>
                      <a:latin typeface="Arial Black" panose="020B0A04020102020204" pitchFamily="34" charset="0"/>
                    </a:rPr>
                    <a:t>- е</a:t>
                  </a:r>
                  <a:endParaRPr lang="ru-RU" sz="2800" dirty="0">
                    <a:solidFill>
                      <a:srgbClr val="FF0000"/>
                    </a:solidFill>
                    <a:latin typeface="Arial Black" panose="020B0A04020102020204" pitchFamily="34" charset="0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xmlns="" val="96199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067128" cy="634082"/>
          </a:xfrm>
        </p:spPr>
        <p:txBody>
          <a:bodyPr/>
          <a:lstStyle/>
          <a:p>
            <a:r>
              <a:rPr lang="ru-RU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anose="020B0A04020102020204" pitchFamily="34" charset="0"/>
              </a:rPr>
              <a:t>Интернет   ресурсы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672" y="1196752"/>
            <a:ext cx="7272808" cy="4929411"/>
          </a:xfrm>
        </p:spPr>
        <p:txBody>
          <a:bodyPr/>
          <a:lstStyle/>
          <a:p>
            <a:pPr lvl="0"/>
            <a:r>
              <a:rPr lang="en-US" sz="2000" b="1" dirty="0">
                <a:solidFill>
                  <a:srgbClr val="0070C0"/>
                </a:solidFill>
                <a:latin typeface="Arial Black" panose="020B0A04020102020204" pitchFamily="34" charset="0"/>
                <a:hlinkClick r:id="rId2"/>
              </a:rPr>
              <a:t>http://linda6035.ucoz.ru/</a:t>
            </a:r>
            <a:r>
              <a:rPr lang="ru-RU" sz="2000" dirty="0">
                <a:solidFill>
                  <a:srgbClr val="0070C0"/>
                </a:solidFill>
                <a:latin typeface="Arial Black" panose="020B0A04020102020204" pitchFamily="34" charset="0"/>
                <a:cs typeface="Arial" charset="0"/>
              </a:rPr>
              <a:t> </a:t>
            </a:r>
            <a:r>
              <a:rPr lang="en-US" sz="2000" dirty="0">
                <a:solidFill>
                  <a:srgbClr val="0070C0"/>
                </a:solidFill>
                <a:latin typeface="Arial Black" panose="020B0A04020102020204" pitchFamily="34" charset="0"/>
                <a:cs typeface="Arial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Arial Black" panose="020B0A04020102020204" pitchFamily="34" charset="0"/>
                <a:cs typeface="Arial" charset="0"/>
              </a:rPr>
              <a:t> 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  <a:cs typeface="Arial" charset="0"/>
              </a:rPr>
              <a:t>(источник  шаблона)</a:t>
            </a:r>
            <a:endParaRPr lang="ru-RU" sz="2000" dirty="0">
              <a:solidFill>
                <a:schemeClr val="accent3">
                  <a:lumMod val="50000"/>
                </a:schemeClr>
              </a:solidFill>
              <a:latin typeface="Arial Black" pitchFamily="34" charset="0"/>
              <a:hlinkClick r:id="rId3"/>
            </a:endParaRPr>
          </a:p>
          <a:p>
            <a:pPr>
              <a:buFont typeface="Arial" pitchFamily="34" charset="0"/>
              <a:buChar char="•"/>
            </a:pPr>
            <a:r>
              <a:rPr lang="en-US" sz="2000" u="sng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  <a:cs typeface="Arial" charset="0"/>
              </a:rPr>
              <a:t>napitkimira.net</a:t>
            </a:r>
            <a:endParaRPr lang="ru-RU" sz="2000" u="sng" dirty="0" smtClean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  <a:cs typeface="Arial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u="sng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  <a:cs typeface="Arial" charset="0"/>
                <a:hlinkClick r:id="rId4"/>
              </a:rPr>
              <a:t>https://volzsky-klass.ru/kanakina-4-klass-uchebnik-1-upr-166-s-95</a:t>
            </a:r>
            <a:r>
              <a:rPr lang="en-US" sz="2000" u="sng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  <a:cs typeface="Arial" charset="0"/>
                <a:hlinkClick r:id="rId4"/>
              </a:rPr>
              <a:t>/</a:t>
            </a:r>
            <a:endParaRPr lang="ru-RU" sz="2000" u="sng" dirty="0" smtClean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  <a:cs typeface="Arial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u="sng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  <a:cs typeface="Arial" charset="0"/>
              </a:rPr>
              <a:t>dreamstime.com</a:t>
            </a:r>
            <a:endParaRPr lang="ru-RU" sz="2000" u="sng" dirty="0" smtClean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  <a:cs typeface="Arial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u="sng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  <a:cs typeface="Arial" charset="0"/>
              </a:rPr>
              <a:t>infourok.ru</a:t>
            </a:r>
            <a:endParaRPr lang="ru-RU" sz="2000" u="sng" dirty="0" smtClean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  <a:cs typeface="Arial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u="sng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  <a:cs typeface="Arial" charset="0"/>
              </a:rPr>
              <a:t>artzakaz.pro</a:t>
            </a:r>
            <a:endParaRPr lang="ru-RU" sz="2000" u="sng" dirty="0" smtClean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  <a:cs typeface="Arial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u="sng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  <a:cs typeface="Arial" charset="0"/>
              </a:rPr>
              <a:t>clipart-best.com</a:t>
            </a:r>
            <a:endParaRPr lang="ru-RU" sz="2000" u="sng" dirty="0" smtClean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  <a:cs typeface="Arial" charset="0"/>
            </a:endParaRPr>
          </a:p>
          <a:p>
            <a:pPr>
              <a:buFont typeface="Arial" pitchFamily="34" charset="0"/>
              <a:buChar char="•"/>
            </a:pPr>
            <a:endParaRPr lang="en-US" sz="2000" u="sng" dirty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  <a:cs typeface="Arial" charset="0"/>
            </a:endParaRPr>
          </a:p>
          <a:p>
            <a:pPr>
              <a:buFont typeface="Arial" pitchFamily="34" charset="0"/>
              <a:buChar char="•"/>
            </a:pPr>
            <a:endParaRPr lang="ru-RU" sz="2000" u="sng" dirty="0" smtClean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  <a:cs typeface="Arial" charset="0"/>
            </a:endParaRPr>
          </a:p>
          <a:p>
            <a:pPr>
              <a:buFont typeface="Arial" pitchFamily="34" charset="0"/>
              <a:buChar char="•"/>
            </a:pPr>
            <a:endParaRPr lang="ru-RU" sz="2000" u="sng" dirty="0">
              <a:solidFill>
                <a:srgbClr val="0070C0"/>
              </a:solidFill>
              <a:latin typeface="Arial Black" panose="020B0A04020102020204" pitchFamily="34" charset="0"/>
              <a:cs typeface="Arial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0773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9100" y="188640"/>
            <a:ext cx="7067128" cy="1143000"/>
          </a:xfrm>
        </p:spPr>
        <p:txBody>
          <a:bodyPr/>
          <a:lstStyle/>
          <a:p>
            <a:r>
              <a:rPr lang="ru-RU" sz="28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anose="020B0A04020102020204" pitchFamily="34" charset="0"/>
              </a:rPr>
              <a:t>Использованная   литература 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43116" y="1196752"/>
            <a:ext cx="6923112" cy="4525963"/>
          </a:xfrm>
        </p:spPr>
        <p:txBody>
          <a:bodyPr/>
          <a:lstStyle/>
          <a:p>
            <a:r>
              <a:rPr lang="ru-RU" altLang="ru-RU" sz="2000" dirty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Бубнова И.А., Архипова Ю.И., </a:t>
            </a:r>
            <a:r>
              <a:rPr lang="ru-RU" altLang="ru-RU" sz="2000" dirty="0" err="1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Роговцева</a:t>
            </a:r>
            <a:r>
              <a:rPr lang="ru-RU" altLang="ru-RU" sz="2000" dirty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  Н.И. Русский язык: Поурочные разработки: Технологические  карты  уроков: 4  класс. – М., Просвещение,  2014</a:t>
            </a:r>
          </a:p>
          <a:p>
            <a:pPr marL="0" indent="0">
              <a:buNone/>
            </a:pPr>
            <a:endParaRPr lang="ru-RU" altLang="ru-RU" sz="2000" dirty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  <a:p>
            <a:r>
              <a:rPr lang="ru-RU" altLang="ru-RU" sz="2000" dirty="0" err="1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Канакина</a:t>
            </a:r>
            <a:r>
              <a:rPr lang="ru-RU" altLang="ru-RU" sz="2000" dirty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 В.П. Русский  язык. 4 класс. Учеб. для </a:t>
            </a:r>
            <a:r>
              <a:rPr lang="ru-RU" altLang="ru-RU" sz="2000" dirty="0" err="1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общеобразоват</a:t>
            </a:r>
            <a:r>
              <a:rPr lang="ru-RU" altLang="ru-RU" sz="2000" dirty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. организаций.    Ч. 1 – М.: Просвещение, 2018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54275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00730" y="380502"/>
            <a:ext cx="7067128" cy="1143000"/>
          </a:xfrm>
        </p:spPr>
        <p:txBody>
          <a:bodyPr/>
          <a:lstStyle/>
          <a:p>
            <a:r>
              <a:rPr lang="ru-RU" altLang="ru-RU" sz="2800" dirty="0" smtClean="0">
                <a:solidFill>
                  <a:srgbClr val="FF0000"/>
                </a:solidFill>
                <a:latin typeface="Arial Black" pitchFamily="34" charset="0"/>
              </a:rPr>
              <a:t>Проведём  наблюдение  над именами  существительными!</a:t>
            </a:r>
            <a:endParaRPr lang="ru-RU" sz="28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621302" y="1870122"/>
            <a:ext cx="7344816" cy="3235498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 дождь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 —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дождик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               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 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воробей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 —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воробышек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        </a:t>
            </a:r>
            <a:endParaRPr lang="ru-RU" sz="2800" dirty="0" smtClean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 marL="0" indent="0">
              <a:buNone/>
            </a:pP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стекло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—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стёклышко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уголь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 —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уголёк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море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—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моряк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        </a:t>
            </a:r>
            <a:endParaRPr lang="ru-RU" sz="2800" dirty="0" smtClean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слово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—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словарь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838775" y="6032515"/>
            <a:ext cx="2966650" cy="44445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 smtClean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с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. 93 упр. 162 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59632" y="5091970"/>
            <a:ext cx="712879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В чём сходство и различие каждой пары имён существительных?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1354290" y="410558"/>
            <a:ext cx="7560007" cy="1384995"/>
            <a:chOff x="176099" y="2087477"/>
            <a:chExt cx="7560007" cy="1384995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176099" y="2087477"/>
              <a:ext cx="7416824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/>
                <a:t>Укажите род имён существительных, выделите окончания.</a:t>
              </a:r>
              <a:endParaRPr lang="ru-RU" dirty="0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670136" y="2087477"/>
              <a:ext cx="7065970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b="1" u="sng" dirty="0" smtClean="0">
                  <a:solidFill>
                    <a:schemeClr val="accent3">
                      <a:lumMod val="50000"/>
                    </a:schemeClr>
                  </a:solidFill>
                  <a:latin typeface="Arial Black" panose="020B0A04020102020204" pitchFamily="34" charset="0"/>
                </a:rPr>
                <a:t>Спишите.  Укажите </a:t>
              </a:r>
              <a:r>
                <a:rPr lang="ru-RU" sz="2800" b="1" u="sng" dirty="0">
                  <a:solidFill>
                    <a:schemeClr val="accent3">
                      <a:lumMod val="50000"/>
                    </a:schemeClr>
                  </a:solidFill>
                  <a:latin typeface="Arial Black" panose="020B0A04020102020204" pitchFamily="34" charset="0"/>
                </a:rPr>
                <a:t>род имён существительных, выделите окончания.</a:t>
              </a:r>
              <a:endParaRPr lang="ru-RU" sz="2800" u="sng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endParaRPr>
            </a:p>
          </p:txBody>
        </p:sp>
      </p:grpSp>
      <p:pic>
        <p:nvPicPr>
          <p:cNvPr id="3074" name="Picture 2" descr="https://ds05.infourok.ru/uploads/ex/09fc/0008957b-81f5b14c/hello_html_m12f344a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93357" y="1674093"/>
            <a:ext cx="1874501" cy="2096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88380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31008" y="279112"/>
            <a:ext cx="7067128" cy="1143000"/>
          </a:xfrm>
        </p:spPr>
        <p:txBody>
          <a:bodyPr/>
          <a:lstStyle/>
          <a:p>
            <a:r>
              <a:rPr lang="ru-RU" altLang="ru-RU" sz="2800" dirty="0" smtClean="0">
                <a:solidFill>
                  <a:srgbClr val="FF0000"/>
                </a:solidFill>
                <a:latin typeface="Arial Black" pitchFamily="34" charset="0"/>
              </a:rPr>
              <a:t>Проведём  наблюдение  над именами  существительными!</a:t>
            </a:r>
            <a:endParaRPr lang="ru-RU" sz="28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392164" y="1417638"/>
            <a:ext cx="7344816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 дождь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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 — дождик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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               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 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воробей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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 — воробышек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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        </a:t>
            </a:r>
            <a:endParaRPr lang="ru-RU" sz="2800" dirty="0" smtClean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 marL="0" indent="0">
              <a:buNone/>
            </a:pP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стекл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о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—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стёклышк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о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 </a:t>
            </a:r>
            <a:endParaRPr lang="ru-RU" sz="2800" dirty="0" smtClean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 уголь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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 — уголёк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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 </a:t>
            </a:r>
            <a:endParaRPr lang="ru-RU" sz="2800" dirty="0" smtClean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 marL="0" indent="0">
              <a:buNone/>
            </a:pP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мор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е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 —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моряк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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    </a:t>
            </a:r>
            <a:endParaRPr lang="ru-RU" sz="2800" dirty="0" smtClean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 слов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о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— словарь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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1619672" y="4776005"/>
            <a:ext cx="3641784" cy="487598"/>
            <a:chOff x="1619672" y="4776005"/>
            <a:chExt cx="3641784" cy="487598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1619672" y="4776005"/>
              <a:ext cx="3641784" cy="48759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endParaRPr>
            </a:p>
            <a:p>
              <a:r>
                <a:rPr lang="ru-RU" sz="2800" dirty="0" smtClean="0">
                  <a:solidFill>
                    <a:schemeClr val="accent3">
                      <a:lumMod val="50000"/>
                    </a:schemeClr>
                  </a:solidFill>
                  <a:latin typeface="Arial Black" panose="020B0A04020102020204" pitchFamily="34" charset="0"/>
                </a:rPr>
                <a:t>Мужской  род</a:t>
              </a:r>
            </a:p>
            <a:p>
              <a:pPr algn="ctr"/>
              <a:r>
                <a:rPr lang="ru-RU" sz="2800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 </a:t>
              </a:r>
              <a:endParaRPr lang="ru-RU" sz="2800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727499" y="4899644"/>
              <a:ext cx="337073" cy="24032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800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1636626" y="5582764"/>
            <a:ext cx="5167622" cy="582539"/>
            <a:chOff x="1636626" y="5582764"/>
            <a:chExt cx="5167622" cy="582539"/>
          </a:xfrm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1636626" y="5582764"/>
              <a:ext cx="5167622" cy="582539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endParaRPr>
            </a:p>
            <a:p>
              <a:r>
                <a:rPr lang="ru-RU" sz="2800" dirty="0" smtClean="0">
                  <a:solidFill>
                    <a:schemeClr val="accent3">
                      <a:lumMod val="50000"/>
                    </a:schemeClr>
                  </a:solidFill>
                  <a:latin typeface="Arial Black" panose="020B0A04020102020204" pitchFamily="34" charset="0"/>
                </a:rPr>
                <a:t>Средний  род</a:t>
              </a:r>
            </a:p>
            <a:p>
              <a:pPr algn="ctr"/>
              <a:r>
                <a:rPr lang="ru-RU" sz="2800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 </a:t>
              </a:r>
              <a:endParaRPr lang="ru-RU" sz="2800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grpSp>
          <p:nvGrpSpPr>
            <p:cNvPr id="17" name="Группа 16"/>
            <p:cNvGrpSpPr/>
            <p:nvPr/>
          </p:nvGrpSpPr>
          <p:grpSpPr>
            <a:xfrm>
              <a:off x="4778482" y="5713419"/>
              <a:ext cx="1686445" cy="335023"/>
              <a:chOff x="3297642" y="5283567"/>
              <a:chExt cx="1686445" cy="335023"/>
            </a:xfrm>
          </p:grpSpPr>
          <p:sp>
            <p:nvSpPr>
              <p:cNvPr id="18" name="Прямоугольник 17"/>
              <p:cNvSpPr/>
              <p:nvPr/>
            </p:nvSpPr>
            <p:spPr>
              <a:xfrm>
                <a:off x="3297642" y="5283567"/>
                <a:ext cx="720079" cy="335023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dirty="0" smtClean="0">
                    <a:solidFill>
                      <a:srgbClr val="FF0000"/>
                    </a:solidFill>
                    <a:latin typeface="Arial Black" panose="020B0A04020102020204" pitchFamily="34" charset="0"/>
                  </a:rPr>
                  <a:t>- о</a:t>
                </a:r>
                <a:endParaRPr lang="ru-RU" sz="2800" dirty="0">
                  <a:solidFill>
                    <a:srgbClr val="FF00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19" name="Прямоугольник 18"/>
              <p:cNvSpPr/>
              <p:nvPr/>
            </p:nvSpPr>
            <p:spPr>
              <a:xfrm>
                <a:off x="4155995" y="5283568"/>
                <a:ext cx="828092" cy="335022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dirty="0" smtClean="0">
                    <a:solidFill>
                      <a:srgbClr val="FF0000"/>
                    </a:solidFill>
                    <a:latin typeface="Arial Black" panose="020B0A04020102020204" pitchFamily="34" charset="0"/>
                  </a:rPr>
                  <a:t>- е</a:t>
                </a:r>
                <a:endParaRPr lang="ru-RU" sz="2800" dirty="0">
                  <a:solidFill>
                    <a:srgbClr val="FF0000"/>
                  </a:solidFill>
                  <a:latin typeface="Arial Black" panose="020B0A04020102020204" pitchFamily="34" charset="0"/>
                </a:endParaRPr>
              </a:p>
            </p:txBody>
          </p:sp>
        </p:grpSp>
      </p:grpSp>
      <p:grpSp>
        <p:nvGrpSpPr>
          <p:cNvPr id="26" name="Группа 25"/>
          <p:cNvGrpSpPr/>
          <p:nvPr/>
        </p:nvGrpSpPr>
        <p:grpSpPr>
          <a:xfrm>
            <a:off x="0" y="-99392"/>
            <a:ext cx="8883467" cy="1703431"/>
            <a:chOff x="-73167" y="2127265"/>
            <a:chExt cx="8883467" cy="1703431"/>
          </a:xfrm>
        </p:grpSpPr>
        <p:pic>
          <p:nvPicPr>
            <p:cNvPr id="22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3167" y="2127265"/>
              <a:ext cx="1709793" cy="17034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23" name="Группа 22"/>
            <p:cNvGrpSpPr/>
            <p:nvPr/>
          </p:nvGrpSpPr>
          <p:grpSpPr>
            <a:xfrm>
              <a:off x="1619672" y="2510387"/>
              <a:ext cx="7190628" cy="954107"/>
              <a:chOff x="90617" y="2067623"/>
              <a:chExt cx="7502307" cy="954107"/>
            </a:xfrm>
          </p:grpSpPr>
          <p:sp>
            <p:nvSpPr>
              <p:cNvPr id="24" name="Прямоугольник 23"/>
              <p:cNvSpPr/>
              <p:nvPr/>
            </p:nvSpPr>
            <p:spPr>
              <a:xfrm>
                <a:off x="176100" y="2087477"/>
                <a:ext cx="7416824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b="1" dirty="0"/>
                  <a:t>Укажите род имён существительных, выделите окончания.</a:t>
                </a:r>
                <a:endParaRPr lang="ru-RU" dirty="0"/>
              </a:p>
            </p:txBody>
          </p:sp>
          <p:sp>
            <p:nvSpPr>
              <p:cNvPr id="25" name="Прямоугольник 24"/>
              <p:cNvSpPr/>
              <p:nvPr/>
            </p:nvSpPr>
            <p:spPr>
              <a:xfrm>
                <a:off x="90617" y="2067623"/>
                <a:ext cx="7065970" cy="9541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2800" u="sng" dirty="0" smtClean="0">
                    <a:solidFill>
                      <a:srgbClr val="FF0000"/>
                    </a:solidFill>
                    <a:latin typeface="Arial Black" panose="020B0A04020102020204" pitchFamily="34" charset="0"/>
                  </a:rPr>
                  <a:t>Это  существительные 2  - </a:t>
                </a:r>
                <a:r>
                  <a:rPr lang="ru-RU" sz="2800" u="sng" dirty="0" err="1" smtClean="0">
                    <a:solidFill>
                      <a:srgbClr val="FF0000"/>
                    </a:solidFill>
                    <a:latin typeface="Arial Black" panose="020B0A04020102020204" pitchFamily="34" charset="0"/>
                  </a:rPr>
                  <a:t>го</a:t>
                </a:r>
                <a:r>
                  <a:rPr lang="ru-RU" sz="2800" u="sng" dirty="0" smtClean="0">
                    <a:solidFill>
                      <a:srgbClr val="FF0000"/>
                    </a:solidFill>
                    <a:latin typeface="Arial Black" panose="020B0A04020102020204" pitchFamily="34" charset="0"/>
                  </a:rPr>
                  <a:t> склонения!</a:t>
                </a:r>
                <a:endParaRPr lang="ru-RU" sz="2800" u="sng" dirty="0">
                  <a:solidFill>
                    <a:srgbClr val="FF0000"/>
                  </a:solidFill>
                  <a:latin typeface="Arial Black" panose="020B0A04020102020204" pitchFamily="34" charset="0"/>
                </a:endParaRPr>
              </a:p>
            </p:txBody>
          </p:sp>
        </p:grpSp>
      </p:grpSp>
      <p:pic>
        <p:nvPicPr>
          <p:cNvPr id="27" name="Picture 2" descr="https://ds05.infourok.ru/uploads/ex/09fc/0008957b-81f5b14c/hello_html_m12f344a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62479" y="1195936"/>
            <a:ext cx="1874501" cy="2096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1848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3"/>
          <p:cNvSpPr txBox="1">
            <a:spLocks/>
          </p:cNvSpPr>
          <p:nvPr/>
        </p:nvSpPr>
        <p:spPr>
          <a:xfrm>
            <a:off x="611560" y="332656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331640" y="500042"/>
            <a:ext cx="75095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2</a:t>
            </a:r>
            <a:r>
              <a:rPr lang="ru-RU" sz="4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4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– е склонение имён </a:t>
            </a:r>
            <a:r>
              <a:rPr lang="ru-RU" sz="4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существительных</a:t>
            </a:r>
            <a:endParaRPr lang="ru-RU" sz="4800" dirty="0">
              <a:solidFill>
                <a:schemeClr val="accent3">
                  <a:lumMod val="50000"/>
                </a:schemeClr>
              </a:solidFill>
              <a:effectLst/>
              <a:latin typeface="Arial Black" panose="020B0A04020102020204" pitchFamily="34" charset="0"/>
            </a:endParaRPr>
          </a:p>
        </p:txBody>
      </p:sp>
      <p:pic>
        <p:nvPicPr>
          <p:cNvPr id="5" name="Picture 2" descr="https://ds05.infourok.ru/uploads/ex/09fc/0008957b-81f5b14c/hello_html_m12f344a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937253"/>
            <a:ext cx="1400035" cy="1566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thumbs.dreamstime.com/b/farmer-harvest-wheat-vector-5101099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50878" y="2761113"/>
            <a:ext cx="2177559" cy="1649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st2.depositphotos.com/1302980/8616/v/950/depositphotos_86160986-stock-illustration-french-sandwich-icon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3674" b="12577"/>
          <a:stretch/>
        </p:blipFill>
        <p:spPr bwMode="auto">
          <a:xfrm>
            <a:off x="3857620" y="4214818"/>
            <a:ext cx="2116257" cy="1178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211144" cy="1143000"/>
          </a:xfrm>
        </p:spPr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Сделаем  вывод,  какое  склонение существительных   будем  изучать? </a:t>
            </a:r>
            <a:endParaRPr lang="ru-RU" sz="28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64810" y="4387205"/>
            <a:ext cx="1941958" cy="2073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3299229" y="6059294"/>
            <a:ext cx="1368152" cy="4656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 smtClean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с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. 93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555776" y="1749227"/>
            <a:ext cx="4824537" cy="93714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2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– е склонение  имён  существительных 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1318052" y="2818905"/>
            <a:ext cx="7520702" cy="175560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Какие  признаки  2  -  </a:t>
            </a:r>
            <a:r>
              <a:rPr lang="ru-RU" sz="2800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го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 склонения имён  существительных определили? </a:t>
            </a:r>
            <a:endParaRPr lang="ru-RU" sz="2800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1559554" y="4292733"/>
            <a:ext cx="5184576" cy="1389298"/>
            <a:chOff x="1559554" y="4292733"/>
            <a:chExt cx="5184576" cy="1389298"/>
          </a:xfrm>
        </p:grpSpPr>
        <p:grpSp>
          <p:nvGrpSpPr>
            <p:cNvPr id="11" name="Группа 10"/>
            <p:cNvGrpSpPr/>
            <p:nvPr/>
          </p:nvGrpSpPr>
          <p:grpSpPr>
            <a:xfrm>
              <a:off x="1559554" y="4292733"/>
              <a:ext cx="3641784" cy="487598"/>
              <a:chOff x="1619672" y="4776005"/>
              <a:chExt cx="3641784" cy="487598"/>
            </a:xfrm>
          </p:grpSpPr>
          <p:sp>
            <p:nvSpPr>
              <p:cNvPr id="12" name="Скругленный прямоугольник 11"/>
              <p:cNvSpPr/>
              <p:nvPr/>
            </p:nvSpPr>
            <p:spPr>
              <a:xfrm>
                <a:off x="1619672" y="4776005"/>
                <a:ext cx="3641784" cy="487598"/>
              </a:xfrm>
              <a:prstGeom prst="round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dirty="0" smtClean="0">
                  <a:solidFill>
                    <a:srgbClr val="FF0000"/>
                  </a:solidFill>
                  <a:latin typeface="Arial Black" panose="020B0A04020102020204" pitchFamily="34" charset="0"/>
                </a:endParaRPr>
              </a:p>
              <a:p>
                <a:r>
                  <a:rPr lang="ru-RU" sz="2800" dirty="0" smtClean="0">
                    <a:solidFill>
                      <a:schemeClr val="accent3">
                        <a:lumMod val="50000"/>
                      </a:schemeClr>
                    </a:solidFill>
                    <a:latin typeface="Arial Black" panose="020B0A04020102020204" pitchFamily="34" charset="0"/>
                  </a:rPr>
                  <a:t>Мужской  род</a:t>
                </a:r>
              </a:p>
              <a:p>
                <a:pPr algn="ctr"/>
                <a:r>
                  <a:rPr lang="ru-RU" sz="2800" dirty="0" smtClean="0">
                    <a:solidFill>
                      <a:srgbClr val="FF0000"/>
                    </a:solidFill>
                    <a:latin typeface="Arial Black" panose="020B0A04020102020204" pitchFamily="34" charset="0"/>
                  </a:rPr>
                  <a:t> </a:t>
                </a:r>
                <a:endParaRPr lang="ru-RU" sz="2800" dirty="0">
                  <a:solidFill>
                    <a:srgbClr val="FF00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4727499" y="4899644"/>
                <a:ext cx="337073" cy="240320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4800" dirty="0">
                  <a:solidFill>
                    <a:srgbClr val="FF0000"/>
                  </a:solidFill>
                  <a:latin typeface="Arial Black" panose="020B0A04020102020204" pitchFamily="34" charset="0"/>
                </a:endParaRPr>
              </a:p>
            </p:txBody>
          </p:sp>
        </p:grpSp>
        <p:grpSp>
          <p:nvGrpSpPr>
            <p:cNvPr id="14" name="Группа 13"/>
            <p:cNvGrpSpPr/>
            <p:nvPr/>
          </p:nvGrpSpPr>
          <p:grpSpPr>
            <a:xfrm>
              <a:off x="1576508" y="5099492"/>
              <a:ext cx="5167622" cy="582539"/>
              <a:chOff x="1636626" y="5582764"/>
              <a:chExt cx="5167622" cy="582539"/>
            </a:xfrm>
          </p:grpSpPr>
          <p:sp>
            <p:nvSpPr>
              <p:cNvPr id="15" name="Скругленный прямоугольник 14"/>
              <p:cNvSpPr/>
              <p:nvPr/>
            </p:nvSpPr>
            <p:spPr>
              <a:xfrm>
                <a:off x="1636626" y="5582764"/>
                <a:ext cx="5167622" cy="582539"/>
              </a:xfrm>
              <a:prstGeom prst="round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dirty="0" smtClean="0">
                  <a:solidFill>
                    <a:srgbClr val="FF0000"/>
                  </a:solidFill>
                  <a:latin typeface="Arial Black" panose="020B0A04020102020204" pitchFamily="34" charset="0"/>
                </a:endParaRPr>
              </a:p>
              <a:p>
                <a:r>
                  <a:rPr lang="ru-RU" sz="2800" dirty="0" smtClean="0">
                    <a:solidFill>
                      <a:schemeClr val="accent3">
                        <a:lumMod val="50000"/>
                      </a:schemeClr>
                    </a:solidFill>
                    <a:latin typeface="Arial Black" panose="020B0A04020102020204" pitchFamily="34" charset="0"/>
                  </a:rPr>
                  <a:t>Средний  род</a:t>
                </a:r>
              </a:p>
              <a:p>
                <a:pPr algn="ctr"/>
                <a:r>
                  <a:rPr lang="ru-RU" sz="2800" dirty="0" smtClean="0">
                    <a:solidFill>
                      <a:srgbClr val="FF0000"/>
                    </a:solidFill>
                    <a:latin typeface="Arial Black" panose="020B0A04020102020204" pitchFamily="34" charset="0"/>
                  </a:rPr>
                  <a:t> </a:t>
                </a:r>
                <a:endParaRPr lang="ru-RU" sz="2800" dirty="0">
                  <a:solidFill>
                    <a:srgbClr val="FF0000"/>
                  </a:solidFill>
                  <a:latin typeface="Arial Black" panose="020B0A04020102020204" pitchFamily="34" charset="0"/>
                </a:endParaRPr>
              </a:p>
            </p:txBody>
          </p:sp>
          <p:grpSp>
            <p:nvGrpSpPr>
              <p:cNvPr id="16" name="Группа 15"/>
              <p:cNvGrpSpPr/>
              <p:nvPr/>
            </p:nvGrpSpPr>
            <p:grpSpPr>
              <a:xfrm>
                <a:off x="4778482" y="5713419"/>
                <a:ext cx="1686445" cy="335023"/>
                <a:chOff x="3297642" y="5283567"/>
                <a:chExt cx="1686445" cy="335023"/>
              </a:xfrm>
            </p:grpSpPr>
            <p:sp>
              <p:nvSpPr>
                <p:cNvPr id="17" name="Прямоугольник 16"/>
                <p:cNvSpPr/>
                <p:nvPr/>
              </p:nvSpPr>
              <p:spPr>
                <a:xfrm>
                  <a:off x="3297642" y="5283567"/>
                  <a:ext cx="720079" cy="335023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800" dirty="0" smtClean="0">
                      <a:solidFill>
                        <a:srgbClr val="FF0000"/>
                      </a:solidFill>
                      <a:latin typeface="Arial Black" panose="020B0A04020102020204" pitchFamily="34" charset="0"/>
                    </a:rPr>
                    <a:t>- о</a:t>
                  </a:r>
                  <a:endParaRPr lang="ru-RU" sz="2800" dirty="0">
                    <a:solidFill>
                      <a:srgbClr val="FF0000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18" name="Прямоугольник 17"/>
                <p:cNvSpPr/>
                <p:nvPr/>
              </p:nvSpPr>
              <p:spPr>
                <a:xfrm>
                  <a:off x="4155995" y="5283568"/>
                  <a:ext cx="828092" cy="335022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800" dirty="0" smtClean="0">
                      <a:solidFill>
                        <a:srgbClr val="FF0000"/>
                      </a:solidFill>
                      <a:latin typeface="Arial Black" panose="020B0A04020102020204" pitchFamily="34" charset="0"/>
                    </a:rPr>
                    <a:t>- е</a:t>
                  </a:r>
                  <a:endParaRPr lang="ru-RU" sz="2800" dirty="0">
                    <a:solidFill>
                      <a:srgbClr val="FF0000"/>
                    </a:solidFill>
                    <a:latin typeface="Arial Black" panose="020B0A04020102020204" pitchFamily="34" charset="0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xmlns="" val="2894249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8757" y="329561"/>
            <a:ext cx="7632848" cy="1570187"/>
          </a:xfrm>
        </p:spPr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Сделайте  вывод, какие  имена  существительные относятся  </a:t>
            </a:r>
            <a:b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ко   </a:t>
            </a:r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2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 склонению?</a:t>
            </a:r>
            <a:endParaRPr lang="ru-RU" sz="2800" dirty="0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187624" y="3758593"/>
            <a:ext cx="7632848" cy="1476887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Сравните  с    выводом  учебника, какие  имена  существительные относятся  ко  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2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 склонению?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308304" y="5985646"/>
            <a:ext cx="1368152" cy="4656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 smtClean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с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. 93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89548" y="5256772"/>
            <a:ext cx="2212975" cy="1167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4" name="Группа 13"/>
          <p:cNvGrpSpPr/>
          <p:nvPr/>
        </p:nvGrpSpPr>
        <p:grpSpPr>
          <a:xfrm>
            <a:off x="2127354" y="1964010"/>
            <a:ext cx="5184576" cy="1389298"/>
            <a:chOff x="1559554" y="4292733"/>
            <a:chExt cx="5184576" cy="1389298"/>
          </a:xfrm>
        </p:grpSpPr>
        <p:grpSp>
          <p:nvGrpSpPr>
            <p:cNvPr id="15" name="Группа 14"/>
            <p:cNvGrpSpPr/>
            <p:nvPr/>
          </p:nvGrpSpPr>
          <p:grpSpPr>
            <a:xfrm>
              <a:off x="1559554" y="4292733"/>
              <a:ext cx="3641784" cy="487598"/>
              <a:chOff x="1619672" y="4776005"/>
              <a:chExt cx="3641784" cy="487598"/>
            </a:xfrm>
          </p:grpSpPr>
          <p:sp>
            <p:nvSpPr>
              <p:cNvPr id="21" name="Скругленный прямоугольник 20"/>
              <p:cNvSpPr/>
              <p:nvPr/>
            </p:nvSpPr>
            <p:spPr>
              <a:xfrm>
                <a:off x="1619672" y="4776005"/>
                <a:ext cx="3641784" cy="487598"/>
              </a:xfrm>
              <a:prstGeom prst="round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dirty="0" smtClean="0">
                  <a:solidFill>
                    <a:srgbClr val="FF0000"/>
                  </a:solidFill>
                  <a:latin typeface="Arial Black" panose="020B0A04020102020204" pitchFamily="34" charset="0"/>
                </a:endParaRPr>
              </a:p>
              <a:p>
                <a:r>
                  <a:rPr lang="ru-RU" sz="2800" dirty="0" smtClean="0">
                    <a:solidFill>
                      <a:schemeClr val="accent3">
                        <a:lumMod val="50000"/>
                      </a:schemeClr>
                    </a:solidFill>
                    <a:latin typeface="Arial Black" panose="020B0A04020102020204" pitchFamily="34" charset="0"/>
                  </a:rPr>
                  <a:t>Мужской  род</a:t>
                </a:r>
              </a:p>
              <a:p>
                <a:pPr algn="ctr"/>
                <a:r>
                  <a:rPr lang="ru-RU" sz="2800" dirty="0" smtClean="0">
                    <a:solidFill>
                      <a:srgbClr val="FF0000"/>
                    </a:solidFill>
                    <a:latin typeface="Arial Black" panose="020B0A04020102020204" pitchFamily="34" charset="0"/>
                  </a:rPr>
                  <a:t> </a:t>
                </a:r>
                <a:endParaRPr lang="ru-RU" sz="2800" dirty="0">
                  <a:solidFill>
                    <a:srgbClr val="FF00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22" name="Прямоугольник 21"/>
              <p:cNvSpPr/>
              <p:nvPr/>
            </p:nvSpPr>
            <p:spPr>
              <a:xfrm>
                <a:off x="4727499" y="4899644"/>
                <a:ext cx="337073" cy="240320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4800" dirty="0">
                  <a:solidFill>
                    <a:srgbClr val="FF0000"/>
                  </a:solidFill>
                  <a:latin typeface="Arial Black" panose="020B0A04020102020204" pitchFamily="34" charset="0"/>
                </a:endParaRPr>
              </a:p>
            </p:txBody>
          </p:sp>
        </p:grpSp>
        <p:grpSp>
          <p:nvGrpSpPr>
            <p:cNvPr id="16" name="Группа 15"/>
            <p:cNvGrpSpPr/>
            <p:nvPr/>
          </p:nvGrpSpPr>
          <p:grpSpPr>
            <a:xfrm>
              <a:off x="1576508" y="5099492"/>
              <a:ext cx="5167622" cy="582539"/>
              <a:chOff x="1636626" y="5582764"/>
              <a:chExt cx="5167622" cy="582539"/>
            </a:xfrm>
          </p:grpSpPr>
          <p:sp>
            <p:nvSpPr>
              <p:cNvPr id="17" name="Скругленный прямоугольник 16"/>
              <p:cNvSpPr/>
              <p:nvPr/>
            </p:nvSpPr>
            <p:spPr>
              <a:xfrm>
                <a:off x="1636626" y="5582764"/>
                <a:ext cx="5167622" cy="582539"/>
              </a:xfrm>
              <a:prstGeom prst="round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dirty="0" smtClean="0">
                  <a:solidFill>
                    <a:srgbClr val="FF0000"/>
                  </a:solidFill>
                  <a:latin typeface="Arial Black" panose="020B0A04020102020204" pitchFamily="34" charset="0"/>
                </a:endParaRPr>
              </a:p>
              <a:p>
                <a:r>
                  <a:rPr lang="ru-RU" sz="2800" dirty="0" smtClean="0">
                    <a:solidFill>
                      <a:schemeClr val="accent3">
                        <a:lumMod val="50000"/>
                      </a:schemeClr>
                    </a:solidFill>
                    <a:latin typeface="Arial Black" panose="020B0A04020102020204" pitchFamily="34" charset="0"/>
                  </a:rPr>
                  <a:t>Средний  род</a:t>
                </a:r>
              </a:p>
              <a:p>
                <a:pPr algn="ctr"/>
                <a:r>
                  <a:rPr lang="ru-RU" sz="2800" dirty="0" smtClean="0">
                    <a:solidFill>
                      <a:srgbClr val="FF0000"/>
                    </a:solidFill>
                    <a:latin typeface="Arial Black" panose="020B0A04020102020204" pitchFamily="34" charset="0"/>
                  </a:rPr>
                  <a:t> </a:t>
                </a:r>
                <a:endParaRPr lang="ru-RU" sz="2800" dirty="0">
                  <a:solidFill>
                    <a:srgbClr val="FF0000"/>
                  </a:solidFill>
                  <a:latin typeface="Arial Black" panose="020B0A04020102020204" pitchFamily="34" charset="0"/>
                </a:endParaRPr>
              </a:p>
            </p:txBody>
          </p:sp>
          <p:grpSp>
            <p:nvGrpSpPr>
              <p:cNvPr id="18" name="Группа 17"/>
              <p:cNvGrpSpPr/>
              <p:nvPr/>
            </p:nvGrpSpPr>
            <p:grpSpPr>
              <a:xfrm>
                <a:off x="4778482" y="5713419"/>
                <a:ext cx="1686445" cy="335023"/>
                <a:chOff x="3297642" y="5283567"/>
                <a:chExt cx="1686445" cy="335023"/>
              </a:xfrm>
            </p:grpSpPr>
            <p:sp>
              <p:nvSpPr>
                <p:cNvPr id="19" name="Прямоугольник 18"/>
                <p:cNvSpPr/>
                <p:nvPr/>
              </p:nvSpPr>
              <p:spPr>
                <a:xfrm>
                  <a:off x="3297642" y="5283567"/>
                  <a:ext cx="720079" cy="335023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800" dirty="0" smtClean="0">
                      <a:solidFill>
                        <a:srgbClr val="FF0000"/>
                      </a:solidFill>
                      <a:latin typeface="Arial Black" panose="020B0A04020102020204" pitchFamily="34" charset="0"/>
                    </a:rPr>
                    <a:t>- о</a:t>
                  </a:r>
                  <a:endParaRPr lang="ru-RU" sz="2800" dirty="0">
                    <a:solidFill>
                      <a:srgbClr val="FF0000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20" name="Прямоугольник 19"/>
                <p:cNvSpPr/>
                <p:nvPr/>
              </p:nvSpPr>
              <p:spPr>
                <a:xfrm>
                  <a:off x="4155995" y="5283568"/>
                  <a:ext cx="828092" cy="335022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800" dirty="0" smtClean="0">
                      <a:solidFill>
                        <a:srgbClr val="FF0000"/>
                      </a:solidFill>
                      <a:latin typeface="Arial Black" panose="020B0A04020102020204" pitchFamily="34" charset="0"/>
                    </a:rPr>
                    <a:t>- е</a:t>
                  </a:r>
                  <a:endParaRPr lang="ru-RU" sz="2800" dirty="0">
                    <a:solidFill>
                      <a:srgbClr val="FF0000"/>
                    </a:solidFill>
                    <a:latin typeface="Arial Black" panose="020B0A04020102020204" pitchFamily="34" charset="0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xmlns="" val="658895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2229" y="261697"/>
            <a:ext cx="7848872" cy="1570187"/>
          </a:xfrm>
        </p:spPr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Составьте алгоритм</a:t>
            </a:r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, 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как  </a:t>
            </a:r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определить  склонение 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существительного?</a:t>
            </a:r>
            <a:endParaRPr lang="ru-RU" sz="28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63688" y="1398719"/>
            <a:ext cx="5472608" cy="48759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 smtClean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1. Определить  род  сущ.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1763688" y="2305636"/>
            <a:ext cx="4680520" cy="487598"/>
            <a:chOff x="1835696" y="2679733"/>
            <a:chExt cx="4680520" cy="487598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1835696" y="2679733"/>
              <a:ext cx="4680520" cy="48759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endParaRPr>
            </a:p>
            <a:p>
              <a:r>
                <a:rPr lang="ru-RU" sz="2800" dirty="0">
                  <a:solidFill>
                    <a:schemeClr val="accent3">
                      <a:lumMod val="50000"/>
                    </a:schemeClr>
                  </a:solidFill>
                  <a:latin typeface="Arial Black" panose="020B0A04020102020204" pitchFamily="34" charset="0"/>
                </a:rPr>
                <a:t>2</a:t>
              </a:r>
              <a:r>
                <a:rPr lang="ru-RU" sz="2800" dirty="0" smtClean="0">
                  <a:solidFill>
                    <a:schemeClr val="accent3">
                      <a:lumMod val="50000"/>
                    </a:schemeClr>
                  </a:solidFill>
                  <a:latin typeface="Arial Black" panose="020B0A04020102020204" pitchFamily="34" charset="0"/>
                </a:rPr>
                <a:t>. Выделить       сущ.</a:t>
              </a:r>
            </a:p>
            <a:p>
              <a:pPr algn="ctr"/>
              <a:r>
                <a:rPr lang="ru-RU" sz="2800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 </a:t>
              </a:r>
              <a:endParaRPr lang="ru-RU" sz="2800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4786625" y="2775269"/>
              <a:ext cx="360040" cy="288031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Скругленный прямоугольник 14"/>
          <p:cNvSpPr/>
          <p:nvPr/>
        </p:nvSpPr>
        <p:spPr>
          <a:xfrm>
            <a:off x="1763688" y="3272339"/>
            <a:ext cx="6408712" cy="48759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 smtClean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3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. Сделать вывод  о  </a:t>
            </a:r>
            <a:r>
              <a:rPr lang="ru-RU" sz="2800" dirty="0" err="1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скл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.  сущ.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3076" name="Picture 4" descr="https://i.pinimg.com/originals/44/d4/51/44d4515500da6852db7be8d7e3397cfc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98863" y="3982304"/>
            <a:ext cx="4138361" cy="254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Заголовок 1"/>
          <p:cNvSpPr txBox="1">
            <a:spLocks/>
          </p:cNvSpPr>
          <p:nvPr/>
        </p:nvSpPr>
        <p:spPr>
          <a:xfrm>
            <a:off x="3543787" y="4683161"/>
            <a:ext cx="3061739" cy="492823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1  склонение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3543787" y="5200392"/>
            <a:ext cx="3061739" cy="492823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2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 склонение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3543786" y="5669170"/>
            <a:ext cx="3061739" cy="492823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3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 склонение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81415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74637"/>
            <a:ext cx="7632848" cy="1570187"/>
          </a:xfrm>
        </p:spPr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Учимся  определять </a:t>
            </a:r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склонение 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имён  существительных!</a:t>
            </a:r>
            <a:endParaRPr lang="ru-RU" sz="2800" dirty="0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691680" y="1498637"/>
            <a:ext cx="7632848" cy="1476887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Стол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.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Серви́з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. Цветов букеты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.</a:t>
            </a:r>
          </a:p>
          <a:p>
            <a:pPr algn="l"/>
            <a:endParaRPr lang="ru-RU" sz="2800" dirty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 algn="l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Торт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, тарелка, </a:t>
            </a:r>
            <a:r>
              <a:rPr lang="ru-RU" sz="2800" dirty="0" err="1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бутербро́д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 …</a:t>
            </a:r>
          </a:p>
          <a:p>
            <a:pPr algn="l"/>
            <a:endParaRPr lang="ru-RU" sz="2800" dirty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 algn="l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Называется 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всё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 это</a:t>
            </a:r>
          </a:p>
          <a:p>
            <a:pPr algn="l"/>
            <a:endParaRPr lang="ru-RU" sz="2800" dirty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 algn="l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По -  </a:t>
            </a:r>
            <a:r>
              <a:rPr lang="ru-RU" sz="2800" dirty="0" err="1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французски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: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натюрмо́рт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. 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205027" y="5985645"/>
            <a:ext cx="3312368" cy="4656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 smtClean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с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. 90 упр. 164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1605817" y="4722991"/>
            <a:ext cx="6552728" cy="165417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2800" u="sng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Подчеркните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имена существительные   2  -  </a:t>
            </a:r>
            <a:r>
              <a:rPr lang="ru-RU" sz="2800" dirty="0" err="1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го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 склонения. 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059832" y="2132856"/>
            <a:ext cx="1440160" cy="338500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1 </a:t>
            </a:r>
            <a:r>
              <a:rPr lang="ru-RU" sz="2400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скл</a:t>
            </a:r>
            <a:r>
              <a:rPr lang="ru-RU" sz="2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.</a:t>
            </a:r>
            <a:endParaRPr lang="ru-RU" sz="24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763688" y="1974608"/>
            <a:ext cx="10081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2987824" y="1974608"/>
            <a:ext cx="14401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835696" y="2852936"/>
            <a:ext cx="10081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4788024" y="2852936"/>
            <a:ext cx="22322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5508104" y="4581128"/>
            <a:ext cx="22322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 descr="https://st2.depositphotos.com/1302980/8616/v/950/depositphotos_86160986-stock-illustration-french-sandwich-icon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3674" b="12577"/>
          <a:stretch/>
        </p:blipFill>
        <p:spPr bwMode="auto">
          <a:xfrm>
            <a:off x="6624228" y="2937434"/>
            <a:ext cx="2116257" cy="1178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clipart-best.com/img/chocolate-cake/chocolate-cake-clip-art-4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8786" y="2016442"/>
            <a:ext cx="1301870" cy="1349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25108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1_Тема Office">
  <a:themeElements>
    <a:clrScheme name="Другая 8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6128"/>
      </a:hlink>
      <a:folHlink>
        <a:srgbClr val="4F612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742</TotalTime>
  <Words>933</Words>
  <Application>Microsoft Office PowerPoint</Application>
  <PresentationFormat>Экран (4:3)</PresentationFormat>
  <Paragraphs>237</Paragraphs>
  <Slides>23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Arial</vt:lpstr>
      <vt:lpstr>Arial Black</vt:lpstr>
      <vt:lpstr>Calibri</vt:lpstr>
      <vt:lpstr>Open Sans</vt:lpstr>
      <vt:lpstr>1_Тема Office</vt:lpstr>
      <vt:lpstr>Слайд 1</vt:lpstr>
      <vt:lpstr>Словарь: багаж, беседа, беседовать, библиотека, библиотекарь, билет, богатство, ботинки.</vt:lpstr>
      <vt:lpstr>Проведём  наблюдение  над именами  существительными!</vt:lpstr>
      <vt:lpstr>Проведём  наблюдение  над именами  существительными!</vt:lpstr>
      <vt:lpstr>Слайд 5</vt:lpstr>
      <vt:lpstr>Сделаем  вывод,  какое  склонение существительных   будем  изучать? </vt:lpstr>
      <vt:lpstr>Сделайте  вывод, какие  имена  существительные относятся   ко   2  склонению?</vt:lpstr>
      <vt:lpstr>Составьте алгоритм, как  определить  склонение существительного?</vt:lpstr>
      <vt:lpstr>Учимся  определять склонение имён  существительных!</vt:lpstr>
      <vt:lpstr>Словарная  работа</vt:lpstr>
      <vt:lpstr>Подумайте, как определить склонение выделенных имён существительных?</vt:lpstr>
      <vt:lpstr>Выпишите существительные 2-го склонения, ставя их в начальную форму. </vt:lpstr>
      <vt:lpstr>Подведём  итоги  работы! На какой вопрос вы знаете ответ?</vt:lpstr>
      <vt:lpstr>Оцените  свою  работу!</vt:lpstr>
      <vt:lpstr>Работаем  по таблице  «Падежные окончания  имён существительных  2 - го склонения»</vt:lpstr>
      <vt:lpstr>Слайд 16</vt:lpstr>
      <vt:lpstr>Алгоритм  проверки безударных окончаний имён  существительных</vt:lpstr>
      <vt:lpstr>Давайте  потренируемся!</vt:lpstr>
      <vt:lpstr>Подведём  итоги  работы!</vt:lpstr>
      <vt:lpstr>Оцените  свою  работу!</vt:lpstr>
      <vt:lpstr>Слайд 21</vt:lpstr>
      <vt:lpstr>Интернет   ресурсы</vt:lpstr>
      <vt:lpstr>Использованная   литература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 на спирали</dc:title>
  <dc:creator>Фокина Лидия Петровна</dc:creator>
  <cp:keywords>Шаблон презентации</cp:keywords>
  <cp:lastModifiedBy>user</cp:lastModifiedBy>
  <cp:revision>166</cp:revision>
  <dcterms:created xsi:type="dcterms:W3CDTF">2014-07-06T18:18:01Z</dcterms:created>
  <dcterms:modified xsi:type="dcterms:W3CDTF">2022-11-16T10:21:13Z</dcterms:modified>
</cp:coreProperties>
</file>