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8" r:id="rId5"/>
    <p:sldId id="261" r:id="rId6"/>
    <p:sldId id="274" r:id="rId7"/>
    <p:sldId id="260" r:id="rId8"/>
    <p:sldId id="262" r:id="rId9"/>
    <p:sldId id="275" r:id="rId10"/>
    <p:sldId id="265" r:id="rId11"/>
    <p:sldId id="266" r:id="rId12"/>
    <p:sldId id="276" r:id="rId13"/>
    <p:sldId id="263" r:id="rId14"/>
    <p:sldId id="257" r:id="rId15"/>
    <p:sldId id="277" r:id="rId16"/>
    <p:sldId id="267" r:id="rId17"/>
    <p:sldId id="264" r:id="rId18"/>
    <p:sldId id="278" r:id="rId19"/>
    <p:sldId id="270" r:id="rId20"/>
    <p:sldId id="269" r:id="rId21"/>
    <p:sldId id="27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78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59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24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84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8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62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7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6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203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45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6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AC527-2D42-414D-BE2E-E16CB77A8A5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E29B9-94BD-43AF-B008-4A620FF47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5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166" y="251094"/>
            <a:ext cx="11723298" cy="2387600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Восемнадцатое </a:t>
            </a:r>
            <a:r>
              <a:rPr lang="ru-RU" b="1" dirty="0" smtClean="0"/>
              <a:t>октября.</a:t>
            </a:r>
            <a:br>
              <a:rPr lang="ru-RU" b="1" dirty="0" smtClean="0"/>
            </a:br>
            <a:r>
              <a:rPr lang="ru-RU" b="1" dirty="0" smtClean="0"/>
              <a:t>Правописание н и </a:t>
            </a:r>
            <a:r>
              <a:rPr lang="ru-RU" b="1" dirty="0" err="1" smtClean="0"/>
              <a:t>нн</a:t>
            </a:r>
            <a:r>
              <a:rPr lang="ru-RU" b="1" dirty="0" smtClean="0"/>
              <a:t> в причастиях.</a:t>
            </a:r>
            <a:br>
              <a:rPr lang="ru-RU" b="1" dirty="0" smtClean="0"/>
            </a:br>
            <a:r>
              <a:rPr lang="ru-RU" b="1" dirty="0" smtClean="0"/>
              <a:t>Классная работа.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4215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435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Определите вид глаголов, от которых образованы данные слова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02" y="2113471"/>
            <a:ext cx="12028098" cy="4063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i="1" dirty="0" smtClean="0"/>
              <a:t>купленный</a:t>
            </a:r>
            <a:r>
              <a:rPr lang="ru-RU" sz="3000" dirty="0"/>
              <a:t> </a:t>
            </a:r>
            <a:r>
              <a:rPr lang="ru-RU" sz="3000" dirty="0" smtClean="0"/>
              <a:t>товар –				</a:t>
            </a:r>
            <a:r>
              <a:rPr lang="ru-RU" sz="3000" i="1" dirty="0" smtClean="0"/>
              <a:t>кошеные</a:t>
            </a:r>
            <a:r>
              <a:rPr lang="ru-RU" sz="3000" dirty="0" smtClean="0"/>
              <a:t> травы – </a:t>
            </a:r>
          </a:p>
          <a:p>
            <a:pPr marL="0" indent="0">
              <a:buNone/>
            </a:pPr>
            <a:r>
              <a:rPr lang="ru-RU" sz="3000" i="1" dirty="0" smtClean="0"/>
              <a:t>решенная</a:t>
            </a:r>
            <a:r>
              <a:rPr lang="ru-RU" sz="3000" dirty="0"/>
              <a:t> </a:t>
            </a:r>
            <a:r>
              <a:rPr lang="ru-RU" sz="3000" dirty="0" smtClean="0"/>
              <a:t>задача – 				</a:t>
            </a:r>
            <a:r>
              <a:rPr lang="ru-RU" sz="3000" i="1" dirty="0" smtClean="0"/>
              <a:t>глаженая</a:t>
            </a:r>
            <a:r>
              <a:rPr lang="ru-RU" sz="3000" i="1" dirty="0"/>
              <a:t> </a:t>
            </a:r>
            <a:r>
              <a:rPr lang="ru-RU" sz="3000" dirty="0" smtClean="0"/>
              <a:t>рубашка –</a:t>
            </a:r>
          </a:p>
          <a:p>
            <a:pPr marL="0" indent="0">
              <a:buNone/>
            </a:pPr>
            <a:r>
              <a:rPr lang="ru-RU" sz="3000" i="1" dirty="0" smtClean="0"/>
              <a:t>брошенные</a:t>
            </a:r>
            <a:r>
              <a:rPr lang="ru-RU" sz="3000" dirty="0"/>
              <a:t> </a:t>
            </a:r>
            <a:r>
              <a:rPr lang="ru-RU" sz="3000" dirty="0" smtClean="0"/>
              <a:t>скворечники – 			</a:t>
            </a:r>
            <a:r>
              <a:rPr lang="ru-RU" sz="3000" i="1" dirty="0" smtClean="0"/>
              <a:t>стираное</a:t>
            </a:r>
            <a:r>
              <a:rPr lang="ru-RU" sz="3000" dirty="0" smtClean="0"/>
              <a:t> бельё –</a:t>
            </a:r>
          </a:p>
          <a:p>
            <a:pPr marL="0" indent="0">
              <a:buNone/>
            </a:pP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673" y="712350"/>
            <a:ext cx="1384951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3.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96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351" y="1325563"/>
            <a:ext cx="10515600" cy="4885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1)</a:t>
            </a:r>
            <a:r>
              <a:rPr lang="ru-RU" dirty="0">
                <a:solidFill>
                  <a:srgbClr val="00B050"/>
                </a:solidFill>
              </a:rPr>
              <a:t> причастие имеет приставку (кроме </a:t>
            </a:r>
            <a:r>
              <a:rPr lang="ru-RU" dirty="0" err="1">
                <a:solidFill>
                  <a:srgbClr val="00B050"/>
                </a:solidFill>
              </a:rPr>
              <a:t>не-</a:t>
            </a:r>
            <a:r>
              <a:rPr lang="ru-RU" dirty="0">
                <a:solidFill>
                  <a:srgbClr val="00B050"/>
                </a:solidFill>
              </a:rPr>
              <a:t>)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i="1" dirty="0"/>
              <a:t>Пр.: варе</a:t>
            </a:r>
            <a:r>
              <a:rPr lang="ru-RU" i="1" u="dbl" dirty="0"/>
              <a:t>н</a:t>
            </a:r>
            <a:r>
              <a:rPr lang="ru-RU" i="1" dirty="0"/>
              <a:t>ая рыба – </a:t>
            </a:r>
            <a:r>
              <a:rPr lang="ru-RU" b="1" i="1" dirty="0"/>
              <a:t>с</a:t>
            </a:r>
            <a:r>
              <a:rPr lang="ru-RU" i="1" dirty="0"/>
              <a:t>варе</a:t>
            </a:r>
            <a:r>
              <a:rPr lang="ru-RU" i="1" u="dbl" dirty="0"/>
              <a:t>нн</a:t>
            </a:r>
            <a:r>
              <a:rPr lang="ru-RU" i="1" dirty="0"/>
              <a:t>ая рыба.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2)</a:t>
            </a:r>
            <a:r>
              <a:rPr lang="ru-RU" dirty="0">
                <a:solidFill>
                  <a:srgbClr val="00B050"/>
                </a:solidFill>
              </a:rPr>
              <a:t> причастие имеет зависимые слова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жаре</a:t>
            </a:r>
            <a:r>
              <a:rPr lang="ru-RU" i="1" u="dbl" dirty="0"/>
              <a:t>н</a:t>
            </a:r>
            <a:r>
              <a:rPr lang="ru-RU" i="1" dirty="0"/>
              <a:t>ый картофель – жаре</a:t>
            </a:r>
            <a:r>
              <a:rPr lang="ru-RU" i="1" u="dbl" dirty="0"/>
              <a:t>нн</a:t>
            </a:r>
            <a:r>
              <a:rPr lang="ru-RU" i="1" dirty="0"/>
              <a:t>ый </a:t>
            </a:r>
            <a:r>
              <a:rPr lang="ru-RU" b="1" i="1" dirty="0"/>
              <a:t>в масле</a:t>
            </a:r>
            <a:r>
              <a:rPr lang="ru-RU" i="1" dirty="0"/>
              <a:t> картофель.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3)</a:t>
            </a:r>
            <a:r>
              <a:rPr lang="ru-RU" dirty="0">
                <a:solidFill>
                  <a:srgbClr val="00B050"/>
                </a:solidFill>
              </a:rPr>
              <a:t> причастие образовано от глагола совершенного вида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реше</a:t>
            </a:r>
            <a:r>
              <a:rPr lang="ru-RU" i="1" u="dbl" dirty="0"/>
              <a:t>нн</a:t>
            </a:r>
            <a:r>
              <a:rPr lang="ru-RU" i="1" dirty="0"/>
              <a:t>ый пример (решить – что сделать? – </a:t>
            </a:r>
            <a:r>
              <a:rPr lang="ru-RU" i="1" dirty="0" err="1"/>
              <a:t>сов.в</a:t>
            </a:r>
            <a:r>
              <a:rPr lang="ru-RU" i="1" dirty="0"/>
              <a:t>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00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873" y="20629"/>
            <a:ext cx="4398818" cy="13255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Сколько Н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6764" y="2161309"/>
            <a:ext cx="10347036" cy="4590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dirty="0" err="1" smtClean="0"/>
              <a:t>Броше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одежда</a:t>
            </a:r>
          </a:p>
          <a:p>
            <a:pPr marL="0" indent="0">
              <a:buNone/>
            </a:pPr>
            <a:r>
              <a:rPr lang="ru-RU" sz="3800" dirty="0" err="1" smtClean="0"/>
              <a:t>Калё</a:t>
            </a:r>
            <a:r>
              <a:rPr lang="ru-RU" sz="3800" dirty="0" smtClean="0"/>
              <a:t>..</a:t>
            </a:r>
            <a:r>
              <a:rPr lang="ru-RU" sz="3800" dirty="0" err="1" smtClean="0"/>
              <a:t>ое</a:t>
            </a:r>
            <a:r>
              <a:rPr lang="ru-RU" sz="3800" dirty="0" smtClean="0"/>
              <a:t> стекло</a:t>
            </a:r>
          </a:p>
          <a:p>
            <a:pPr marL="0" indent="0">
              <a:buNone/>
            </a:pPr>
            <a:r>
              <a:rPr lang="ru-RU" sz="3800" dirty="0" smtClean="0"/>
              <a:t>Ране..</a:t>
            </a:r>
            <a:r>
              <a:rPr lang="ru-RU" sz="3800" dirty="0" err="1" smtClean="0"/>
              <a:t>ый</a:t>
            </a:r>
            <a:r>
              <a:rPr lang="ru-RU" sz="3800" dirty="0" smtClean="0"/>
              <a:t> солдат</a:t>
            </a:r>
          </a:p>
          <a:p>
            <a:pPr marL="0" indent="0">
              <a:buNone/>
            </a:pPr>
            <a:r>
              <a:rPr lang="ru-RU" sz="3800" dirty="0" smtClean="0"/>
              <a:t>Купле..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кассета</a:t>
            </a:r>
          </a:p>
          <a:p>
            <a:pPr marL="0" indent="0">
              <a:buNone/>
            </a:pPr>
            <a:r>
              <a:rPr lang="ru-RU" sz="3800" dirty="0" err="1" smtClean="0"/>
              <a:t>Жжё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бумага</a:t>
            </a:r>
          </a:p>
          <a:p>
            <a:pPr marL="0" indent="0">
              <a:buNone/>
            </a:pPr>
            <a:r>
              <a:rPr lang="ru-RU" sz="3800" dirty="0" err="1" smtClean="0"/>
              <a:t>Лишё</a:t>
            </a:r>
            <a:r>
              <a:rPr lang="ru-RU" sz="3800" dirty="0" smtClean="0"/>
              <a:t>..</a:t>
            </a:r>
            <a:r>
              <a:rPr lang="ru-RU" sz="3800" dirty="0" err="1" smtClean="0"/>
              <a:t>ый</a:t>
            </a:r>
            <a:r>
              <a:rPr lang="ru-RU" sz="3800" dirty="0" smtClean="0"/>
              <a:t> материнской ласки</a:t>
            </a:r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</p:txBody>
      </p:sp>
      <p:pic>
        <p:nvPicPr>
          <p:cNvPr id="1026" name="Picture 2" descr="http://sad3.gorodok.edu.by/ru/sm.aspx?guid=27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73" y="2784488"/>
            <a:ext cx="3298247" cy="382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9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Выделите суффиксы, которые находятся в слове перед НН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4982" y="1570008"/>
            <a:ext cx="9478818" cy="5287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Утрамбова</a:t>
            </a:r>
            <a:r>
              <a:rPr lang="ru-RU" i="1" u="sng" dirty="0"/>
              <a:t>нн</a:t>
            </a:r>
            <a:r>
              <a:rPr lang="ru-RU" i="1" dirty="0"/>
              <a:t>ая </a:t>
            </a:r>
            <a:r>
              <a:rPr lang="ru-RU" i="1" dirty="0" smtClean="0"/>
              <a:t>дорога</a:t>
            </a:r>
          </a:p>
          <a:p>
            <a:pPr marL="0" indent="0"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Замаскирова</a:t>
            </a:r>
            <a:r>
              <a:rPr lang="ru-RU" i="1" u="sng" dirty="0"/>
              <a:t>нн</a:t>
            </a:r>
            <a:r>
              <a:rPr lang="ru-RU" i="1" dirty="0"/>
              <a:t>ый </a:t>
            </a:r>
            <a:r>
              <a:rPr lang="ru-RU" i="1" dirty="0" smtClean="0"/>
              <a:t>дом</a:t>
            </a:r>
          </a:p>
          <a:p>
            <a:pPr marL="0" indent="0"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Фасова</a:t>
            </a:r>
            <a:r>
              <a:rPr lang="ru-RU" i="1" u="sng" dirty="0"/>
              <a:t>нн</a:t>
            </a:r>
            <a:r>
              <a:rPr lang="ru-RU" i="1" dirty="0"/>
              <a:t>ые </a:t>
            </a:r>
            <a:r>
              <a:rPr lang="ru-RU" i="1" dirty="0" smtClean="0"/>
              <a:t>сладости</a:t>
            </a:r>
          </a:p>
          <a:p>
            <a:pPr marL="0" indent="0"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Концентрирова</a:t>
            </a:r>
            <a:r>
              <a:rPr lang="ru-RU" i="1" u="sng" dirty="0"/>
              <a:t>нн</a:t>
            </a:r>
            <a:r>
              <a:rPr lang="ru-RU" i="1" dirty="0"/>
              <a:t>ый </a:t>
            </a:r>
            <a:r>
              <a:rPr lang="ru-RU" i="1" dirty="0" smtClean="0"/>
              <a:t>напиток</a:t>
            </a:r>
          </a:p>
          <a:p>
            <a:pPr marL="0" indent="0"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Военизирова</a:t>
            </a:r>
            <a:r>
              <a:rPr lang="ru-RU" i="1" u="sng" dirty="0"/>
              <a:t>нн</a:t>
            </a:r>
            <a:r>
              <a:rPr lang="ru-RU" i="1" dirty="0"/>
              <a:t>ая </a:t>
            </a:r>
            <a:r>
              <a:rPr lang="ru-RU" i="1" dirty="0" smtClean="0"/>
              <a:t>охрана</a:t>
            </a:r>
          </a:p>
          <a:p>
            <a:pPr marL="0" indent="0"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673" y="712350"/>
            <a:ext cx="1384951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4.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351" y="1325563"/>
            <a:ext cx="10515600" cy="4885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1)</a:t>
            </a:r>
            <a:r>
              <a:rPr lang="ru-RU" dirty="0">
                <a:solidFill>
                  <a:srgbClr val="00B050"/>
                </a:solidFill>
              </a:rPr>
              <a:t> причастие имеет приставку (кроме </a:t>
            </a:r>
            <a:r>
              <a:rPr lang="ru-RU" dirty="0" err="1">
                <a:solidFill>
                  <a:srgbClr val="00B050"/>
                </a:solidFill>
              </a:rPr>
              <a:t>не-</a:t>
            </a:r>
            <a:r>
              <a:rPr lang="ru-RU" dirty="0">
                <a:solidFill>
                  <a:srgbClr val="00B050"/>
                </a:solidFill>
              </a:rPr>
              <a:t>)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i="1" dirty="0"/>
              <a:t>Пр.: варе</a:t>
            </a:r>
            <a:r>
              <a:rPr lang="ru-RU" i="1" u="dbl" dirty="0"/>
              <a:t>н</a:t>
            </a:r>
            <a:r>
              <a:rPr lang="ru-RU" i="1" dirty="0"/>
              <a:t>ая рыба – </a:t>
            </a:r>
            <a:r>
              <a:rPr lang="ru-RU" b="1" i="1" dirty="0"/>
              <a:t>с</a:t>
            </a:r>
            <a:r>
              <a:rPr lang="ru-RU" i="1" dirty="0"/>
              <a:t>варе</a:t>
            </a:r>
            <a:r>
              <a:rPr lang="ru-RU" i="1" u="dbl" dirty="0"/>
              <a:t>нн</a:t>
            </a:r>
            <a:r>
              <a:rPr lang="ru-RU" i="1" dirty="0"/>
              <a:t>ая рыба.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2)</a:t>
            </a:r>
            <a:r>
              <a:rPr lang="ru-RU" dirty="0">
                <a:solidFill>
                  <a:srgbClr val="00B050"/>
                </a:solidFill>
              </a:rPr>
              <a:t> причастие имеет зависимые слова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жаре</a:t>
            </a:r>
            <a:r>
              <a:rPr lang="ru-RU" i="1" u="dbl" dirty="0"/>
              <a:t>н</a:t>
            </a:r>
            <a:r>
              <a:rPr lang="ru-RU" i="1" dirty="0"/>
              <a:t>ый картофель – жаре</a:t>
            </a:r>
            <a:r>
              <a:rPr lang="ru-RU" i="1" u="dbl" dirty="0"/>
              <a:t>нн</a:t>
            </a:r>
            <a:r>
              <a:rPr lang="ru-RU" i="1" dirty="0"/>
              <a:t>ый </a:t>
            </a:r>
            <a:r>
              <a:rPr lang="ru-RU" b="1" i="1" dirty="0"/>
              <a:t>в масле</a:t>
            </a:r>
            <a:r>
              <a:rPr lang="ru-RU" i="1" dirty="0"/>
              <a:t> картофель.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3)</a:t>
            </a:r>
            <a:r>
              <a:rPr lang="ru-RU" dirty="0">
                <a:solidFill>
                  <a:srgbClr val="00B050"/>
                </a:solidFill>
              </a:rPr>
              <a:t> причастие образовано от глагола совершенного вида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реше</a:t>
            </a:r>
            <a:r>
              <a:rPr lang="ru-RU" i="1" u="dbl" dirty="0"/>
              <a:t>нн</a:t>
            </a:r>
            <a:r>
              <a:rPr lang="ru-RU" i="1" dirty="0"/>
              <a:t>ый пример (решить – что сделать? – </a:t>
            </a:r>
            <a:r>
              <a:rPr lang="ru-RU" i="1" dirty="0" err="1"/>
              <a:t>сов.в</a:t>
            </a:r>
            <a:r>
              <a:rPr lang="ru-RU" i="1" dirty="0"/>
              <a:t>.)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4)</a:t>
            </a:r>
            <a:r>
              <a:rPr lang="ru-RU" dirty="0">
                <a:solidFill>
                  <a:srgbClr val="00B050"/>
                </a:solidFill>
              </a:rPr>
              <a:t> причастие имеет суффиксы –</a:t>
            </a:r>
            <a:r>
              <a:rPr lang="ru-RU" dirty="0" err="1">
                <a:solidFill>
                  <a:srgbClr val="00B050"/>
                </a:solidFill>
              </a:rPr>
              <a:t>ова</a:t>
            </a:r>
            <a:r>
              <a:rPr lang="ru-RU" dirty="0">
                <a:solidFill>
                  <a:srgbClr val="00B050"/>
                </a:solidFill>
              </a:rPr>
              <a:t>-, -</a:t>
            </a:r>
            <a:r>
              <a:rPr lang="ru-RU" dirty="0" err="1">
                <a:solidFill>
                  <a:srgbClr val="00B050"/>
                </a:solidFill>
              </a:rPr>
              <a:t>ева</a:t>
            </a:r>
            <a:r>
              <a:rPr lang="ru-RU" dirty="0">
                <a:solidFill>
                  <a:srgbClr val="00B050"/>
                </a:solidFill>
              </a:rPr>
              <a:t>-, -</a:t>
            </a:r>
            <a:r>
              <a:rPr lang="ru-RU" dirty="0" err="1">
                <a:solidFill>
                  <a:srgbClr val="00B050"/>
                </a:solidFill>
              </a:rPr>
              <a:t>ирова</a:t>
            </a:r>
            <a:r>
              <a:rPr lang="ru-RU" dirty="0">
                <a:solidFill>
                  <a:srgbClr val="00B050"/>
                </a:solidFill>
              </a:rPr>
              <a:t>-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марин</a:t>
            </a:r>
            <a:r>
              <a:rPr lang="ru-RU" b="1" i="1" dirty="0"/>
              <a:t>ова</a:t>
            </a:r>
            <a:r>
              <a:rPr lang="ru-RU" i="1" u="dbl" dirty="0"/>
              <a:t>нн</a:t>
            </a:r>
            <a:r>
              <a:rPr lang="ru-RU" i="1" dirty="0"/>
              <a:t>ые грибы, асфальт</a:t>
            </a:r>
            <a:r>
              <a:rPr lang="ru-RU" b="1" i="1" dirty="0"/>
              <a:t>ирова</a:t>
            </a:r>
            <a:r>
              <a:rPr lang="ru-RU" i="1" u="dbl" dirty="0"/>
              <a:t>нн</a:t>
            </a:r>
            <a:r>
              <a:rPr lang="ru-RU" i="1" dirty="0"/>
              <a:t>ая дорога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873" y="20629"/>
            <a:ext cx="4398818" cy="13255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Сколько Н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6764" y="2161309"/>
            <a:ext cx="10347036" cy="4590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dirty="0" err="1" smtClean="0"/>
              <a:t>Заблокирова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дверь</a:t>
            </a:r>
          </a:p>
          <a:p>
            <a:pPr marL="0" indent="0">
              <a:buNone/>
            </a:pPr>
            <a:r>
              <a:rPr lang="ru-RU" sz="3800" dirty="0" err="1" smtClean="0"/>
              <a:t>Утрамбова</a:t>
            </a:r>
            <a:r>
              <a:rPr lang="ru-RU" sz="3800" dirty="0" smtClean="0"/>
              <a:t>..</a:t>
            </a:r>
            <a:r>
              <a:rPr lang="ru-RU" sz="3800" dirty="0" err="1" smtClean="0"/>
              <a:t>ый</a:t>
            </a:r>
            <a:r>
              <a:rPr lang="ru-RU" sz="3800" dirty="0" smtClean="0"/>
              <a:t> кирпич</a:t>
            </a:r>
          </a:p>
          <a:p>
            <a:pPr marL="0" indent="0">
              <a:buNone/>
            </a:pPr>
            <a:r>
              <a:rPr lang="ru-RU" sz="3800" dirty="0" smtClean="0"/>
              <a:t>Маринова..</a:t>
            </a:r>
            <a:r>
              <a:rPr lang="ru-RU" sz="3800" dirty="0" err="1" smtClean="0"/>
              <a:t>ые</a:t>
            </a:r>
            <a:r>
              <a:rPr lang="ru-RU" sz="3800" dirty="0" smtClean="0"/>
              <a:t> огурцы</a:t>
            </a:r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</p:txBody>
      </p:sp>
      <p:pic>
        <p:nvPicPr>
          <p:cNvPr id="1026" name="Picture 2" descr="http://sad3.gorodok.edu.by/ru/sm.aspx?guid=27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73" y="2784488"/>
            <a:ext cx="3298247" cy="382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37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Выдели окончания причастий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545" y="220431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/>
              <a:t>Слома</a:t>
            </a:r>
            <a:r>
              <a:rPr lang="ru-RU" sz="3000" u="sng" dirty="0" smtClean="0"/>
              <a:t>нн</a:t>
            </a:r>
            <a:r>
              <a:rPr lang="ru-RU" sz="3000" dirty="0" smtClean="0"/>
              <a:t>ая ветка – ветка слома</a:t>
            </a:r>
            <a:r>
              <a:rPr lang="ru-RU" sz="3000" u="sng" dirty="0" smtClean="0"/>
              <a:t>н</a:t>
            </a:r>
            <a:r>
              <a:rPr lang="ru-RU" sz="3000" dirty="0" smtClean="0"/>
              <a:t>а</a:t>
            </a:r>
          </a:p>
          <a:p>
            <a:pPr marL="0" indent="0">
              <a:buNone/>
            </a:pP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Записа</a:t>
            </a:r>
            <a:r>
              <a:rPr lang="ru-RU" sz="3000" u="sng" dirty="0" smtClean="0"/>
              <a:t>нн</a:t>
            </a:r>
            <a:r>
              <a:rPr lang="ru-RU" sz="3000" dirty="0" smtClean="0"/>
              <a:t>ое задание – задание записа</a:t>
            </a:r>
            <a:r>
              <a:rPr lang="ru-RU" sz="3000" u="sng" dirty="0" smtClean="0"/>
              <a:t>н</a:t>
            </a:r>
            <a:r>
              <a:rPr lang="ru-RU" sz="3000" dirty="0" smtClean="0"/>
              <a:t>о</a:t>
            </a:r>
          </a:p>
          <a:p>
            <a:pPr marL="0" indent="0">
              <a:buNone/>
            </a:pP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Нарисова</a:t>
            </a:r>
            <a:r>
              <a:rPr lang="ru-RU" sz="3000" u="sng" dirty="0" smtClean="0"/>
              <a:t>нн</a:t>
            </a:r>
            <a:r>
              <a:rPr lang="ru-RU" sz="3000" dirty="0" smtClean="0"/>
              <a:t>ый портрет – портрет нарисова</a:t>
            </a:r>
            <a:r>
              <a:rPr lang="ru-RU" sz="3000" u="sng" dirty="0" smtClean="0"/>
              <a:t>н</a:t>
            </a:r>
            <a:endParaRPr lang="ru-RU" sz="30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673" y="712350"/>
            <a:ext cx="1384951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5.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351" y="1325563"/>
            <a:ext cx="10515600" cy="488590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1)</a:t>
            </a:r>
            <a:r>
              <a:rPr lang="ru-RU" dirty="0">
                <a:solidFill>
                  <a:srgbClr val="00B050"/>
                </a:solidFill>
              </a:rPr>
              <a:t> причастие имеет приставку (кроме </a:t>
            </a:r>
            <a:r>
              <a:rPr lang="ru-RU" dirty="0" err="1">
                <a:solidFill>
                  <a:srgbClr val="00B050"/>
                </a:solidFill>
              </a:rPr>
              <a:t>не-</a:t>
            </a:r>
            <a:r>
              <a:rPr lang="ru-RU" dirty="0">
                <a:solidFill>
                  <a:srgbClr val="00B050"/>
                </a:solidFill>
              </a:rPr>
              <a:t>)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i="1" dirty="0"/>
              <a:t>Пр.: варе</a:t>
            </a:r>
            <a:r>
              <a:rPr lang="ru-RU" i="1" u="dbl" dirty="0"/>
              <a:t>н</a:t>
            </a:r>
            <a:r>
              <a:rPr lang="ru-RU" i="1" dirty="0"/>
              <a:t>ая рыба – </a:t>
            </a:r>
            <a:r>
              <a:rPr lang="ru-RU" b="1" i="1" dirty="0"/>
              <a:t>с</a:t>
            </a:r>
            <a:r>
              <a:rPr lang="ru-RU" i="1" dirty="0"/>
              <a:t>варе</a:t>
            </a:r>
            <a:r>
              <a:rPr lang="ru-RU" i="1" u="dbl" dirty="0"/>
              <a:t>нн</a:t>
            </a:r>
            <a:r>
              <a:rPr lang="ru-RU" i="1" dirty="0"/>
              <a:t>ая рыба.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2)</a:t>
            </a:r>
            <a:r>
              <a:rPr lang="ru-RU" dirty="0">
                <a:solidFill>
                  <a:srgbClr val="00B050"/>
                </a:solidFill>
              </a:rPr>
              <a:t> причастие имеет зависимые слова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жаре</a:t>
            </a:r>
            <a:r>
              <a:rPr lang="ru-RU" i="1" u="dbl" dirty="0"/>
              <a:t>н</a:t>
            </a:r>
            <a:r>
              <a:rPr lang="ru-RU" i="1" dirty="0"/>
              <a:t>ый картофель – жаре</a:t>
            </a:r>
            <a:r>
              <a:rPr lang="ru-RU" i="1" u="dbl" dirty="0"/>
              <a:t>нн</a:t>
            </a:r>
            <a:r>
              <a:rPr lang="ru-RU" i="1" dirty="0"/>
              <a:t>ый </a:t>
            </a:r>
            <a:r>
              <a:rPr lang="ru-RU" b="1" i="1" dirty="0"/>
              <a:t>в масле</a:t>
            </a:r>
            <a:r>
              <a:rPr lang="ru-RU" i="1" dirty="0"/>
              <a:t> картофель.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3)</a:t>
            </a:r>
            <a:r>
              <a:rPr lang="ru-RU" dirty="0">
                <a:solidFill>
                  <a:srgbClr val="00B050"/>
                </a:solidFill>
              </a:rPr>
              <a:t> причастие образовано от глагола совершенного вида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реше</a:t>
            </a:r>
            <a:r>
              <a:rPr lang="ru-RU" i="1" u="dbl" dirty="0"/>
              <a:t>нн</a:t>
            </a:r>
            <a:r>
              <a:rPr lang="ru-RU" i="1" dirty="0"/>
              <a:t>ый пример (решить – что сделать? – </a:t>
            </a:r>
            <a:r>
              <a:rPr lang="ru-RU" i="1" dirty="0" err="1"/>
              <a:t>сов.в</a:t>
            </a:r>
            <a:r>
              <a:rPr lang="ru-RU" i="1" dirty="0"/>
              <a:t>.)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4)</a:t>
            </a:r>
            <a:r>
              <a:rPr lang="ru-RU" dirty="0">
                <a:solidFill>
                  <a:srgbClr val="00B050"/>
                </a:solidFill>
              </a:rPr>
              <a:t> причастие имеет суффиксы –</a:t>
            </a:r>
            <a:r>
              <a:rPr lang="ru-RU" dirty="0" err="1">
                <a:solidFill>
                  <a:srgbClr val="00B050"/>
                </a:solidFill>
              </a:rPr>
              <a:t>ова</a:t>
            </a:r>
            <a:r>
              <a:rPr lang="ru-RU" dirty="0">
                <a:solidFill>
                  <a:srgbClr val="00B050"/>
                </a:solidFill>
              </a:rPr>
              <a:t>-, -</a:t>
            </a:r>
            <a:r>
              <a:rPr lang="ru-RU" dirty="0" err="1">
                <a:solidFill>
                  <a:srgbClr val="00B050"/>
                </a:solidFill>
              </a:rPr>
              <a:t>ева</a:t>
            </a:r>
            <a:r>
              <a:rPr lang="ru-RU" dirty="0">
                <a:solidFill>
                  <a:srgbClr val="00B050"/>
                </a:solidFill>
              </a:rPr>
              <a:t>-, -</a:t>
            </a:r>
            <a:r>
              <a:rPr lang="ru-RU" dirty="0" err="1">
                <a:solidFill>
                  <a:srgbClr val="00B050"/>
                </a:solidFill>
              </a:rPr>
              <a:t>ирова</a:t>
            </a:r>
            <a:r>
              <a:rPr lang="ru-RU" dirty="0">
                <a:solidFill>
                  <a:srgbClr val="00B050"/>
                </a:solidFill>
              </a:rPr>
              <a:t>-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марин</a:t>
            </a:r>
            <a:r>
              <a:rPr lang="ru-RU" b="1" i="1" dirty="0"/>
              <a:t>ова</a:t>
            </a:r>
            <a:r>
              <a:rPr lang="ru-RU" i="1" u="dbl" dirty="0"/>
              <a:t>нн</a:t>
            </a:r>
            <a:r>
              <a:rPr lang="ru-RU" i="1" dirty="0"/>
              <a:t>ые грибы, асфальт</a:t>
            </a:r>
            <a:r>
              <a:rPr lang="ru-RU" b="1" i="1" dirty="0"/>
              <a:t>ирова</a:t>
            </a:r>
            <a:r>
              <a:rPr lang="ru-RU" i="1" u="dbl" dirty="0"/>
              <a:t>нн</a:t>
            </a:r>
            <a:r>
              <a:rPr lang="ru-RU" i="1" dirty="0"/>
              <a:t>ая дорога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Запомни!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/>
              <a:t>Краткие причастия всегда пишутся с Н: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запута</a:t>
            </a:r>
            <a:r>
              <a:rPr lang="ru-RU" i="1" u="dbl" dirty="0" smtClean="0"/>
              <a:t>нн</a:t>
            </a:r>
            <a:r>
              <a:rPr lang="ru-RU" i="1" dirty="0" smtClean="0"/>
              <a:t>ые </a:t>
            </a:r>
            <a:r>
              <a:rPr lang="ru-RU" i="1" dirty="0"/>
              <a:t>нитки – нитки запута</a:t>
            </a:r>
            <a:r>
              <a:rPr lang="ru-RU" i="1" u="dbl" dirty="0"/>
              <a:t>н</a:t>
            </a:r>
            <a:r>
              <a:rPr lang="ru-RU" i="1" dirty="0"/>
              <a:t>ы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968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smtClean="0">
                <a:solidFill>
                  <a:srgbClr val="002060"/>
                </a:solidFill>
              </a:rPr>
            </a:br>
            <a:r>
              <a:rPr lang="ru-RU" b="1" i="1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2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874" y="1690255"/>
            <a:ext cx="7832436" cy="4996872"/>
          </a:xfrm>
        </p:spPr>
        <p:txBody>
          <a:bodyPr>
            <a:normAutofit/>
          </a:bodyPr>
          <a:lstStyle/>
          <a:p>
            <a:r>
              <a:rPr lang="ru-RU" sz="3800" dirty="0" err="1" smtClean="0"/>
              <a:t>Асфальтирова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трасса – трасса </a:t>
            </a:r>
            <a:r>
              <a:rPr lang="ru-RU" sz="3800" dirty="0" err="1" smtClean="0"/>
              <a:t>заасфальтирова</a:t>
            </a:r>
            <a:r>
              <a:rPr lang="ru-RU" sz="3800" dirty="0" smtClean="0"/>
              <a:t>..а</a:t>
            </a:r>
          </a:p>
          <a:p>
            <a:endParaRPr lang="ru-RU" sz="3800" dirty="0" smtClean="0"/>
          </a:p>
          <a:p>
            <a:r>
              <a:rPr lang="ru-RU" sz="3800" dirty="0" err="1" smtClean="0"/>
              <a:t>Объявле</a:t>
            </a:r>
            <a:r>
              <a:rPr lang="ru-RU" sz="3800" dirty="0" smtClean="0"/>
              <a:t>..</a:t>
            </a:r>
            <a:r>
              <a:rPr lang="ru-RU" sz="3800" dirty="0" err="1" smtClean="0"/>
              <a:t>ое</a:t>
            </a:r>
            <a:r>
              <a:rPr lang="ru-RU" sz="3800" dirty="0" smtClean="0"/>
              <a:t> по громкой связи – по громкой связи </a:t>
            </a:r>
            <a:r>
              <a:rPr lang="ru-RU" sz="3800" dirty="0" err="1" smtClean="0"/>
              <a:t>объявле</a:t>
            </a:r>
            <a:r>
              <a:rPr lang="ru-RU" sz="3800" dirty="0" smtClean="0"/>
              <a:t>..о</a:t>
            </a:r>
          </a:p>
          <a:p>
            <a:endParaRPr lang="ru-RU" sz="3800" dirty="0" smtClean="0"/>
          </a:p>
          <a:p>
            <a:r>
              <a:rPr lang="ru-RU" sz="3800" dirty="0" err="1" smtClean="0"/>
              <a:t>Засуше</a:t>
            </a:r>
            <a:r>
              <a:rPr lang="ru-RU" sz="3800" dirty="0" smtClean="0"/>
              <a:t>..</a:t>
            </a:r>
            <a:r>
              <a:rPr lang="ru-RU" sz="3800" dirty="0" err="1" smtClean="0"/>
              <a:t>ые</a:t>
            </a:r>
            <a:r>
              <a:rPr lang="ru-RU" sz="3800" dirty="0" smtClean="0"/>
              <a:t> на зиму ягоды – ягоды </a:t>
            </a:r>
            <a:r>
              <a:rPr lang="ru-RU" sz="3800" dirty="0" err="1" smtClean="0"/>
              <a:t>засуше</a:t>
            </a:r>
            <a:r>
              <a:rPr lang="ru-RU" sz="3800" dirty="0" smtClean="0"/>
              <a:t>..ы на зиму</a:t>
            </a:r>
            <a:endParaRPr lang="ru-RU" sz="3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80873" y="20629"/>
            <a:ext cx="4398818" cy="13255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Сколько Н ?</a:t>
            </a:r>
            <a:endParaRPr lang="ru-RU" dirty="0"/>
          </a:p>
        </p:txBody>
      </p:sp>
      <p:pic>
        <p:nvPicPr>
          <p:cNvPr id="5" name="Picture 2" descr="http://sad3.gorodok.edu.by/ru/sm.aspx?guid=27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73" y="2784488"/>
            <a:ext cx="3298247" cy="382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03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50836" y="1062181"/>
            <a:ext cx="8610600" cy="5632018"/>
          </a:xfrm>
        </p:spPr>
        <p:txBody>
          <a:bodyPr>
            <a:normAutofit/>
          </a:bodyPr>
          <a:lstStyle/>
          <a:p>
            <a:r>
              <a:rPr lang="ru-RU" dirty="0" smtClean="0"/>
              <a:t>Нежда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Негада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Невида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Неслыха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Неожида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</a:t>
            </a:r>
          </a:p>
          <a:p>
            <a:r>
              <a:rPr lang="ru-RU" dirty="0" smtClean="0"/>
              <a:t>Свяще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Жела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Да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Отчая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</a:t>
            </a:r>
          </a:p>
          <a:p>
            <a:r>
              <a:rPr lang="ru-RU" dirty="0" smtClean="0"/>
              <a:t>Нечая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Обеща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5782" y="123462"/>
            <a:ext cx="10926618" cy="93871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</a:rPr>
              <a:t>СЛОВА ДЛЯ ЗАПОМИНАНИЯ</a:t>
            </a:r>
            <a:endParaRPr lang="ru-RU" sz="5500" dirty="0">
              <a:solidFill>
                <a:srgbClr val="FF0000"/>
              </a:solidFill>
            </a:endParaRPr>
          </a:p>
        </p:txBody>
      </p:sp>
      <p:pic>
        <p:nvPicPr>
          <p:cNvPr id="3" name="Picture 2" descr="https://new-retail.ru/upload/medialibrary/542/54264b3a8648bdd5934ce2e8115a5df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525" y="2392217"/>
            <a:ext cx="4294393" cy="39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7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Проверочная работа «НЕ с причастиями»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51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351" y="1325563"/>
            <a:ext cx="10515600" cy="488590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1)</a:t>
            </a:r>
            <a:r>
              <a:rPr lang="ru-RU" dirty="0">
                <a:solidFill>
                  <a:srgbClr val="00B050"/>
                </a:solidFill>
              </a:rPr>
              <a:t> причастие имеет приставку (кроме </a:t>
            </a:r>
            <a:r>
              <a:rPr lang="ru-RU" dirty="0" err="1">
                <a:solidFill>
                  <a:srgbClr val="00B050"/>
                </a:solidFill>
              </a:rPr>
              <a:t>не-</a:t>
            </a:r>
            <a:r>
              <a:rPr lang="ru-RU" dirty="0">
                <a:solidFill>
                  <a:srgbClr val="00B050"/>
                </a:solidFill>
              </a:rPr>
              <a:t>)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i="1" dirty="0"/>
              <a:t>Пр.: варе</a:t>
            </a:r>
            <a:r>
              <a:rPr lang="ru-RU" i="1" u="dbl" dirty="0"/>
              <a:t>н</a:t>
            </a:r>
            <a:r>
              <a:rPr lang="ru-RU" i="1" dirty="0"/>
              <a:t>ая рыба – </a:t>
            </a:r>
            <a:r>
              <a:rPr lang="ru-RU" b="1" i="1" dirty="0"/>
              <a:t>с</a:t>
            </a:r>
            <a:r>
              <a:rPr lang="ru-RU" i="1" dirty="0"/>
              <a:t>варе</a:t>
            </a:r>
            <a:r>
              <a:rPr lang="ru-RU" i="1" u="dbl" dirty="0"/>
              <a:t>нн</a:t>
            </a:r>
            <a:r>
              <a:rPr lang="ru-RU" i="1" dirty="0"/>
              <a:t>ая рыба.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2)</a:t>
            </a:r>
            <a:r>
              <a:rPr lang="ru-RU" dirty="0">
                <a:solidFill>
                  <a:srgbClr val="00B050"/>
                </a:solidFill>
              </a:rPr>
              <a:t> причастие имеет зависимые слова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жаре</a:t>
            </a:r>
            <a:r>
              <a:rPr lang="ru-RU" i="1" u="dbl" dirty="0"/>
              <a:t>н</a:t>
            </a:r>
            <a:r>
              <a:rPr lang="ru-RU" i="1" dirty="0"/>
              <a:t>ый картофель – жаре</a:t>
            </a:r>
            <a:r>
              <a:rPr lang="ru-RU" i="1" u="dbl" dirty="0"/>
              <a:t>нн</a:t>
            </a:r>
            <a:r>
              <a:rPr lang="ru-RU" i="1" dirty="0"/>
              <a:t>ый </a:t>
            </a:r>
            <a:r>
              <a:rPr lang="ru-RU" b="1" i="1" dirty="0"/>
              <a:t>в масле</a:t>
            </a:r>
            <a:r>
              <a:rPr lang="ru-RU" i="1" dirty="0"/>
              <a:t> картофель.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3)</a:t>
            </a:r>
            <a:r>
              <a:rPr lang="ru-RU" dirty="0">
                <a:solidFill>
                  <a:srgbClr val="00B050"/>
                </a:solidFill>
              </a:rPr>
              <a:t> причастие образовано от глагола совершенного вида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реше</a:t>
            </a:r>
            <a:r>
              <a:rPr lang="ru-RU" i="1" u="dbl" dirty="0"/>
              <a:t>нн</a:t>
            </a:r>
            <a:r>
              <a:rPr lang="ru-RU" i="1" dirty="0"/>
              <a:t>ый пример (решить – что сделать? – </a:t>
            </a:r>
            <a:r>
              <a:rPr lang="ru-RU" i="1" dirty="0" err="1"/>
              <a:t>сов.в</a:t>
            </a:r>
            <a:r>
              <a:rPr lang="ru-RU" i="1" dirty="0"/>
              <a:t>.)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4)</a:t>
            </a:r>
            <a:r>
              <a:rPr lang="ru-RU" dirty="0">
                <a:solidFill>
                  <a:srgbClr val="00B050"/>
                </a:solidFill>
              </a:rPr>
              <a:t> причастие имеет суффиксы –</a:t>
            </a:r>
            <a:r>
              <a:rPr lang="ru-RU" dirty="0" err="1">
                <a:solidFill>
                  <a:srgbClr val="00B050"/>
                </a:solidFill>
              </a:rPr>
              <a:t>ова</a:t>
            </a:r>
            <a:r>
              <a:rPr lang="ru-RU" dirty="0">
                <a:solidFill>
                  <a:srgbClr val="00B050"/>
                </a:solidFill>
              </a:rPr>
              <a:t>-, -</a:t>
            </a:r>
            <a:r>
              <a:rPr lang="ru-RU" dirty="0" err="1">
                <a:solidFill>
                  <a:srgbClr val="00B050"/>
                </a:solidFill>
              </a:rPr>
              <a:t>ева</a:t>
            </a:r>
            <a:r>
              <a:rPr lang="ru-RU" dirty="0">
                <a:solidFill>
                  <a:srgbClr val="00B050"/>
                </a:solidFill>
              </a:rPr>
              <a:t>-, -</a:t>
            </a:r>
            <a:r>
              <a:rPr lang="ru-RU" dirty="0" err="1">
                <a:solidFill>
                  <a:srgbClr val="00B050"/>
                </a:solidFill>
              </a:rPr>
              <a:t>ирова</a:t>
            </a:r>
            <a:r>
              <a:rPr lang="ru-RU" dirty="0">
                <a:solidFill>
                  <a:srgbClr val="00B050"/>
                </a:solidFill>
              </a:rPr>
              <a:t>-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марин</a:t>
            </a:r>
            <a:r>
              <a:rPr lang="ru-RU" b="1" i="1" dirty="0"/>
              <a:t>ова</a:t>
            </a:r>
            <a:r>
              <a:rPr lang="ru-RU" i="1" u="dbl" dirty="0"/>
              <a:t>нн</a:t>
            </a:r>
            <a:r>
              <a:rPr lang="ru-RU" i="1" dirty="0"/>
              <a:t>ые грибы, асфальт</a:t>
            </a:r>
            <a:r>
              <a:rPr lang="ru-RU" b="1" i="1" dirty="0"/>
              <a:t>ирова</a:t>
            </a:r>
            <a:r>
              <a:rPr lang="ru-RU" i="1" u="dbl" dirty="0"/>
              <a:t>нн</a:t>
            </a:r>
            <a:r>
              <a:rPr lang="ru-RU" i="1" dirty="0"/>
              <a:t>ая дорога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Запомни!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/>
              <a:t>Краткие причастия всегда пишутся с Н: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запута</a:t>
            </a:r>
            <a:r>
              <a:rPr lang="ru-RU" i="1" u="dbl" dirty="0" smtClean="0"/>
              <a:t>нн</a:t>
            </a:r>
            <a:r>
              <a:rPr lang="ru-RU" i="1" dirty="0" smtClean="0"/>
              <a:t>ые </a:t>
            </a:r>
            <a:r>
              <a:rPr lang="ru-RU" i="1" dirty="0"/>
              <a:t>нитки – нитки запута</a:t>
            </a:r>
            <a:r>
              <a:rPr lang="ru-RU" i="1" u="dbl" dirty="0"/>
              <a:t>н</a:t>
            </a:r>
            <a:r>
              <a:rPr lang="ru-RU" i="1" dirty="0"/>
              <a:t>ы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7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216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Домашнее задание: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99128"/>
            <a:ext cx="11122891" cy="56896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Записать словосочетания, вставляя Н и НН, обозначить орфограмму. Выполнить морфемный разбор выделенных слов.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3500" dirty="0" smtClean="0"/>
              <a:t>	Освеще_ая </a:t>
            </a:r>
            <a:r>
              <a:rPr lang="ru-RU" sz="3500" dirty="0"/>
              <a:t>площадка, </a:t>
            </a:r>
            <a:r>
              <a:rPr lang="ru-RU" sz="3500" dirty="0" err="1" smtClean="0"/>
              <a:t>суше_ые</a:t>
            </a:r>
            <a:r>
              <a:rPr lang="ru-RU" sz="3500" dirty="0" smtClean="0"/>
              <a:t> грибы, </a:t>
            </a:r>
            <a:r>
              <a:rPr lang="ru-RU" sz="3500" dirty="0" err="1" smtClean="0"/>
              <a:t>жаре_ая</a:t>
            </a:r>
            <a:r>
              <a:rPr lang="ru-RU" sz="3500" dirty="0" smtClean="0"/>
              <a:t> в масле рыба, </a:t>
            </a:r>
            <a:r>
              <a:rPr lang="ru-RU" sz="3500" b="1" u="sng" dirty="0" err="1" smtClean="0"/>
              <a:t>рассортирова_ые</a:t>
            </a:r>
            <a:r>
              <a:rPr lang="ru-RU" sz="3500" dirty="0" smtClean="0"/>
              <a:t> подарки, </a:t>
            </a:r>
            <a:r>
              <a:rPr lang="ru-RU" sz="3500" dirty="0" err="1" smtClean="0"/>
              <a:t>купле_ый</a:t>
            </a:r>
            <a:r>
              <a:rPr lang="ru-RU" sz="3500" dirty="0" smtClean="0"/>
              <a:t> </a:t>
            </a:r>
            <a:r>
              <a:rPr lang="ru-RU" sz="3500" dirty="0"/>
              <a:t>товар, </a:t>
            </a:r>
            <a:r>
              <a:rPr lang="ru-RU" sz="3500" dirty="0" err="1" smtClean="0"/>
              <a:t>жела_ый</a:t>
            </a:r>
            <a:r>
              <a:rPr lang="ru-RU" sz="3500" dirty="0" smtClean="0"/>
              <a:t> гость, слова </a:t>
            </a:r>
            <a:r>
              <a:rPr lang="ru-RU" sz="3500" dirty="0" err="1" smtClean="0"/>
              <a:t>записа_ы</a:t>
            </a:r>
            <a:r>
              <a:rPr lang="ru-RU" sz="3500" dirty="0" smtClean="0"/>
              <a:t>, </a:t>
            </a:r>
            <a:r>
              <a:rPr lang="ru-RU" sz="3500" dirty="0" err="1" smtClean="0"/>
              <a:t>перекраше_ые</a:t>
            </a:r>
            <a:r>
              <a:rPr lang="ru-RU" sz="3500" dirty="0" smtClean="0"/>
              <a:t> </a:t>
            </a:r>
            <a:r>
              <a:rPr lang="ru-RU" sz="3500" dirty="0"/>
              <a:t>стены, </a:t>
            </a:r>
            <a:r>
              <a:rPr lang="ru-RU" sz="3500" dirty="0" smtClean="0"/>
              <a:t>ещё (не)</a:t>
            </a:r>
            <a:r>
              <a:rPr lang="ru-RU" sz="3500" dirty="0" err="1" smtClean="0"/>
              <a:t>дописа_ый</a:t>
            </a:r>
            <a:r>
              <a:rPr lang="ru-RU" sz="3500" dirty="0" smtClean="0"/>
              <a:t> роман, </a:t>
            </a:r>
            <a:r>
              <a:rPr lang="ru-RU" sz="3500" dirty="0" err="1" smtClean="0"/>
              <a:t>фарширова_ый</a:t>
            </a:r>
            <a:r>
              <a:rPr lang="ru-RU" sz="3500" dirty="0" smtClean="0"/>
              <a:t> перец, </a:t>
            </a:r>
            <a:r>
              <a:rPr lang="ru-RU" sz="3500" dirty="0" err="1" smtClean="0"/>
              <a:t>да_ое</a:t>
            </a:r>
            <a:r>
              <a:rPr lang="ru-RU" sz="3500" dirty="0" smtClean="0"/>
              <a:t> обещание, </a:t>
            </a:r>
            <a:r>
              <a:rPr lang="ru-RU" sz="3500" dirty="0" err="1" smtClean="0"/>
              <a:t>некраше_ый</a:t>
            </a:r>
            <a:r>
              <a:rPr lang="ru-RU" sz="3500" dirty="0" smtClean="0"/>
              <a:t> </a:t>
            </a:r>
            <a:r>
              <a:rPr lang="ru-RU" sz="3500" dirty="0"/>
              <a:t>пол, </a:t>
            </a:r>
            <a:r>
              <a:rPr lang="ru-RU" sz="3500" dirty="0" err="1"/>
              <a:t>организова_ая</a:t>
            </a:r>
            <a:r>
              <a:rPr lang="ru-RU" sz="3500" dirty="0"/>
              <a:t> спонсорами, </a:t>
            </a:r>
            <a:r>
              <a:rPr lang="ru-RU" sz="3500" dirty="0" err="1"/>
              <a:t>рва_ая</a:t>
            </a:r>
            <a:r>
              <a:rPr lang="ru-RU" sz="3500" dirty="0"/>
              <a:t> куртка, </a:t>
            </a:r>
            <a:r>
              <a:rPr lang="ru-RU" sz="3500" b="1" u="sng" dirty="0" err="1"/>
              <a:t>оторва_ый</a:t>
            </a:r>
            <a:r>
              <a:rPr lang="ru-RU" sz="3500" dirty="0"/>
              <a:t> </a:t>
            </a:r>
            <a:r>
              <a:rPr lang="ru-RU" sz="3500" dirty="0" smtClean="0"/>
              <a:t>кем-то рукав</a:t>
            </a:r>
            <a:r>
              <a:rPr lang="ru-RU" sz="3500" dirty="0"/>
              <a:t>, </a:t>
            </a:r>
            <a:r>
              <a:rPr lang="ru-RU" sz="3500" dirty="0" err="1"/>
              <a:t>лома_ая</a:t>
            </a:r>
            <a:r>
              <a:rPr lang="ru-RU" sz="3500" dirty="0"/>
              <a:t> линия, </a:t>
            </a:r>
            <a:r>
              <a:rPr lang="ru-RU" sz="3500" b="1" u="sng" dirty="0" err="1" smtClean="0"/>
              <a:t>встревоже_ый</a:t>
            </a:r>
            <a:r>
              <a:rPr lang="ru-RU" sz="3500" dirty="0" smtClean="0"/>
              <a:t> </a:t>
            </a:r>
            <a:r>
              <a:rPr lang="ru-RU" sz="3500" dirty="0"/>
              <a:t>известием, </a:t>
            </a:r>
            <a:r>
              <a:rPr lang="ru-RU" sz="3500" dirty="0" err="1"/>
              <a:t>исправле_ая</a:t>
            </a:r>
            <a:r>
              <a:rPr lang="ru-RU" sz="3500" dirty="0"/>
              <a:t> ошибка, </a:t>
            </a:r>
            <a:r>
              <a:rPr lang="ru-RU" sz="3500" b="1" u="sng" dirty="0" err="1" smtClean="0"/>
              <a:t>подреза_ые</a:t>
            </a:r>
            <a:r>
              <a:rPr lang="ru-RU" sz="3500" dirty="0"/>
              <a:t>  деревья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67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96291" y="1325563"/>
            <a:ext cx="9253660" cy="4885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sz="6600" b="1" i="1" dirty="0">
                <a:solidFill>
                  <a:srgbClr val="00B050"/>
                </a:solidFill>
              </a:rPr>
              <a:t>1) </a:t>
            </a:r>
          </a:p>
          <a:p>
            <a:pPr marL="0" indent="0">
              <a:buNone/>
            </a:pPr>
            <a:r>
              <a:rPr lang="ru-RU" sz="6600" b="1" i="1" dirty="0" smtClean="0">
                <a:solidFill>
                  <a:srgbClr val="00B050"/>
                </a:solidFill>
              </a:rPr>
              <a:t>2)</a:t>
            </a:r>
          </a:p>
          <a:p>
            <a:pPr marL="0" indent="0">
              <a:buNone/>
            </a:pPr>
            <a:r>
              <a:rPr lang="ru-RU" sz="6600" b="1" i="1" dirty="0" smtClean="0">
                <a:solidFill>
                  <a:srgbClr val="00B050"/>
                </a:solidFill>
              </a:rPr>
              <a:t>3)</a:t>
            </a:r>
          </a:p>
          <a:p>
            <a:pPr marL="0" indent="0">
              <a:buNone/>
            </a:pPr>
            <a:r>
              <a:rPr lang="ru-RU" sz="6600" b="1" i="1" dirty="0" smtClean="0">
                <a:solidFill>
                  <a:srgbClr val="00B050"/>
                </a:solidFill>
              </a:rPr>
              <a:t>4)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27658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Запиши, выполни морфемный разбор причастий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2380891"/>
            <a:ext cx="10515600" cy="3796072"/>
          </a:xfrm>
        </p:spPr>
        <p:txBody>
          <a:bodyPr/>
          <a:lstStyle/>
          <a:p>
            <a:pPr marL="0" indent="0">
              <a:buNone/>
            </a:pPr>
            <a:r>
              <a:rPr lang="ru-RU" sz="3300" i="1" dirty="0"/>
              <a:t>Коше</a:t>
            </a:r>
            <a:r>
              <a:rPr lang="ru-RU" sz="3300" i="1" u="sng" dirty="0"/>
              <a:t>н</a:t>
            </a:r>
            <a:r>
              <a:rPr lang="ru-RU" sz="3300" i="1" dirty="0"/>
              <a:t>ые травы – </a:t>
            </a:r>
            <a:r>
              <a:rPr lang="ru-RU" sz="3300" i="1" dirty="0">
                <a:solidFill>
                  <a:srgbClr val="FF0000"/>
                </a:solidFill>
              </a:rPr>
              <a:t>с</a:t>
            </a:r>
            <a:r>
              <a:rPr lang="ru-RU" sz="3300" i="1" dirty="0"/>
              <a:t>коше</a:t>
            </a:r>
            <a:r>
              <a:rPr lang="ru-RU" sz="3300" i="1" u="sng" dirty="0"/>
              <a:t>нн</a:t>
            </a:r>
            <a:r>
              <a:rPr lang="ru-RU" sz="3300" i="1" dirty="0"/>
              <a:t>ые </a:t>
            </a:r>
            <a:r>
              <a:rPr lang="ru-RU" sz="3300" i="1" dirty="0" smtClean="0"/>
              <a:t>травы</a:t>
            </a:r>
          </a:p>
          <a:p>
            <a:pPr marL="0" indent="0">
              <a:buNone/>
            </a:pPr>
            <a:r>
              <a:rPr lang="ru-RU" sz="3300" i="1" dirty="0"/>
              <a:t/>
            </a:r>
            <a:br>
              <a:rPr lang="ru-RU" sz="3300" i="1" dirty="0"/>
            </a:br>
            <a:r>
              <a:rPr lang="ru-RU" sz="3300" i="1" dirty="0"/>
              <a:t>Тка</a:t>
            </a:r>
            <a:r>
              <a:rPr lang="ru-RU" sz="3300" i="1" u="sng" dirty="0"/>
              <a:t>н</a:t>
            </a:r>
            <a:r>
              <a:rPr lang="ru-RU" sz="3300" i="1" dirty="0"/>
              <a:t>ый ковёр – </a:t>
            </a:r>
            <a:r>
              <a:rPr lang="ru-RU" sz="3300" i="1" dirty="0">
                <a:solidFill>
                  <a:srgbClr val="FF0000"/>
                </a:solidFill>
              </a:rPr>
              <a:t>вы</a:t>
            </a:r>
            <a:r>
              <a:rPr lang="ru-RU" sz="3300" i="1" dirty="0"/>
              <a:t>тка</a:t>
            </a:r>
            <a:r>
              <a:rPr lang="ru-RU" sz="3300" i="1" u="sng" dirty="0"/>
              <a:t>нн</a:t>
            </a:r>
            <a:r>
              <a:rPr lang="ru-RU" sz="3300" i="1" dirty="0"/>
              <a:t>ый </a:t>
            </a:r>
            <a:r>
              <a:rPr lang="ru-RU" sz="3300" i="1" dirty="0" smtClean="0"/>
              <a:t>платок</a:t>
            </a:r>
          </a:p>
          <a:p>
            <a:pPr marL="0" indent="0">
              <a:buNone/>
            </a:pPr>
            <a:r>
              <a:rPr lang="ru-RU" sz="3300" i="1" dirty="0"/>
              <a:t/>
            </a:r>
            <a:br>
              <a:rPr lang="ru-RU" sz="3300" i="1" dirty="0"/>
            </a:br>
            <a:r>
              <a:rPr lang="ru-RU" sz="3300" i="1" dirty="0"/>
              <a:t>Реза</a:t>
            </a:r>
            <a:r>
              <a:rPr lang="ru-RU" sz="3300" i="1" u="sng" dirty="0"/>
              <a:t>н</a:t>
            </a:r>
            <a:r>
              <a:rPr lang="ru-RU" sz="3300" i="1" dirty="0"/>
              <a:t>ый </a:t>
            </a:r>
            <a:r>
              <a:rPr lang="ru-RU" sz="3300" i="1" dirty="0" smtClean="0"/>
              <a:t>арбуз </a:t>
            </a:r>
            <a:r>
              <a:rPr lang="ru-RU" sz="3300" i="1" dirty="0"/>
              <a:t>– </a:t>
            </a:r>
            <a:r>
              <a:rPr lang="ru-RU" sz="3300" i="1" dirty="0">
                <a:solidFill>
                  <a:srgbClr val="FF0000"/>
                </a:solidFill>
              </a:rPr>
              <a:t>из</a:t>
            </a:r>
            <a:r>
              <a:rPr lang="ru-RU" sz="3300" i="1" dirty="0"/>
              <a:t>реза</a:t>
            </a:r>
            <a:r>
              <a:rPr lang="ru-RU" sz="3300" i="1" u="sng" dirty="0"/>
              <a:t>нн</a:t>
            </a:r>
            <a:r>
              <a:rPr lang="ru-RU" sz="3300" i="1" dirty="0"/>
              <a:t>ый </a:t>
            </a:r>
            <a:r>
              <a:rPr lang="ru-RU" sz="3300" i="1" dirty="0" smtClean="0"/>
              <a:t>арбуз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Объясни написание Н и НН в суффиксах причастий</a:t>
            </a:r>
            <a:endParaRPr lang="ru-RU" sz="35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673" y="712350"/>
            <a:ext cx="1384951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chemeClr val="tx1"/>
                </a:solidFill>
              </a:rPr>
              <a:t>1</a:t>
            </a:r>
            <a:r>
              <a:rPr lang="ru-RU" sz="8000" b="1" dirty="0" smtClean="0">
                <a:solidFill>
                  <a:schemeClr val="tx1"/>
                </a:solidFill>
              </a:rPr>
              <a:t>.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351" y="1325563"/>
            <a:ext cx="10515600" cy="4885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1)</a:t>
            </a:r>
            <a:r>
              <a:rPr lang="ru-RU" dirty="0">
                <a:solidFill>
                  <a:srgbClr val="00B050"/>
                </a:solidFill>
              </a:rPr>
              <a:t> причастие имеет приставку (кроме </a:t>
            </a:r>
            <a:r>
              <a:rPr lang="ru-RU" dirty="0" err="1">
                <a:solidFill>
                  <a:srgbClr val="00B050"/>
                </a:solidFill>
              </a:rPr>
              <a:t>не-</a:t>
            </a:r>
            <a:r>
              <a:rPr lang="ru-RU" dirty="0">
                <a:solidFill>
                  <a:srgbClr val="00B050"/>
                </a:solidFill>
              </a:rPr>
              <a:t>)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i="1" dirty="0"/>
              <a:t>Пр.: варе</a:t>
            </a:r>
            <a:r>
              <a:rPr lang="ru-RU" i="1" u="dbl" dirty="0"/>
              <a:t>н</a:t>
            </a:r>
            <a:r>
              <a:rPr lang="ru-RU" i="1" dirty="0"/>
              <a:t>ая рыба – </a:t>
            </a:r>
            <a:r>
              <a:rPr lang="ru-RU" b="1" i="1" dirty="0"/>
              <a:t>с</a:t>
            </a:r>
            <a:r>
              <a:rPr lang="ru-RU" i="1" dirty="0"/>
              <a:t>варе</a:t>
            </a:r>
            <a:r>
              <a:rPr lang="ru-RU" i="1" u="dbl" dirty="0"/>
              <a:t>нн</a:t>
            </a:r>
            <a:r>
              <a:rPr lang="ru-RU" i="1" dirty="0"/>
              <a:t>ая рыба.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8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873" y="20629"/>
            <a:ext cx="4398818" cy="13255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Сколько Н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4436" y="1468582"/>
            <a:ext cx="9109364" cy="52831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800" dirty="0" smtClean="0"/>
              <a:t>Краше..</a:t>
            </a:r>
            <a:r>
              <a:rPr lang="ru-RU" sz="3800" dirty="0" err="1" smtClean="0"/>
              <a:t>ый</a:t>
            </a:r>
            <a:r>
              <a:rPr lang="ru-RU" sz="3800" dirty="0" smtClean="0"/>
              <a:t> потолок </a:t>
            </a:r>
          </a:p>
          <a:p>
            <a:pPr marL="0" indent="0">
              <a:buNone/>
            </a:pPr>
            <a:r>
              <a:rPr lang="ru-RU" sz="3800" dirty="0" err="1" smtClean="0"/>
              <a:t>Замаза</a:t>
            </a:r>
            <a:r>
              <a:rPr lang="ru-RU" sz="3800" dirty="0" smtClean="0"/>
              <a:t>..</a:t>
            </a:r>
            <a:r>
              <a:rPr lang="ru-RU" sz="3800" dirty="0" err="1" smtClean="0"/>
              <a:t>ое</a:t>
            </a:r>
            <a:r>
              <a:rPr lang="ru-RU" sz="3800" dirty="0" smtClean="0"/>
              <a:t> краской окно</a:t>
            </a:r>
          </a:p>
          <a:p>
            <a:pPr marL="0" indent="0">
              <a:buNone/>
            </a:pPr>
            <a:r>
              <a:rPr lang="ru-RU" sz="3800" dirty="0" err="1" smtClean="0"/>
              <a:t>Солё</a:t>
            </a:r>
            <a:r>
              <a:rPr lang="ru-RU" sz="3800" dirty="0" smtClean="0"/>
              <a:t>..</a:t>
            </a:r>
            <a:r>
              <a:rPr lang="ru-RU" sz="3800" dirty="0" err="1" smtClean="0"/>
              <a:t>ые</a:t>
            </a:r>
            <a:r>
              <a:rPr lang="ru-RU" sz="3800" dirty="0" smtClean="0"/>
              <a:t> огурцы</a:t>
            </a:r>
          </a:p>
          <a:p>
            <a:pPr marL="0" indent="0">
              <a:buNone/>
            </a:pPr>
            <a:r>
              <a:rPr lang="ru-RU" sz="3800" dirty="0" smtClean="0"/>
              <a:t>Осуществить </a:t>
            </a:r>
            <a:r>
              <a:rPr lang="ru-RU" sz="3800" dirty="0" err="1"/>
              <a:t>задума</a:t>
            </a:r>
            <a:r>
              <a:rPr lang="ru-RU" sz="3800" dirty="0"/>
              <a:t>..</a:t>
            </a:r>
            <a:r>
              <a:rPr lang="ru-RU" sz="3800" dirty="0" err="1" smtClean="0"/>
              <a:t>ое</a:t>
            </a:r>
            <a:endParaRPr lang="ru-RU" sz="3800" dirty="0" smtClean="0"/>
          </a:p>
          <a:p>
            <a:pPr marL="0" indent="0">
              <a:buNone/>
            </a:pPr>
            <a:r>
              <a:rPr lang="ru-RU" sz="3800" dirty="0" err="1"/>
              <a:t>Неноше</a:t>
            </a:r>
            <a:r>
              <a:rPr lang="ru-RU" sz="3800" dirty="0"/>
              <a:t>..</a:t>
            </a:r>
            <a:r>
              <a:rPr lang="ru-RU" sz="3800" dirty="0" err="1"/>
              <a:t>ая</a:t>
            </a:r>
            <a:r>
              <a:rPr lang="ru-RU" sz="3800" dirty="0"/>
              <a:t> куртка</a:t>
            </a:r>
          </a:p>
          <a:p>
            <a:pPr marL="0" indent="0">
              <a:buNone/>
            </a:pPr>
            <a:r>
              <a:rPr lang="ru-RU" sz="3800" dirty="0" smtClean="0"/>
              <a:t>Пересоле..</a:t>
            </a:r>
            <a:r>
              <a:rPr lang="ru-RU" sz="3800" dirty="0" err="1" smtClean="0"/>
              <a:t>ые</a:t>
            </a:r>
            <a:r>
              <a:rPr lang="ru-RU" sz="3800" dirty="0" smtClean="0"/>
              <a:t> грибы</a:t>
            </a:r>
          </a:p>
          <a:p>
            <a:pPr marL="0" indent="0">
              <a:buNone/>
            </a:pPr>
            <a:r>
              <a:rPr lang="ru-RU" sz="3800" dirty="0" err="1" smtClean="0"/>
              <a:t>Кова</a:t>
            </a:r>
            <a:r>
              <a:rPr lang="ru-RU" sz="3800" dirty="0" smtClean="0"/>
              <a:t>..</a:t>
            </a:r>
            <a:r>
              <a:rPr lang="ru-RU" sz="3800" dirty="0" err="1" smtClean="0"/>
              <a:t>ые</a:t>
            </a:r>
            <a:r>
              <a:rPr lang="ru-RU" sz="3800" dirty="0" smtClean="0"/>
              <a:t> ворота</a:t>
            </a:r>
          </a:p>
          <a:p>
            <a:pPr marL="0" indent="0">
              <a:buNone/>
            </a:pPr>
            <a:r>
              <a:rPr lang="ru-RU" sz="3800" dirty="0" err="1" smtClean="0"/>
              <a:t>Отвинче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деталь</a:t>
            </a:r>
          </a:p>
          <a:p>
            <a:pPr marL="0" indent="0">
              <a:buNone/>
            </a:pPr>
            <a:r>
              <a:rPr lang="ru-RU" sz="3800" dirty="0" err="1" smtClean="0"/>
              <a:t>Незаконче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работа</a:t>
            </a:r>
          </a:p>
          <a:p>
            <a:pPr marL="0" indent="0">
              <a:buNone/>
            </a:pPr>
            <a:endParaRPr lang="ru-RU" sz="3800" dirty="0" smtClean="0"/>
          </a:p>
        </p:txBody>
      </p:sp>
      <p:pic>
        <p:nvPicPr>
          <p:cNvPr id="1026" name="Picture 2" descr="http://sad3.gorodok.edu.by/ru/sm.aspx?guid=27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73" y="2784488"/>
            <a:ext cx="3298247" cy="382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2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83742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Чем </a:t>
            </a:r>
            <a:r>
              <a:rPr lang="ru-RU" b="1" dirty="0">
                <a:solidFill>
                  <a:srgbClr val="00B050"/>
                </a:solidFill>
              </a:rPr>
              <a:t>отличаются словосочетания первого столбика от словосочетаний  второго </a:t>
            </a:r>
            <a:r>
              <a:rPr lang="ru-RU" b="1" dirty="0" smtClean="0">
                <a:solidFill>
                  <a:srgbClr val="00B050"/>
                </a:solidFill>
              </a:rPr>
              <a:t>столбика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5781"/>
            <a:ext cx="10515600" cy="3701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i="1" dirty="0"/>
              <a:t>Тка</a:t>
            </a:r>
            <a:r>
              <a:rPr lang="ru-RU" sz="3300" i="1" u="sng" dirty="0"/>
              <a:t>н</a:t>
            </a:r>
            <a:r>
              <a:rPr lang="ru-RU" sz="3300" i="1" dirty="0"/>
              <a:t>ый ковёр – тка</a:t>
            </a:r>
            <a:r>
              <a:rPr lang="ru-RU" sz="3300" i="1" u="sng" dirty="0"/>
              <a:t>нн</a:t>
            </a:r>
            <a:r>
              <a:rPr lang="ru-RU" sz="3300" i="1" dirty="0"/>
              <a:t>ый </a:t>
            </a:r>
            <a:r>
              <a:rPr lang="ru-RU" sz="3300" i="1" dirty="0">
                <a:solidFill>
                  <a:srgbClr val="FF0000"/>
                </a:solidFill>
              </a:rPr>
              <a:t>мастером</a:t>
            </a:r>
            <a:r>
              <a:rPr lang="ru-RU" sz="3300" i="1" dirty="0"/>
              <a:t> </a:t>
            </a:r>
            <a:r>
              <a:rPr lang="ru-RU" sz="3300" i="1" dirty="0" smtClean="0"/>
              <a:t>ковёр</a:t>
            </a:r>
          </a:p>
          <a:p>
            <a:pPr marL="0" indent="0">
              <a:buNone/>
            </a:pPr>
            <a:r>
              <a:rPr lang="ru-RU" sz="3300" i="1" dirty="0" smtClean="0"/>
              <a:t/>
            </a:r>
            <a:br>
              <a:rPr lang="ru-RU" sz="3300" i="1" dirty="0" smtClean="0"/>
            </a:br>
            <a:r>
              <a:rPr lang="ru-RU" sz="3300" i="1" dirty="0"/>
              <a:t>Кваше</a:t>
            </a:r>
            <a:r>
              <a:rPr lang="ru-RU" sz="3300" i="1" u="sng" dirty="0"/>
              <a:t>н</a:t>
            </a:r>
            <a:r>
              <a:rPr lang="ru-RU" sz="3300" i="1" dirty="0"/>
              <a:t>ая капуста – кваше</a:t>
            </a:r>
            <a:r>
              <a:rPr lang="ru-RU" sz="3300" i="1" u="sng" dirty="0"/>
              <a:t>нн</a:t>
            </a:r>
            <a:r>
              <a:rPr lang="ru-RU" sz="3300" i="1" dirty="0"/>
              <a:t>ая </a:t>
            </a:r>
            <a:r>
              <a:rPr lang="ru-RU" sz="3300" i="1" dirty="0">
                <a:solidFill>
                  <a:srgbClr val="FF0000"/>
                </a:solidFill>
              </a:rPr>
              <a:t>на зиму </a:t>
            </a:r>
            <a:r>
              <a:rPr lang="ru-RU" sz="3300" i="1" dirty="0" smtClean="0"/>
              <a:t>капуста</a:t>
            </a:r>
          </a:p>
          <a:p>
            <a:pPr marL="0" indent="0">
              <a:buNone/>
            </a:pPr>
            <a:r>
              <a:rPr lang="ru-RU" sz="3300" i="1" dirty="0" smtClean="0"/>
              <a:t/>
            </a:r>
            <a:br>
              <a:rPr lang="ru-RU" sz="3300" i="1" dirty="0" smtClean="0"/>
            </a:br>
            <a:r>
              <a:rPr lang="ru-RU" sz="3300" i="1" dirty="0"/>
              <a:t>Гружё</a:t>
            </a:r>
            <a:r>
              <a:rPr lang="ru-RU" sz="3300" i="1" u="sng" dirty="0"/>
              <a:t>н</a:t>
            </a:r>
            <a:r>
              <a:rPr lang="ru-RU" sz="3300" i="1" dirty="0"/>
              <a:t>ые повозки – гружё</a:t>
            </a:r>
            <a:r>
              <a:rPr lang="ru-RU" sz="3300" i="1" u="sng" dirty="0"/>
              <a:t>нн</a:t>
            </a:r>
            <a:r>
              <a:rPr lang="ru-RU" sz="3300" i="1" dirty="0"/>
              <a:t>ые </a:t>
            </a:r>
            <a:r>
              <a:rPr lang="ru-RU" sz="3300" i="1" dirty="0">
                <a:solidFill>
                  <a:srgbClr val="FF0000"/>
                </a:solidFill>
              </a:rPr>
              <a:t>кирпичом</a:t>
            </a:r>
            <a:r>
              <a:rPr lang="ru-RU" sz="3300" i="1" dirty="0"/>
              <a:t> </a:t>
            </a:r>
            <a:r>
              <a:rPr lang="ru-RU" sz="3300" i="1" dirty="0" smtClean="0"/>
              <a:t>повозки</a:t>
            </a:r>
          </a:p>
          <a:p>
            <a:pPr marL="0" indent="0">
              <a:buNone/>
            </a:pPr>
            <a:r>
              <a:rPr lang="ru-RU" sz="3300" i="1" dirty="0" smtClean="0"/>
              <a:t/>
            </a:r>
            <a:br>
              <a:rPr lang="ru-RU" sz="3300" i="1" dirty="0" smtClean="0"/>
            </a:br>
            <a:r>
              <a:rPr lang="ru-RU" sz="3300" i="1" dirty="0"/>
              <a:t>Варё</a:t>
            </a:r>
            <a:r>
              <a:rPr lang="ru-RU" sz="3300" i="1" u="sng" dirty="0"/>
              <a:t>н</a:t>
            </a:r>
            <a:r>
              <a:rPr lang="ru-RU" sz="3300" i="1" dirty="0"/>
              <a:t>ый картофель – варё</a:t>
            </a:r>
            <a:r>
              <a:rPr lang="ru-RU" sz="3300" i="1" u="sng" dirty="0"/>
              <a:t>нн</a:t>
            </a:r>
            <a:r>
              <a:rPr lang="ru-RU" sz="3300" i="1" dirty="0"/>
              <a:t>ый </a:t>
            </a:r>
            <a:r>
              <a:rPr lang="ru-RU" sz="3300" i="1" dirty="0">
                <a:solidFill>
                  <a:srgbClr val="FF0000"/>
                </a:solidFill>
              </a:rPr>
              <a:t>в котелке </a:t>
            </a:r>
            <a:r>
              <a:rPr lang="ru-RU" sz="3300" i="1" dirty="0"/>
              <a:t>картофель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5724" y="1044859"/>
            <a:ext cx="1384951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2.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7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89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Правописание Н и НН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суффиксах причастий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4351" y="1325563"/>
            <a:ext cx="10515600" cy="4885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НН</a:t>
            </a:r>
            <a:r>
              <a:rPr lang="ru-RU" sz="3800" dirty="0" smtClean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пишется, если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1)</a:t>
            </a:r>
            <a:r>
              <a:rPr lang="ru-RU" dirty="0">
                <a:solidFill>
                  <a:srgbClr val="00B050"/>
                </a:solidFill>
              </a:rPr>
              <a:t> причастие имеет приставку (кроме </a:t>
            </a:r>
            <a:r>
              <a:rPr lang="ru-RU" dirty="0" err="1">
                <a:solidFill>
                  <a:srgbClr val="00B050"/>
                </a:solidFill>
              </a:rPr>
              <a:t>не-</a:t>
            </a:r>
            <a:r>
              <a:rPr lang="ru-RU" dirty="0">
                <a:solidFill>
                  <a:srgbClr val="00B050"/>
                </a:solidFill>
              </a:rPr>
              <a:t>)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i="1" dirty="0"/>
              <a:t>Пр.: варе</a:t>
            </a:r>
            <a:r>
              <a:rPr lang="ru-RU" i="1" u="dbl" dirty="0"/>
              <a:t>н</a:t>
            </a:r>
            <a:r>
              <a:rPr lang="ru-RU" i="1" dirty="0"/>
              <a:t>ая рыба – </a:t>
            </a:r>
            <a:r>
              <a:rPr lang="ru-RU" b="1" i="1" dirty="0"/>
              <a:t>с</a:t>
            </a:r>
            <a:r>
              <a:rPr lang="ru-RU" i="1" dirty="0"/>
              <a:t>варе</a:t>
            </a:r>
            <a:r>
              <a:rPr lang="ru-RU" i="1" u="dbl" dirty="0"/>
              <a:t>нн</a:t>
            </a:r>
            <a:r>
              <a:rPr lang="ru-RU" i="1" dirty="0"/>
              <a:t>ая рыба.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2)</a:t>
            </a:r>
            <a:r>
              <a:rPr lang="ru-RU" dirty="0">
                <a:solidFill>
                  <a:srgbClr val="00B050"/>
                </a:solidFill>
              </a:rPr>
              <a:t> причастие имеет зависимые слова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i="1" dirty="0"/>
              <a:t>Пр.: жаре</a:t>
            </a:r>
            <a:r>
              <a:rPr lang="ru-RU" i="1" u="dbl" dirty="0"/>
              <a:t>н</a:t>
            </a:r>
            <a:r>
              <a:rPr lang="ru-RU" i="1" dirty="0"/>
              <a:t>ый картофель – жаре</a:t>
            </a:r>
            <a:r>
              <a:rPr lang="ru-RU" i="1" u="dbl" dirty="0"/>
              <a:t>нн</a:t>
            </a:r>
            <a:r>
              <a:rPr lang="ru-RU" i="1" dirty="0"/>
              <a:t>ый </a:t>
            </a:r>
            <a:r>
              <a:rPr lang="ru-RU" b="1" i="1" dirty="0"/>
              <a:t>в масле</a:t>
            </a:r>
            <a:r>
              <a:rPr lang="ru-RU" i="1" dirty="0"/>
              <a:t> картофель.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9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873" y="20629"/>
            <a:ext cx="4398818" cy="132556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Сколько Н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6764" y="2161309"/>
            <a:ext cx="10347036" cy="4590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dirty="0" smtClean="0"/>
              <a:t>Жаре..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на костре картошка</a:t>
            </a:r>
          </a:p>
          <a:p>
            <a:pPr marL="0" indent="0">
              <a:buNone/>
            </a:pPr>
            <a:r>
              <a:rPr lang="ru-RU" sz="3800" dirty="0" err="1" smtClean="0"/>
              <a:t>Плетё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корзина</a:t>
            </a:r>
          </a:p>
          <a:p>
            <a:pPr marL="0" indent="0">
              <a:buNone/>
            </a:pPr>
            <a:r>
              <a:rPr lang="ru-RU" sz="3800" dirty="0" err="1" smtClean="0"/>
              <a:t>Остановле</a:t>
            </a:r>
            <a:r>
              <a:rPr lang="ru-RU" sz="3800" dirty="0" smtClean="0"/>
              <a:t>..</a:t>
            </a:r>
            <a:r>
              <a:rPr lang="ru-RU" sz="3800" dirty="0" err="1" smtClean="0"/>
              <a:t>ый</a:t>
            </a:r>
            <a:r>
              <a:rPr lang="ru-RU" sz="3800" dirty="0" smtClean="0"/>
              <a:t> внезапно автобус</a:t>
            </a:r>
          </a:p>
          <a:p>
            <a:pPr marL="0" indent="0">
              <a:buNone/>
            </a:pPr>
            <a:r>
              <a:rPr lang="ru-RU" sz="3800" dirty="0" err="1" smtClean="0"/>
              <a:t>Незастеле</a:t>
            </a:r>
            <a:r>
              <a:rPr lang="ru-RU" sz="3800" dirty="0" smtClean="0"/>
              <a:t>..</a:t>
            </a:r>
            <a:r>
              <a:rPr lang="ru-RU" sz="3800" dirty="0" err="1" smtClean="0"/>
              <a:t>ая</a:t>
            </a:r>
            <a:r>
              <a:rPr lang="ru-RU" sz="3800" dirty="0" smtClean="0"/>
              <a:t> к вечеру кровать</a:t>
            </a:r>
          </a:p>
          <a:p>
            <a:pPr marL="0" indent="0">
              <a:buNone/>
            </a:pPr>
            <a:r>
              <a:rPr lang="ru-RU" sz="3800" dirty="0" err="1" smtClean="0"/>
              <a:t>Дарё</a:t>
            </a:r>
            <a:r>
              <a:rPr lang="ru-RU" sz="3800" dirty="0" smtClean="0"/>
              <a:t>..ому коню в зубы не смотрят.</a:t>
            </a:r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</p:txBody>
      </p:sp>
      <p:pic>
        <p:nvPicPr>
          <p:cNvPr id="1026" name="Picture 2" descr="http://sad3.gorodok.edu.by/ru/sm.aspx?guid=27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73" y="2784488"/>
            <a:ext cx="3298247" cy="382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1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711</Words>
  <Application>Microsoft Office PowerPoint</Application>
  <PresentationFormat>Широкоэкранный</PresentationFormat>
  <Paragraphs>149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Восемнадцатое октября. Правописание н и нн в причастиях. Классная работа.</vt:lpstr>
      <vt:lpstr>Проверочная работа «НЕ с причастиями»</vt:lpstr>
      <vt:lpstr>Правописание Н и НН  в суффиксах причастий</vt:lpstr>
      <vt:lpstr>Запиши, выполни морфемный разбор причастий</vt:lpstr>
      <vt:lpstr>Правописание Н и НН  в суффиксах причастий</vt:lpstr>
      <vt:lpstr>Сколько Н ?</vt:lpstr>
      <vt:lpstr>Чем отличаются словосочетания первого столбика от словосочетаний  второго столбика</vt:lpstr>
      <vt:lpstr>Правописание Н и НН  в суффиксах причастий</vt:lpstr>
      <vt:lpstr>Сколько Н ?</vt:lpstr>
      <vt:lpstr>Определите вид глаголов, от которых образованы данные слова </vt:lpstr>
      <vt:lpstr>Правописание Н и НН  в суффиксах причастий</vt:lpstr>
      <vt:lpstr>Сколько Н ?</vt:lpstr>
      <vt:lpstr>Выделите суффиксы, которые находятся в слове перед НН</vt:lpstr>
      <vt:lpstr>Правописание Н и НН  в суффиксах причастий</vt:lpstr>
      <vt:lpstr>Сколько Н ?</vt:lpstr>
      <vt:lpstr>Выдели окончания причастий</vt:lpstr>
      <vt:lpstr>Правописание Н и НН  в суффиксах причастий</vt:lpstr>
      <vt:lpstr>Сколько Н ?</vt:lpstr>
      <vt:lpstr>Презентация PowerPoint</vt:lpstr>
      <vt:lpstr>Правописание Н и НН  в суффиксах причастий</vt:lpstr>
      <vt:lpstr>Домашнее задание: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Пятнадцатое октября. Правописание н и нн в причастиях. Классная работа.</dc:title>
  <dc:creator>XE</dc:creator>
  <cp:lastModifiedBy>XE</cp:lastModifiedBy>
  <cp:revision>17</cp:revision>
  <dcterms:created xsi:type="dcterms:W3CDTF">2021-10-13T09:57:24Z</dcterms:created>
  <dcterms:modified xsi:type="dcterms:W3CDTF">2022-10-18T11:43:09Z</dcterms:modified>
</cp:coreProperties>
</file>