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notesSlides/notesSlide6.xml" ContentType="application/vnd.openxmlformats-officedocument.presentationml.notesSlide+xml"/>
  <Override PartName="/ppt/tags/tag11.xml" ContentType="application/vnd.openxmlformats-officedocument.presentationml.tags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notesSlides/notesSlide8.xml" ContentType="application/vnd.openxmlformats-officedocument.presentationml.notesSlide+xml"/>
  <Override PartName="/ppt/tags/tag13.xml" ContentType="application/vnd.openxmlformats-officedocument.presentationml.tags+xml"/>
  <Override PartName="/ppt/notesSlides/notesSlide9.xml" ContentType="application/vnd.openxmlformats-officedocument.presentationml.notesSlide+xml"/>
  <Override PartName="/ppt/tags/tag14.xml" ContentType="application/vnd.openxmlformats-officedocument.presentationml.tags+xml"/>
  <Override PartName="/ppt/notesSlides/notesSlide10.xml" ContentType="application/vnd.openxmlformats-officedocument.presentationml.notesSlide+xml"/>
  <Override PartName="/ppt/tags/tag15.xml" ContentType="application/vnd.openxmlformats-officedocument.presentationml.tags+xml"/>
  <Override PartName="/ppt/notesSlides/notesSlide11.xml" ContentType="application/vnd.openxmlformats-officedocument.presentationml.notesSlide+xml"/>
  <Override PartName="/ppt/tags/tag16.xml" ContentType="application/vnd.openxmlformats-officedocument.presentationml.tags+xml"/>
  <Override PartName="/ppt/notesSlides/notesSlide12.xml" ContentType="application/vnd.openxmlformats-officedocument.presentationml.notesSlide+xml"/>
  <Override PartName="/ppt/tags/tag17.xml" ContentType="application/vnd.openxmlformats-officedocument.presentationml.tags+xml"/>
  <Override PartName="/ppt/notesSlides/notesSlide13.xml" ContentType="application/vnd.openxmlformats-officedocument.presentationml.notesSlide+xml"/>
  <Override PartName="/ppt/tags/tag18.xml" ContentType="application/vnd.openxmlformats-officedocument.presentationml.tags+xml"/>
  <Override PartName="/ppt/notesSlides/notesSlide14.xml" ContentType="application/vnd.openxmlformats-officedocument.presentationml.notesSlide+xml"/>
  <Override PartName="/ppt/tags/tag19.xml" ContentType="application/vnd.openxmlformats-officedocument.presentationml.tags+xml"/>
  <Override PartName="/ppt/notesSlides/notesSlide15.xml" ContentType="application/vnd.openxmlformats-officedocument.presentationml.notesSlide+xml"/>
  <Override PartName="/ppt/tags/tag20.xml" ContentType="application/vnd.openxmlformats-officedocument.presentationml.tags+xml"/>
  <Override PartName="/ppt/notesSlides/notesSlide16.xml" ContentType="application/vnd.openxmlformats-officedocument.presentationml.notesSlide+xml"/>
  <Override PartName="/ppt/tags/tag21.xml" ContentType="application/vnd.openxmlformats-officedocument.presentationml.tags+xml"/>
  <Override PartName="/ppt/notesSlides/notesSlide17.xml" ContentType="application/vnd.openxmlformats-officedocument.presentationml.notesSlide+xml"/>
  <Override PartName="/ppt/tags/tag22.xml" ContentType="application/vnd.openxmlformats-officedocument.presentationml.tags+xml"/>
  <Override PartName="/ppt/notesSlides/notesSlide18.xml" ContentType="application/vnd.openxmlformats-officedocument.presentationml.notesSlide+xml"/>
  <Override PartName="/ppt/tags/tag23.xml" ContentType="application/vnd.openxmlformats-officedocument.presentationml.tags+xml"/>
  <Override PartName="/ppt/notesSlides/notesSlide19.xml" ContentType="application/vnd.openxmlformats-officedocument.presentationml.notesSlide+xml"/>
  <Override PartName="/ppt/tags/tag24.xml" ContentType="application/vnd.openxmlformats-officedocument.presentationml.tags+xml"/>
  <Override PartName="/ppt/notesSlides/notesSlide20.xml" ContentType="application/vnd.openxmlformats-officedocument.presentationml.notesSlide+xml"/>
  <Override PartName="/ppt/tags/tag25.xml" ContentType="application/vnd.openxmlformats-officedocument.presentationml.tags+xml"/>
  <Override PartName="/ppt/notesSlides/notesSlide21.xml" ContentType="application/vnd.openxmlformats-officedocument.presentationml.notesSlide+xml"/>
  <Override PartName="/ppt/tags/tag26.xml" ContentType="application/vnd.openxmlformats-officedocument.presentationml.tags+xml"/>
  <Override PartName="/ppt/notesSlides/notesSlide22.xml" ContentType="application/vnd.openxmlformats-officedocument.presentationml.notesSlide+xml"/>
  <Override PartName="/ppt/tags/tag27.xml" ContentType="application/vnd.openxmlformats-officedocument.presentationml.tags+xml"/>
  <Override PartName="/ppt/notesSlides/notesSlide23.xml" ContentType="application/vnd.openxmlformats-officedocument.presentationml.notesSlide+xml"/>
  <Override PartName="/ppt/tags/tag28.xml" ContentType="application/vnd.openxmlformats-officedocument.presentationml.tags+xml"/>
  <Override PartName="/ppt/notesSlides/notesSlide24.xml" ContentType="application/vnd.openxmlformats-officedocument.presentationml.notesSlide+xml"/>
  <Override PartName="/ppt/tags/tag29.xml" ContentType="application/vnd.openxmlformats-officedocument.presentationml.tags+xml"/>
  <Override PartName="/ppt/notesSlides/notesSlide25.xml" ContentType="application/vnd.openxmlformats-officedocument.presentationml.notesSlide+xml"/>
  <Override PartName="/ppt/tags/tag30.xml" ContentType="application/vnd.openxmlformats-officedocument.presentationml.tags+xml"/>
  <Override PartName="/ppt/notesSlides/notesSlide26.xml" ContentType="application/vnd.openxmlformats-officedocument.presentationml.notesSlide+xml"/>
  <Override PartName="/ppt/tags/tag31.xml" ContentType="application/vnd.openxmlformats-officedocument.presentationml.tags+xml"/>
  <Override PartName="/ppt/notesSlides/notesSlide27.xml" ContentType="application/vnd.openxmlformats-officedocument.presentationml.notesSlide+xml"/>
  <Override PartName="/ppt/tags/tag32.xml" ContentType="application/vnd.openxmlformats-officedocument.presentationml.tags+xml"/>
  <Override PartName="/ppt/notesSlides/notesSlide28.xml" ContentType="application/vnd.openxmlformats-officedocument.presentationml.notesSlide+xml"/>
  <Override PartName="/ppt/tags/tag33.xml" ContentType="application/vnd.openxmlformats-officedocument.presentationml.tags+xml"/>
  <Override PartName="/ppt/notesSlides/notesSlide29.xml" ContentType="application/vnd.openxmlformats-officedocument.presentationml.notesSlide+xml"/>
  <Override PartName="/ppt/tags/tag34.xml" ContentType="application/vnd.openxmlformats-officedocument.presentationml.tags+xml"/>
  <Override PartName="/ppt/notesSlides/notesSlide30.xml" ContentType="application/vnd.openxmlformats-officedocument.presentationml.notesSlide+xml"/>
  <Override PartName="/ppt/tags/tag35.xml" ContentType="application/vnd.openxmlformats-officedocument.presentationml.tags+xml"/>
  <Override PartName="/ppt/notesSlides/notesSlide31.xml" ContentType="application/vnd.openxmlformats-officedocument.presentationml.notesSlide+xml"/>
  <Override PartName="/ppt/tags/tag36.xml" ContentType="application/vnd.openxmlformats-officedocument.presentationml.tags+xml"/>
  <Override PartName="/ppt/notesSlides/notesSlide32.xml" ContentType="application/vnd.openxmlformats-officedocument.presentationml.notesSlide+xml"/>
  <Override PartName="/ppt/tags/tag37.xml" ContentType="application/vnd.openxmlformats-officedocument.presentationml.tags+xml"/>
  <Override PartName="/ppt/notesSlides/notesSlide33.xml" ContentType="application/vnd.openxmlformats-officedocument.presentationml.notesSlide+xml"/>
  <Override PartName="/ppt/tags/tag38.xml" ContentType="application/vnd.openxmlformats-officedocument.presentationml.tags+xml"/>
  <Override PartName="/ppt/notesSlides/notesSlide34.xml" ContentType="application/vnd.openxmlformats-officedocument.presentationml.notesSlide+xml"/>
  <Override PartName="/ppt/tags/tag39.xml" ContentType="application/vnd.openxmlformats-officedocument.presentationml.tags+xml"/>
  <Override PartName="/ppt/notesSlides/notesSlide35.xml" ContentType="application/vnd.openxmlformats-officedocument.presentationml.notesSlide+xml"/>
  <Override PartName="/ppt/tags/tag40.xml" ContentType="application/vnd.openxmlformats-officedocument.presentationml.tags+xml"/>
  <Override PartName="/ppt/notesSlides/notesSlide36.xml" ContentType="application/vnd.openxmlformats-officedocument.presentationml.notesSlide+xml"/>
  <Override PartName="/ppt/tags/tag41.xml" ContentType="application/vnd.openxmlformats-officedocument.presentationml.tags+xml"/>
  <Override PartName="/ppt/notesSlides/notesSlide37.xml" ContentType="application/vnd.openxmlformats-officedocument.presentationml.notesSlide+xml"/>
  <Override PartName="/ppt/tags/tag42.xml" ContentType="application/vnd.openxmlformats-officedocument.presentationml.tags+xml"/>
  <Override PartName="/ppt/notesSlides/notesSlide38.xml" ContentType="application/vnd.openxmlformats-officedocument.presentationml.notesSlide+xml"/>
  <Override PartName="/ppt/tags/tag43.xml" ContentType="application/vnd.openxmlformats-officedocument.presentationml.tags+xml"/>
  <Override PartName="/ppt/notesSlides/notesSlide39.xml" ContentType="application/vnd.openxmlformats-officedocument.presentationml.notesSlide+xml"/>
  <Override PartName="/ppt/tags/tag44.xml" ContentType="application/vnd.openxmlformats-officedocument.presentationml.tags+xml"/>
  <Override PartName="/ppt/notesSlides/notesSlide40.xml" ContentType="application/vnd.openxmlformats-officedocument.presentationml.notesSlide+xml"/>
  <Override PartName="/ppt/tags/tag45.xml" ContentType="application/vnd.openxmlformats-officedocument.presentationml.tags+xml"/>
  <Override PartName="/ppt/notesSlides/notesSlide41.xml" ContentType="application/vnd.openxmlformats-officedocument.presentationml.notesSlide+xml"/>
  <Override PartName="/ppt/tags/tag46.xml" ContentType="application/vnd.openxmlformats-officedocument.presentationml.tags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notesMasterIdLst>
    <p:notesMasterId r:id="rId44"/>
  </p:notes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4" r:id="rId9"/>
    <p:sldId id="262" r:id="rId10"/>
    <p:sldId id="265" r:id="rId11"/>
    <p:sldId id="269" r:id="rId12"/>
    <p:sldId id="270" r:id="rId13"/>
    <p:sldId id="266" r:id="rId14"/>
    <p:sldId id="271" r:id="rId15"/>
    <p:sldId id="267" r:id="rId16"/>
    <p:sldId id="272" r:id="rId17"/>
    <p:sldId id="268" r:id="rId18"/>
    <p:sldId id="273" r:id="rId19"/>
    <p:sldId id="277" r:id="rId20"/>
    <p:sldId id="278" r:id="rId21"/>
    <p:sldId id="276" r:id="rId22"/>
    <p:sldId id="279" r:id="rId23"/>
    <p:sldId id="275" r:id="rId24"/>
    <p:sldId id="280" r:id="rId25"/>
    <p:sldId id="274" r:id="rId26"/>
    <p:sldId id="281" r:id="rId27"/>
    <p:sldId id="282" r:id="rId28"/>
    <p:sldId id="286" r:id="rId29"/>
    <p:sldId id="284" r:id="rId30"/>
    <p:sldId id="287" r:id="rId31"/>
    <p:sldId id="285" r:id="rId32"/>
    <p:sldId id="288" r:id="rId33"/>
    <p:sldId id="283" r:id="rId34"/>
    <p:sldId id="289" r:id="rId35"/>
    <p:sldId id="291" r:id="rId36"/>
    <p:sldId id="294" r:id="rId37"/>
    <p:sldId id="292" r:id="rId38"/>
    <p:sldId id="295" r:id="rId39"/>
    <p:sldId id="293" r:id="rId40"/>
    <p:sldId id="296" r:id="rId41"/>
    <p:sldId id="290" r:id="rId42"/>
    <p:sldId id="297" r:id="rId43"/>
  </p:sldIdLst>
  <p:sldSz cx="12192000" cy="6858000"/>
  <p:notesSz cx="6858000" cy="9144000"/>
  <p:custDataLst>
    <p:tags r:id="rId45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5190"/>
    <a:srgbClr val="3864B2"/>
    <a:srgbClr val="0F36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07" autoAdjust="0"/>
    <p:restoredTop sz="96323" autoAdjust="0"/>
  </p:normalViewPr>
  <p:slideViewPr>
    <p:cSldViewPr snapToGrid="0">
      <p:cViewPr>
        <p:scale>
          <a:sx n="70" d="100"/>
          <a:sy n="70" d="100"/>
        </p:scale>
        <p:origin x="-1296" y="-6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E405C8-7EFE-4B15-807D-7765AE454758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80661A-DBC5-460F-8DD8-4E346A31B1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558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36700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1293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1481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17209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51870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4714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9856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58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15068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4484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76027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23611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1061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27315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9066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59906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50865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1569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2489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72990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72426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1034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29562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014321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638675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505979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56116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68085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849448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21411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546393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059909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05405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540049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844449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391628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99252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1939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53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3045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82118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7594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4369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38914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51590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21750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  <p:sp>
        <p:nvSpPr>
          <p:cNvPr id="6" name="Управляющая кнопка: настраиваемая 5">
            <a:hlinkClick r:id="" action="ppaction://hlinkshowjump?jump=nextslide" highlightClick="1"/>
          </p:cNvPr>
          <p:cNvSpPr/>
          <p:nvPr userDrawn="1"/>
        </p:nvSpPr>
        <p:spPr>
          <a:xfrm>
            <a:off x="4160939" y="2952925"/>
            <a:ext cx="2910980" cy="101506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4926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02490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9818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291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2672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772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623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4204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0201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rgbClr val="00B050"/>
            </a:gs>
            <a:gs pos="100000">
              <a:srgbClr val="00B05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75DBFB-DE8D-4744-928A-4B216267F296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3450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5.xml"/><Relationship Id="rId5" Type="http://schemas.openxmlformats.org/officeDocument/2006/relationships/slide" Target="slide12.x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6.xml"/><Relationship Id="rId5" Type="http://schemas.openxmlformats.org/officeDocument/2006/relationships/image" Target="../media/image11.png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7.xml"/><Relationship Id="rId6" Type="http://schemas.openxmlformats.org/officeDocument/2006/relationships/image" Target="../media/image12.png"/><Relationship Id="rId5" Type="http://schemas.openxmlformats.org/officeDocument/2006/relationships/slide" Target="slide14.x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8.xml"/><Relationship Id="rId5" Type="http://schemas.openxmlformats.org/officeDocument/2006/relationships/image" Target="../media/image13.png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9.xml"/><Relationship Id="rId6" Type="http://schemas.openxmlformats.org/officeDocument/2006/relationships/image" Target="../media/image14.png"/><Relationship Id="rId5" Type="http://schemas.openxmlformats.org/officeDocument/2006/relationships/slide" Target="slide16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0.xml"/><Relationship Id="rId5" Type="http://schemas.openxmlformats.org/officeDocument/2006/relationships/image" Target="../media/image15.png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1.xml"/><Relationship Id="rId5" Type="http://schemas.openxmlformats.org/officeDocument/2006/relationships/slide" Target="slide18.xml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2.xml"/><Relationship Id="rId5" Type="http://schemas.openxmlformats.org/officeDocument/2006/relationships/image" Target="../media/image16.png"/><Relationship Id="rId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3.xml"/><Relationship Id="rId5" Type="http://schemas.openxmlformats.org/officeDocument/2006/relationships/slide" Target="slide20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5.xml"/><Relationship Id="rId13" Type="http://schemas.openxmlformats.org/officeDocument/2006/relationships/slide" Target="slide37.xml"/><Relationship Id="rId18" Type="http://schemas.openxmlformats.org/officeDocument/2006/relationships/slide" Target="slide39.xml"/><Relationship Id="rId3" Type="http://schemas.openxmlformats.org/officeDocument/2006/relationships/notesSlide" Target="../notesSlides/notesSlide2.xml"/><Relationship Id="rId21" Type="http://schemas.openxmlformats.org/officeDocument/2006/relationships/slide" Target="slide25.xml"/><Relationship Id="rId7" Type="http://schemas.openxmlformats.org/officeDocument/2006/relationships/slide" Target="slide27.xml"/><Relationship Id="rId12" Type="http://schemas.openxmlformats.org/officeDocument/2006/relationships/slide" Target="slide29.xml"/><Relationship Id="rId17" Type="http://schemas.openxmlformats.org/officeDocument/2006/relationships/slide" Target="slide31.xml"/><Relationship Id="rId2" Type="http://schemas.openxmlformats.org/officeDocument/2006/relationships/slideLayout" Target="../slideLayouts/slideLayout2.xml"/><Relationship Id="rId16" Type="http://schemas.openxmlformats.org/officeDocument/2006/relationships/slide" Target="slide23.xml"/><Relationship Id="rId20" Type="http://schemas.openxmlformats.org/officeDocument/2006/relationships/slide" Target="slide17.xml"/><Relationship Id="rId1" Type="http://schemas.openxmlformats.org/officeDocument/2006/relationships/tags" Target="../tags/tag6.xml"/><Relationship Id="rId6" Type="http://schemas.openxmlformats.org/officeDocument/2006/relationships/slide" Target="slide19.xml"/><Relationship Id="rId11" Type="http://schemas.openxmlformats.org/officeDocument/2006/relationships/slide" Target="slide21.xml"/><Relationship Id="rId24" Type="http://schemas.openxmlformats.org/officeDocument/2006/relationships/slide" Target="slide41.xml"/><Relationship Id="rId5" Type="http://schemas.openxmlformats.org/officeDocument/2006/relationships/slide" Target="slide11.xml"/><Relationship Id="rId15" Type="http://schemas.openxmlformats.org/officeDocument/2006/relationships/slide" Target="slide15.xml"/><Relationship Id="rId23" Type="http://schemas.openxmlformats.org/officeDocument/2006/relationships/slide" Target="slide42.xml"/><Relationship Id="rId10" Type="http://schemas.openxmlformats.org/officeDocument/2006/relationships/slide" Target="slide13.xml"/><Relationship Id="rId19" Type="http://schemas.openxmlformats.org/officeDocument/2006/relationships/slide" Target="slide9.xml"/><Relationship Id="rId4" Type="http://schemas.openxmlformats.org/officeDocument/2006/relationships/slide" Target="slide3.xml"/><Relationship Id="rId9" Type="http://schemas.openxmlformats.org/officeDocument/2006/relationships/slide" Target="slide5.xml"/><Relationship Id="rId14" Type="http://schemas.openxmlformats.org/officeDocument/2006/relationships/slide" Target="slide7.xml"/><Relationship Id="rId22" Type="http://schemas.openxmlformats.org/officeDocument/2006/relationships/slide" Target="slide3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4.xml"/><Relationship Id="rId5" Type="http://schemas.openxmlformats.org/officeDocument/2006/relationships/image" Target="../media/image17.png"/><Relationship Id="rId4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5.xml"/><Relationship Id="rId5" Type="http://schemas.openxmlformats.org/officeDocument/2006/relationships/slide" Target="slide22.xml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6.xml"/><Relationship Id="rId5" Type="http://schemas.openxmlformats.org/officeDocument/2006/relationships/image" Target="../media/image18.png"/><Relationship Id="rId4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7.xml"/><Relationship Id="rId5" Type="http://schemas.openxmlformats.org/officeDocument/2006/relationships/slide" Target="slide24.xml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8.xml"/><Relationship Id="rId5" Type="http://schemas.openxmlformats.org/officeDocument/2006/relationships/image" Target="../media/image19.png"/><Relationship Id="rId4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9.xml"/><Relationship Id="rId6" Type="http://schemas.openxmlformats.org/officeDocument/2006/relationships/image" Target="../media/image20.gif"/><Relationship Id="rId5" Type="http://schemas.openxmlformats.org/officeDocument/2006/relationships/slide" Target="slide26.xml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0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slide" Target="slide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1.xml"/><Relationship Id="rId5" Type="http://schemas.openxmlformats.org/officeDocument/2006/relationships/slide" Target="slide28.xml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2.xml"/><Relationship Id="rId5" Type="http://schemas.openxmlformats.org/officeDocument/2006/relationships/image" Target="../media/image23.png"/><Relationship Id="rId4" Type="http://schemas.openxmlformats.org/officeDocument/2006/relationships/slide" Target="slide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3.xml"/><Relationship Id="rId5" Type="http://schemas.openxmlformats.org/officeDocument/2006/relationships/slide" Target="slide30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4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slide" Target="slide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5.xml"/><Relationship Id="rId5" Type="http://schemas.openxmlformats.org/officeDocument/2006/relationships/slide" Target="slide32.xml"/><Relationship Id="rId4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6.xml"/><Relationship Id="rId5" Type="http://schemas.openxmlformats.org/officeDocument/2006/relationships/image" Target="../media/image27.png"/><Relationship Id="rId4" Type="http://schemas.openxmlformats.org/officeDocument/2006/relationships/slide" Target="slide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7.xml"/><Relationship Id="rId5" Type="http://schemas.openxmlformats.org/officeDocument/2006/relationships/slide" Target="slide34.xml"/><Relationship Id="rId4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8.xml"/><Relationship Id="rId5" Type="http://schemas.openxmlformats.org/officeDocument/2006/relationships/image" Target="../media/image28.png"/><Relationship Id="rId4" Type="http://schemas.openxmlformats.org/officeDocument/2006/relationships/slide" Target="slide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9.xml"/><Relationship Id="rId6" Type="http://schemas.openxmlformats.org/officeDocument/2006/relationships/image" Target="../media/image29.png"/><Relationship Id="rId5" Type="http://schemas.openxmlformats.org/officeDocument/2006/relationships/slide" Target="slide36.xml"/><Relationship Id="rId4" Type="http://schemas.openxmlformats.org/officeDocument/2006/relationships/image" Target="../media/image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0.xml"/><Relationship Id="rId5" Type="http://schemas.openxmlformats.org/officeDocument/2006/relationships/image" Target="../media/image29.png"/><Relationship Id="rId4" Type="http://schemas.openxmlformats.org/officeDocument/2006/relationships/slide" Target="slide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1.xml"/><Relationship Id="rId6" Type="http://schemas.openxmlformats.org/officeDocument/2006/relationships/image" Target="../media/image30.png"/><Relationship Id="rId5" Type="http://schemas.openxmlformats.org/officeDocument/2006/relationships/slide" Target="slide38.xml"/><Relationship Id="rId4" Type="http://schemas.openxmlformats.org/officeDocument/2006/relationships/image" Target="../media/image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2.xml"/><Relationship Id="rId5" Type="http://schemas.openxmlformats.org/officeDocument/2006/relationships/image" Target="../media/image30.png"/><Relationship Id="rId4" Type="http://schemas.openxmlformats.org/officeDocument/2006/relationships/slide" Target="slide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3.xml"/><Relationship Id="rId6" Type="http://schemas.openxmlformats.org/officeDocument/2006/relationships/image" Target="../media/image31.png"/><Relationship Id="rId5" Type="http://schemas.openxmlformats.org/officeDocument/2006/relationships/slide" Target="slide40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Relationship Id="rId5" Type="http://schemas.openxmlformats.org/officeDocument/2006/relationships/image" Target="../media/image4.jpeg"/><Relationship Id="rId4" Type="http://schemas.openxmlformats.org/officeDocument/2006/relationships/slide" Target="slide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4.xml"/><Relationship Id="rId5" Type="http://schemas.openxmlformats.org/officeDocument/2006/relationships/image" Target="../media/image31.png"/><Relationship Id="rId4" Type="http://schemas.openxmlformats.org/officeDocument/2006/relationships/slide" Target="slide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5.xml"/><Relationship Id="rId6" Type="http://schemas.openxmlformats.org/officeDocument/2006/relationships/image" Target="../media/image33.png"/><Relationship Id="rId5" Type="http://schemas.openxmlformats.org/officeDocument/2006/relationships/slide" Target="slide42.xml"/><Relationship Id="rId4" Type="http://schemas.openxmlformats.org/officeDocument/2006/relationships/image" Target="../media/image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6.xml"/><Relationship Id="rId5" Type="http://schemas.openxmlformats.org/officeDocument/2006/relationships/image" Target="../media/image34.png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.xml"/><Relationship Id="rId6" Type="http://schemas.openxmlformats.org/officeDocument/2006/relationships/image" Target="../media/image5.png"/><Relationship Id="rId5" Type="http://schemas.openxmlformats.org/officeDocument/2006/relationships/slide" Target="slide6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Relationship Id="rId6" Type="http://schemas.openxmlformats.org/officeDocument/2006/relationships/image" Target="../media/image8.png"/><Relationship Id="rId5" Type="http://schemas.openxmlformats.org/officeDocument/2006/relationships/slide" Target="slide8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2.xml"/><Relationship Id="rId5" Type="http://schemas.openxmlformats.org/officeDocument/2006/relationships/image" Target="../media/image9.jpeg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.xml"/><Relationship Id="rId6" Type="http://schemas.openxmlformats.org/officeDocument/2006/relationships/image" Target="../media/image10.gif"/><Relationship Id="rId5" Type="http://schemas.openxmlformats.org/officeDocument/2006/relationships/slide" Target="slide1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02444" y="1237926"/>
            <a:ext cx="69871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ИнтерактивнаЯ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игра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68397" y="2450500"/>
            <a:ext cx="8255210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ПТИЦЫ</a:t>
            </a:r>
            <a:br>
              <a:rPr lang="ru-RU" sz="66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66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ГОРОДА ХАБАРОВСКА</a:t>
            </a:r>
            <a:endParaRPr lang="ru-RU" sz="6600" b="1" i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40740" y="5472753"/>
            <a:ext cx="66737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Разработка: учитель биологии МАОУ </a:t>
            </a:r>
            <a:r>
              <a:rPr lang="ru-RU" b="1" dirty="0" smtClean="0">
                <a:solidFill>
                  <a:schemeClr val="bg1"/>
                </a:solidFill>
              </a:rPr>
              <a:t>«</a:t>
            </a:r>
            <a:r>
              <a:rPr lang="ru-RU" b="1" dirty="0" smtClean="0">
                <a:solidFill>
                  <a:schemeClr val="bg1"/>
                </a:solidFill>
              </a:rPr>
              <a:t>ЛИТ</a:t>
            </a:r>
            <a:r>
              <a:rPr lang="ru-RU" b="1" dirty="0" smtClean="0">
                <a:solidFill>
                  <a:schemeClr val="bg1"/>
                </a:solidFill>
              </a:rPr>
              <a:t>» </a:t>
            </a:r>
            <a:r>
              <a:rPr lang="ru-RU" b="1" dirty="0" smtClean="0">
                <a:solidFill>
                  <a:schemeClr val="bg1"/>
                </a:solidFill>
              </a:rPr>
              <a:t>г. Хабаровска</a:t>
            </a:r>
            <a:r>
              <a:rPr lang="ru-RU" b="1" smtClean="0">
                <a:solidFill>
                  <a:schemeClr val="bg1"/>
                </a:solidFill>
              </a:rPr>
              <a:t>, </a:t>
            </a:r>
            <a:r>
              <a:rPr lang="ru-RU" b="1" smtClean="0">
                <a:solidFill>
                  <a:schemeClr val="bg1"/>
                </a:solidFill>
              </a:rPr>
              <a:t>2020 </a:t>
            </a:r>
            <a:r>
              <a:rPr lang="ru-RU" b="1" dirty="0" smtClean="0">
                <a:solidFill>
                  <a:schemeClr val="bg1"/>
                </a:solidFill>
              </a:rPr>
              <a:t>год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759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354841" y="676455"/>
            <a:ext cx="11505063" cy="4291329"/>
          </a:xfrm>
        </p:spPr>
        <p:txBody>
          <a:bodyPr>
            <a:noAutofit/>
          </a:bodyPr>
          <a:lstStyle/>
          <a:p>
            <a:pPr algn="ctr"/>
            <a:r>
              <a:rPr lang="ru-RU" sz="44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 полёте грудная клетка фиксируется, и птица дышит движением крыльев: взмах – вдох, мах вниз – выдох. Мышцы, управляющие движением крыла, давят на воздушные мешки, продувая воздух через лёгкие. При «двойном» дыхании кислород усваивается как при вдохе, так и при выдохе.</a:t>
            </a:r>
            <a:r>
              <a:rPr lang="en-US" sz="44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44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20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 классе Птицы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9788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395785" y="2612493"/>
            <a:ext cx="11368585" cy="1308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err="1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Осёдлые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10</a:t>
            </a:r>
          </a:p>
          <a:p>
            <a:pPr algn="ctr"/>
            <a:r>
              <a:rPr lang="ru-RU" sz="44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 названии какой птицы сорок букв «А»?</a:t>
            </a:r>
            <a:endParaRPr lang="ru-RU" sz="44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2137" y="1351128"/>
            <a:ext cx="114056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АААААААААААААААААААААААААААААААААААААААА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1074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02056" y="4261991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44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Сорока</a:t>
            </a: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Осёдлые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10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244" y="261866"/>
            <a:ext cx="7206019" cy="4053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24894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300251" y="2612493"/>
            <a:ext cx="11573301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err="1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Осёдлые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</a:t>
            </a:r>
          </a:p>
          <a:p>
            <a:pPr algn="ctr"/>
            <a:r>
              <a:rPr lang="ru-RU" sz="44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 какой птицы, обитающей в Хабаровске, самый длинный язык?</a:t>
            </a:r>
            <a:endParaRPr lang="ru-RU" sz="44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22" t="77778" r="21781"/>
          <a:stretch/>
        </p:blipFill>
        <p:spPr bwMode="auto">
          <a:xfrm>
            <a:off x="3835021" y="764273"/>
            <a:ext cx="4640240" cy="1329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70890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243584" y="3912788"/>
            <a:ext cx="11589026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 </a:t>
            </a:r>
            <a:r>
              <a:rPr lang="ru-RU" sz="49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дятла самый длинный язык из всех птиц. У такой небольшой птицы язык достигает размера от </a:t>
            </a:r>
            <a:r>
              <a:rPr lang="ru-RU" sz="49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15 </a:t>
            </a:r>
            <a:r>
              <a:rPr lang="ru-RU" sz="49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до </a:t>
            </a:r>
            <a:r>
              <a:rPr lang="ru-RU" sz="49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 </a:t>
            </a:r>
            <a:r>
              <a:rPr lang="ru-RU" sz="49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сантиметров.</a:t>
            </a:r>
            <a:r>
              <a:rPr lang="en-US" sz="49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49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2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Осёдлые</a:t>
            </a:r>
            <a:r>
              <a:rPr lang="en-US" sz="22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2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</a:t>
            </a: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ru-RU" sz="27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9469" y="222908"/>
            <a:ext cx="5334000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37581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4135271" y="1943753"/>
            <a:ext cx="7796729" cy="26622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err="1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Осёдлые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30</a:t>
            </a:r>
          </a:p>
          <a:p>
            <a:pPr algn="ctr"/>
            <a:r>
              <a:rPr lang="ru-RU" sz="44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Назовите видовое название птицы семейства соколиных, живущей в Хабаровске. </a:t>
            </a:r>
            <a:endParaRPr lang="ru-RU" sz="44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5" r="36229"/>
          <a:stretch/>
        </p:blipFill>
        <p:spPr bwMode="auto">
          <a:xfrm>
            <a:off x="364016" y="354842"/>
            <a:ext cx="3566540" cy="6146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05295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6196083" y="2214828"/>
            <a:ext cx="5292910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Обыкновенная пустельга</a:t>
            </a: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Осёдлые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30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65" r="14632"/>
          <a:stretch/>
        </p:blipFill>
        <p:spPr bwMode="auto">
          <a:xfrm>
            <a:off x="423079" y="497112"/>
            <a:ext cx="4839047" cy="4893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28340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336823" y="1290778"/>
            <a:ext cx="11628782" cy="3339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err="1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Осёдлые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</a:t>
            </a:r>
          </a:p>
          <a:p>
            <a:pPr algn="ctr"/>
            <a:r>
              <a:rPr lang="ru-RU" sz="44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Назовите видовое название птицы, обитающей в Хабаровске, умеющей быстро двигаться </a:t>
            </a:r>
            <a:r>
              <a:rPr lang="ru-RU" sz="44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 </a:t>
            </a:r>
            <a:r>
              <a:rPr lang="ru-RU" sz="44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гладкому </a:t>
            </a:r>
            <a:r>
              <a:rPr lang="ru-RU" sz="44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стволу </a:t>
            </a:r>
            <a:r>
              <a:rPr lang="ru-RU" sz="44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вверх, вниз, вокруг, и висеть </a:t>
            </a:r>
            <a:r>
              <a:rPr lang="ru-RU" sz="44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вниз головой на ветках</a:t>
            </a:r>
            <a:r>
              <a:rPr lang="ru-RU" sz="44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ru-RU" sz="44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6371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328847" y="2610613"/>
            <a:ext cx="406461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Обыкновенный поползень</a:t>
            </a: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Осёдлые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22" y="829102"/>
            <a:ext cx="6096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49241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64649" y="1984696"/>
            <a:ext cx="11549268" cy="26622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Кочующие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10</a:t>
            </a:r>
          </a:p>
          <a:p>
            <a:pPr algn="ctr"/>
            <a:r>
              <a:rPr lang="ru-RU" sz="44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 ноябре к нам прилетают стайные птицы с хохолками на голове, они очень любят плоды рябины. Назовите видовое название этих птиц.</a:t>
            </a:r>
            <a:endParaRPr lang="ru-RU" sz="44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6799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0457814"/>
              </p:ext>
            </p:extLst>
          </p:nvPr>
        </p:nvGraphicFramePr>
        <p:xfrm>
          <a:off x="298939" y="184637"/>
          <a:ext cx="11676185" cy="66310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5237"/>
                <a:gridCol w="2335237"/>
                <a:gridCol w="2335237"/>
                <a:gridCol w="2335237"/>
                <a:gridCol w="2335237"/>
              </a:tblGrid>
              <a:tr h="1254913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История</a:t>
                      </a:r>
                      <a:endParaRPr lang="ru-RU" sz="2400" b="1" dirty="0"/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Философия</a:t>
                      </a:r>
                    </a:p>
                    <a:p>
                      <a:pPr algn="ctr"/>
                      <a:endParaRPr lang="ru-RU" sz="2400" b="1" dirty="0"/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Экономика</a:t>
                      </a:r>
                    </a:p>
                    <a:p>
                      <a:pPr algn="ctr"/>
                      <a:endParaRPr lang="ru-RU" sz="2400" b="1" dirty="0"/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Психология</a:t>
                      </a:r>
                    </a:p>
                    <a:p>
                      <a:pPr algn="ctr"/>
                      <a:endParaRPr lang="ru-RU" sz="2400" b="1" dirty="0"/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Иностранный язык</a:t>
                      </a:r>
                    </a:p>
                    <a:p>
                      <a:pPr algn="ctr"/>
                      <a:endParaRPr lang="ru-RU" sz="2400" b="1" dirty="0"/>
                    </a:p>
                  </a:txBody>
                  <a:tcPr>
                    <a:solidFill>
                      <a:srgbClr val="0F36B1"/>
                    </a:solidFill>
                  </a:tcPr>
                </a:tc>
              </a:tr>
              <a:tr h="1611381">
                <a:tc>
                  <a:txBody>
                    <a:bodyPr/>
                    <a:lstStyle/>
                    <a:p>
                      <a:pPr algn="ctr"/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4" action="ppaction://hlinksldjump"/>
                        </a:rPr>
                        <a:t>200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5" action="ppaction://hlinksldjump"/>
                        </a:rPr>
                        <a:t>200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6" action="ppaction://hlinksldjump"/>
                        </a:rPr>
                        <a:t>200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7" action="ppaction://hlinksldjump"/>
                        </a:rPr>
                        <a:t>200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8" action="ppaction://hlinksldjump"/>
                        </a:rPr>
                        <a:t>200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</a:tr>
              <a:tr h="1254913">
                <a:tc>
                  <a:txBody>
                    <a:bodyPr/>
                    <a:lstStyle/>
                    <a:p>
                      <a:pPr algn="ctr"/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9" action="ppaction://hlinksldjump"/>
                        </a:rPr>
                        <a:t>400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0" action="ppaction://hlinksldjump"/>
                        </a:rPr>
                        <a:t>400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1" action="ppaction://hlinksldjump"/>
                        </a:rPr>
                        <a:t>400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2" action="ppaction://hlinksldjump"/>
                        </a:rPr>
                        <a:t>400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3" action="ppaction://hlinksldjump"/>
                        </a:rPr>
                        <a:t>400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</a:tr>
              <a:tr h="1254913">
                <a:tc>
                  <a:txBody>
                    <a:bodyPr/>
                    <a:lstStyle/>
                    <a:p>
                      <a:pPr algn="ctr"/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4" action="ppaction://hlinksldjump"/>
                        </a:rPr>
                        <a:t>600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5" action="ppaction://hlinksldjump"/>
                        </a:rPr>
                        <a:t>600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6" action="ppaction://hlinksldjump"/>
                        </a:rPr>
                        <a:t>600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7" action="ppaction://hlinksldjump"/>
                        </a:rPr>
                        <a:t>600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8" action="ppaction://hlinksldjump"/>
                        </a:rPr>
                        <a:t>600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</a:tr>
              <a:tr h="1254913">
                <a:tc>
                  <a:txBody>
                    <a:bodyPr/>
                    <a:lstStyle/>
                    <a:p>
                      <a:pPr algn="ctr"/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9" action="ppaction://hlinksldjump"/>
                        </a:rPr>
                        <a:t>800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20" action="ppaction://hlinksldjump"/>
                        </a:rPr>
                        <a:t>800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21" action="ppaction://hlinksldjump"/>
                        </a:rPr>
                        <a:t>800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22" action="ppaction://hlinksldjump"/>
                        </a:rPr>
                        <a:t>800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23" action="ppaction://hlinksldjump"/>
                        </a:rPr>
                        <a:t>800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4892612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391025"/>
                <a:gridCol w="1981200"/>
                <a:gridCol w="1952625"/>
                <a:gridCol w="1905000"/>
                <a:gridCol w="1962150"/>
              </a:tblGrid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4000" b="0" cap="none" spc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О</a:t>
                      </a:r>
                      <a:r>
                        <a:rPr lang="ru-RU" sz="4000" b="0" cap="none" spc="0" baseline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классе Птицы</a:t>
                      </a:r>
                      <a:endParaRPr lang="ru-RU" sz="4000" b="0" cap="none" spc="0" dirty="0">
                        <a:ln w="0"/>
                        <a:solidFill>
                          <a:schemeClr val="bg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u="none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4" action="ppaction://hlinksldjump"/>
                        </a:rPr>
                        <a:t>10</a:t>
                      </a:r>
                      <a:endParaRPr lang="ru-RU" sz="3500" u="none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9" action="ppaction://hlinksldjump"/>
                        </a:rPr>
                        <a:t>20</a:t>
                      </a:r>
                      <a:endParaRPr lang="ru-RU" sz="35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4" action="ppaction://hlinksldjump"/>
                        </a:rPr>
                        <a:t>30</a:t>
                      </a:r>
                      <a:endParaRPr lang="ru-RU" sz="35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9" action="ppaction://hlinksldjump"/>
                        </a:rPr>
                        <a:t>40</a:t>
                      </a:r>
                      <a:endParaRPr lang="ru-RU" sz="35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4000" b="0" cap="none" spc="0" dirty="0" err="1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Осёдлые</a:t>
                      </a:r>
                      <a:endParaRPr lang="ru-RU" sz="4000" b="0" cap="none" spc="0" dirty="0">
                        <a:ln w="0"/>
                        <a:solidFill>
                          <a:schemeClr val="bg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5" action="ppaction://hlinksldjump"/>
                        </a:rPr>
                        <a:t>10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0" action="ppaction://hlinksldjump"/>
                        </a:rPr>
                        <a:t>20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5" action="ppaction://hlinksldjump"/>
                        </a:rPr>
                        <a:t>30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0" action="ppaction://hlinksldjump"/>
                        </a:rPr>
                        <a:t>40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4000" b="0" cap="none" spc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Кочующие</a:t>
                      </a:r>
                      <a:endParaRPr lang="ru-RU" sz="4000" b="0" cap="none" spc="0" dirty="0">
                        <a:ln w="0"/>
                        <a:solidFill>
                          <a:schemeClr val="bg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6" action="ppaction://hlinksldjump"/>
                        </a:rPr>
                        <a:t>10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1" action="ppaction://hlinksldjump"/>
                        </a:rPr>
                        <a:t>20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6" action="ppaction://hlinksldjump"/>
                        </a:rPr>
                        <a:t>30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1" action="ppaction://hlinksldjump"/>
                        </a:rPr>
                        <a:t>40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4000" b="0" cap="none" spc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Перелётные</a:t>
                      </a:r>
                      <a:endParaRPr lang="ru-RU" sz="4000" b="0" cap="none" spc="0" dirty="0">
                        <a:ln w="0"/>
                        <a:solidFill>
                          <a:schemeClr val="bg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7" action="ppaction://hlinksldjump"/>
                        </a:rPr>
                        <a:t>10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2" action="ppaction://hlinksldjump"/>
                        </a:rPr>
                        <a:t>20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7" action="ppaction://hlinksldjump"/>
                        </a:rPr>
                        <a:t>30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2" action="ppaction://hlinksldjump"/>
                        </a:rPr>
                        <a:t>40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4000" b="0" cap="none" spc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Узнай</a:t>
                      </a:r>
                      <a:r>
                        <a:rPr lang="ru-RU" sz="4000" b="0" cap="none" spc="0" baseline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меня по фото</a:t>
                      </a:r>
                      <a:endParaRPr lang="ru-RU" sz="4000" b="0" cap="none" spc="0" dirty="0">
                        <a:ln w="0"/>
                        <a:solidFill>
                          <a:schemeClr val="bg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8" action="ppaction://hlinksldjump"/>
                        </a:rPr>
                        <a:t>10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3" action="ppaction://hlinksldjump"/>
                        </a:rPr>
                        <a:t>20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8" action="ppaction://hlinksldjump"/>
                        </a:rPr>
                        <a:t>30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4" action="ppaction://hlinksldjump"/>
                        </a:rPr>
                        <a:t>40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326491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4387491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44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Обыкновенный свиристель</a:t>
            </a: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Кочующие 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10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634" y="417295"/>
            <a:ext cx="5272581" cy="3954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61000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411441" y="237188"/>
            <a:ext cx="1137036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Кочующие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</a:t>
            </a:r>
          </a:p>
          <a:p>
            <a:pPr algn="ctr"/>
            <a:r>
              <a:rPr lang="ru-RU" sz="44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Яркий </a:t>
            </a:r>
            <a:r>
              <a:rPr lang="ru-RU" sz="44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наряд </a:t>
            </a:r>
            <a:r>
              <a:rPr lang="ru-RU" sz="44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этой птицы </a:t>
            </a:r>
            <a:r>
              <a:rPr lang="ru-RU" sz="44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ничуть не уступает красоте оперения некоторых экзотических птиц, а в своём умении подражать самым разным звукам </a:t>
            </a:r>
            <a:r>
              <a:rPr lang="ru-RU" sz="44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эта </a:t>
            </a:r>
            <a:r>
              <a:rPr lang="ru-RU" sz="44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пересмешница успешно конкурирует с другими пернатыми имитаторами</a:t>
            </a:r>
            <a:r>
              <a:rPr lang="ru-RU" sz="44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Любит желуди, за что её прозвали внештатным лесоводом (забытые запасы превращаются в молодые дубки).</a:t>
            </a:r>
            <a:endParaRPr lang="ru-RU" sz="44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1093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915700" y="2609500"/>
            <a:ext cx="4105555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Обыкновенная сойка</a:t>
            </a:r>
            <a:r>
              <a:rPr lang="en-US" sz="49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49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2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Кочующие</a:t>
            </a:r>
            <a:r>
              <a:rPr lang="en-US" sz="22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2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</a:t>
            </a:r>
            <a:r>
              <a:rPr lang="ru-RU" sz="22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</a:t>
            </a:r>
            <a:r>
              <a:rPr lang="ru-RU" sz="22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743" y="576494"/>
            <a:ext cx="7285228" cy="4868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79184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426349" y="1061988"/>
            <a:ext cx="1134054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Кочующие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30</a:t>
            </a:r>
          </a:p>
          <a:p>
            <a:pPr algn="ctr"/>
            <a:r>
              <a:rPr lang="ru-RU" sz="44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Размером эта птица меньше сороки обыкновенной, но с похожим хвостом – длинным и ступенчатым. Крылья и хвост голубые, спинка серовато-бурая, брюшко белое, а на голове чёрная шапочка. Назовите по описанию видовое название птицы.</a:t>
            </a:r>
            <a:endParaRPr lang="ru-RU" sz="44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0308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608896" y="2463231"/>
            <a:ext cx="4004048" cy="1513263"/>
          </a:xfrm>
        </p:spPr>
        <p:txBody>
          <a:bodyPr>
            <a:normAutofit/>
          </a:bodyPr>
          <a:lstStyle/>
          <a:p>
            <a:pPr algn="ctr"/>
            <a:r>
              <a:rPr lang="ru-RU" sz="44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Голубая сорока</a:t>
            </a: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Кочующие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30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5117" y="614149"/>
            <a:ext cx="6314365" cy="4735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97614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4080679" y="1739036"/>
            <a:ext cx="7878467" cy="320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Кочующие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</a:t>
            </a:r>
          </a:p>
          <a:p>
            <a:pPr algn="ctr"/>
            <a:r>
              <a:rPr lang="ru-RU" sz="44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Название </a:t>
            </a:r>
            <a:r>
              <a:rPr lang="ru-RU" sz="44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этой птицы созвучно с названием танца. Назовите видовое название </a:t>
            </a:r>
            <a:r>
              <a:rPr lang="ru-RU" sz="44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птицы</a:t>
            </a:r>
            <a:r>
              <a:rPr lang="ru-RU" sz="44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algn="ctr"/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70" y="1209391"/>
            <a:ext cx="3495675" cy="42481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2437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715704" y="4383709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44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Обыкновенная чечётка</a:t>
            </a: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Кочующие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1" y="351433"/>
            <a:ext cx="5336272" cy="4002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 descr="http://fareastru.birds.watch/taxons/543/fronpic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827" y="330910"/>
            <a:ext cx="5344472" cy="4008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44477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496957" y="2612493"/>
            <a:ext cx="11201400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Перелётные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10</a:t>
            </a:r>
          </a:p>
          <a:p>
            <a:pPr algn="ctr"/>
            <a:r>
              <a:rPr lang="ru-RU" sz="44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Длинноклювая </a:t>
            </a:r>
            <a:r>
              <a:rPr lang="ru-RU" sz="44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пеструшка носит </a:t>
            </a:r>
            <a:r>
              <a:rPr lang="ru-RU" sz="44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веер на макушке.</a:t>
            </a:r>
          </a:p>
          <a:p>
            <a:pPr algn="ctr"/>
            <a:r>
              <a:rPr lang="ru-RU" sz="44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Что за птица?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4541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356144" y="2268306"/>
            <a:ext cx="4308936" cy="1513263"/>
          </a:xfrm>
        </p:spPr>
        <p:txBody>
          <a:bodyPr>
            <a:normAutofit/>
          </a:bodyPr>
          <a:lstStyle/>
          <a:p>
            <a:pPr algn="ctr"/>
            <a:r>
              <a:rPr lang="ru-RU" sz="44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Удод</a:t>
            </a: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Перелётные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10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143" y="464766"/>
            <a:ext cx="6568132" cy="4926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0855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Прямоугольник 2"/>
          <p:cNvSpPr/>
          <p:nvPr/>
        </p:nvSpPr>
        <p:spPr>
          <a:xfrm>
            <a:off x="334881" y="910232"/>
            <a:ext cx="1141012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Перелётные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</a:t>
            </a:r>
          </a:p>
          <a:p>
            <a:pPr algn="ctr"/>
            <a:r>
              <a:rPr lang="ru-RU" sz="44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 нашем городе встречается три вида этих птиц. Питаются они исключительно летающими насекомыми, по их поведению можно предсказывать погоду. Назовите род и видовые названия этих птиц.</a:t>
            </a:r>
            <a:endParaRPr lang="ru-RU" sz="44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27995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8235" y="3308528"/>
            <a:ext cx="11667204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 классе  Птицы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10</a:t>
            </a:r>
            <a:b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44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Когда температура тела воробья выше: в лютый мороз или в летнюю жару?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8" name="Picture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4" name="Rectangle 3">
            <a:hlinkClick r:id="rId4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1960" y="382138"/>
            <a:ext cx="4942265" cy="2784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526" y="369777"/>
            <a:ext cx="4110819" cy="2739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3771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4069440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44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Городская, деревенская и </a:t>
            </a:r>
            <a:r>
              <a:rPr lang="ru-RU" sz="4400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даурская</a:t>
            </a:r>
            <a:r>
              <a:rPr lang="ru-RU" sz="44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ласточки</a:t>
            </a: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Перелётные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74" r="2708"/>
          <a:stretch/>
        </p:blipFill>
        <p:spPr bwMode="auto">
          <a:xfrm>
            <a:off x="8733117" y="573206"/>
            <a:ext cx="3140436" cy="3234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99" t="446" r="6355" b="-446"/>
          <a:stretch/>
        </p:blipFill>
        <p:spPr bwMode="auto">
          <a:xfrm>
            <a:off x="4640238" y="526281"/>
            <a:ext cx="3657600" cy="3267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56"/>
          <a:stretch/>
        </p:blipFill>
        <p:spPr bwMode="auto">
          <a:xfrm>
            <a:off x="302385" y="505004"/>
            <a:ext cx="3969365" cy="3248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75330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412548" y="2148469"/>
            <a:ext cx="11261035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Перелётные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30</a:t>
            </a:r>
          </a:p>
          <a:p>
            <a:pPr algn="ctr"/>
            <a:r>
              <a:rPr lang="ru-RU" sz="44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Какая птица из отряда дятлов улетает на зимовку и не может сама долбить деревья клювом?</a:t>
            </a:r>
            <a:endParaRPr lang="ru-RU" sz="44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0518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477672" y="2296713"/>
            <a:ext cx="4230806" cy="1513263"/>
          </a:xfrm>
        </p:spPr>
        <p:txBody>
          <a:bodyPr>
            <a:normAutofit/>
          </a:bodyPr>
          <a:lstStyle/>
          <a:p>
            <a:pPr algn="ctr"/>
            <a:r>
              <a:rPr lang="ru-RU" sz="44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Вертишейка</a:t>
            </a: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Перелётные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30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7869" y="496226"/>
            <a:ext cx="6694476" cy="5044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67661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421378" y="1270711"/>
            <a:ext cx="1135048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Перелётные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</a:t>
            </a:r>
            <a:b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44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Эти птицы прилетают к нам одними из первых, уже в конце марта. Появляются дружными стайками, ведут себя задорно и шумно. Из-за </a:t>
            </a:r>
            <a:r>
              <a:rPr lang="ru-RU" sz="44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мелодичного пения </a:t>
            </a:r>
            <a:r>
              <a:rPr lang="ru-RU" sz="44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их называют </a:t>
            </a:r>
            <a:r>
              <a:rPr lang="ru-RU" sz="44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лесными </a:t>
            </a:r>
            <a:r>
              <a:rPr lang="ru-RU" sz="44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канарейками. Назовите видовое название описанных птиц.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6987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5650174" y="2428000"/>
            <a:ext cx="6248252" cy="1513263"/>
          </a:xfrm>
        </p:spPr>
        <p:txBody>
          <a:bodyPr>
            <a:normAutofit/>
          </a:bodyPr>
          <a:lstStyle/>
          <a:p>
            <a:pPr algn="ctr"/>
            <a:r>
              <a:rPr lang="ru-RU" sz="44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Китайская зеленушка</a:t>
            </a: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Перелётные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283" y="651041"/>
            <a:ext cx="4714875" cy="460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2890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Прямоугольник 2"/>
          <p:cNvSpPr/>
          <p:nvPr/>
        </p:nvSpPr>
        <p:spPr>
          <a:xfrm>
            <a:off x="421379" y="4143119"/>
            <a:ext cx="11350487" cy="1308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Узнай меня по фото </a:t>
            </a:r>
            <a:r>
              <a:rPr lang="en-US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1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ru-RU" sz="44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Определите видовое название этой птицы.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6674" y="109728"/>
            <a:ext cx="5459896" cy="4094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18932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4206288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44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Черноголовая иволга</a:t>
            </a: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Узнай меня по фото </a:t>
            </a:r>
            <a:r>
              <a:rPr lang="en-US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3649" y="327991"/>
            <a:ext cx="5183752" cy="3887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73731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421379" y="4143119"/>
            <a:ext cx="11350487" cy="1308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Узнай меня по фото </a:t>
            </a:r>
            <a:r>
              <a:rPr lang="en-US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ru-RU" sz="44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Определите видовое название этой птицы.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6200" y="369235"/>
            <a:ext cx="4760843" cy="3570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0683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0" y="2283660"/>
            <a:ext cx="5234721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Соловей-красношейка</a:t>
            </a: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2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Узнай меня по фото </a:t>
            </a:r>
            <a:r>
              <a:rPr lang="en-US" sz="22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2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</a:t>
            </a:r>
            <a:r>
              <a:rPr lang="ru-RU" sz="22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</a:t>
            </a:r>
            <a:endParaRPr lang="ru-RU" sz="22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9566" y="610592"/>
            <a:ext cx="6319107" cy="4739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23821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346836" y="4222632"/>
            <a:ext cx="11499573" cy="1308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Узнай меня по фото </a:t>
            </a:r>
            <a:r>
              <a:rPr lang="en-US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30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ru-RU" sz="44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Определите видовое название этой птицы.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832" y="443990"/>
            <a:ext cx="5042694" cy="3782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623" y="447261"/>
            <a:ext cx="5463208" cy="3819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31427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13899" y="3825263"/>
            <a:ext cx="11546005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Птицы – теплокровные животные, температура тела у них постоянная.</a:t>
            </a:r>
            <a:r>
              <a:rPr lang="en-US" sz="49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49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2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br>
              <a:rPr lang="ru-RU" sz="22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2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 классе Птицы</a:t>
            </a:r>
            <a:r>
              <a:rPr lang="en-US" sz="22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2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10</a:t>
            </a:r>
            <a:endParaRPr lang="ru-RU" sz="22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050" name="Picture 2" descr="https://avatars.mds.yandex.net/get-mpic/331398/img_id8108922587925418664.jpeg/ori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9412" y="259306"/>
            <a:ext cx="4551073" cy="3286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29721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478974" y="2348486"/>
            <a:ext cx="4121576" cy="1513263"/>
          </a:xfrm>
        </p:spPr>
        <p:txBody>
          <a:bodyPr>
            <a:normAutofit/>
          </a:bodyPr>
          <a:lstStyle/>
          <a:p>
            <a:pPr algn="ctr"/>
            <a:r>
              <a:rPr lang="ru-RU" sz="44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Белая трясогузка</a:t>
            </a: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Узнай меня по фото </a:t>
            </a:r>
            <a:r>
              <a:rPr lang="en-US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80" y="513422"/>
            <a:ext cx="6448667" cy="483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43788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197749" y="4180858"/>
            <a:ext cx="11797748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Узнай меня по фото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</a:t>
            </a:r>
          </a:p>
          <a:p>
            <a:pPr algn="ctr"/>
            <a:r>
              <a:rPr lang="ru-RU" sz="44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Определите видовое название этой птицы.</a:t>
            </a:r>
          </a:p>
          <a:p>
            <a:pPr algn="ctr"/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8339" y="321318"/>
            <a:ext cx="3831239" cy="3682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12967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347215" y="2419544"/>
            <a:ext cx="4647866" cy="1513263"/>
          </a:xfrm>
        </p:spPr>
        <p:txBody>
          <a:bodyPr>
            <a:normAutofit/>
          </a:bodyPr>
          <a:lstStyle/>
          <a:p>
            <a:pPr algn="ctr"/>
            <a:r>
              <a:rPr lang="ru-RU" sz="44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Большая горлица</a:t>
            </a: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Узнай меня по фото 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1758" y="419521"/>
            <a:ext cx="5272113" cy="5066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91905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9"/>
            <a:ext cx="2352552" cy="806590"/>
          </a:xfrm>
          <a:prstGeom prst="rect">
            <a:avLst/>
          </a:prstGeom>
        </p:spPr>
      </p:pic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5199230" y="5690466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4408227" y="2612493"/>
            <a:ext cx="7519915" cy="1308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 классе Птицы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</a:t>
            </a:r>
          </a:p>
          <a:p>
            <a:pPr algn="ctr"/>
            <a:r>
              <a:rPr lang="ru-RU" sz="44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Что есть только у птиц?</a:t>
            </a:r>
            <a:endParaRPr lang="ru-RU" sz="44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991" y="452739"/>
            <a:ext cx="3756328" cy="4747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9179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action="ppaction://hlinksldjump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9353" y="3661490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44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Клюв и перья есть только у птиц.</a:t>
            </a:r>
            <a:r>
              <a:rPr lang="en-US" sz="44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44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2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22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2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 </a:t>
            </a:r>
            <a:r>
              <a:rPr lang="ru-RU" sz="22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классе Птицы</a:t>
            </a:r>
            <a:r>
              <a:rPr lang="en-US" sz="22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2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 descr="https://upload.wikimedia.org/wikipedia/commons/7/7d/Natural_History%2C_Birds_-_Duck_beak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264" y="368491"/>
            <a:ext cx="4626591" cy="269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static.tumblr.com/453bd0b9fe5d3218cdb00cefdfb630c4/b4fnsuj/KhEmlq7r1/tumblr_static_feathers_-_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6325" y="375158"/>
            <a:ext cx="6034602" cy="2709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81528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5419183" y="1984695"/>
            <a:ext cx="7278007" cy="1308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 классе Птицы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30</a:t>
            </a:r>
          </a:p>
          <a:p>
            <a:pPr algn="ctr"/>
            <a:r>
              <a:rPr lang="ru-RU" sz="44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Что такое цевка у птиц?</a:t>
            </a:r>
            <a:endParaRPr lang="ru-RU" sz="44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595" y="454781"/>
            <a:ext cx="5587492" cy="4390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09855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354841" y="3797968"/>
            <a:ext cx="11382233" cy="167478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Цевка – это одна из костей ноги птиц, расположенная между голенью и пальцами.</a:t>
            </a:r>
            <a:r>
              <a:rPr lang="en-US" sz="49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49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2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 классе Птицы</a:t>
            </a:r>
            <a:r>
              <a:rPr lang="en-US" sz="22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2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30</a:t>
            </a:r>
            <a:endParaRPr lang="ru-RU" sz="22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https://otvet.imgsmail.ru/download/ac11f2e65b3cc19510a68b598570ee1a_i-5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63"/>
          <a:stretch/>
        </p:blipFill>
        <p:spPr bwMode="auto">
          <a:xfrm>
            <a:off x="3881413" y="313898"/>
            <a:ext cx="4381500" cy="3445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63033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5199798" y="2148470"/>
            <a:ext cx="6815005" cy="1308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 классе Птицы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</a:t>
            </a:r>
          </a:p>
          <a:p>
            <a:pPr algn="ctr"/>
            <a:r>
              <a:rPr lang="ru-RU" sz="44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Как дышат птицы в полёте?</a:t>
            </a:r>
            <a:endParaRPr lang="ru-RU" sz="44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39" y="607326"/>
            <a:ext cx="6038850" cy="4114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45743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ISPRING_PLAYERS_CUSTOMIZATION" val="UEsDBBQAAgAIAAlvgUi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BAgAAFAACAAgACW+BSKkBxHb7AgAAsAgAABQAAAAAAAAAAQAAAAAAAAAAAHVuaXZlcnNhbC9wbGF5ZXIueG1sUEsFBgAAAAABAAEAQgAAAC0DAAAAAA=="/>
  <p:tag name="ISPRING_PRESENTATION_TITLE" val="СВОЯ ИГРА"/>
  <p:tag name="ARTICULATE_SLIDE_COUNT" val="42"/>
  <p:tag name="ARTICULATE_PROJECT_OPEN" val="0"/>
  <p:tag name="ISPRING_UUID" val="{057A1C99-AAD4-4B36-81AC-138FA0944F7E}"/>
  <p:tag name="ISPRING_RESOURCE_FOLDER" val="C:\Users\olga.kokoulina\Documents\СВОЯ ИГРА - Copy\"/>
  <p:tag name="ISPRING_PRESENTATION_PATH" val="C:\Users\olga.kokoulina\Documents\СВОЯ ИГРА - Copy.pptx"/>
  <p:tag name="ISPRING_PROJECT_FOLDER_UPDATED" val="1"/>
  <p:tag name="ISPRING_SCREEN_RECS_UPDATED" val="C:\Users\olga.kokoulina\Documents\СВОЯ ИГРА - Copy"/>
  <p:tag name="ISPRING_RESOURCE_PATHS_HASH_PRESENTER" val="30a29568428e1fbe1e9622116143a56fc151e3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Тема Office">
  <a:themeElements>
    <a:clrScheme name="Custom 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EE599"/>
      </a:hlink>
      <a:folHlink>
        <a:srgbClr val="2D519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7295</TotalTime>
  <Words>798</Words>
  <Application>Microsoft Office PowerPoint</Application>
  <PresentationFormat>Произвольный</PresentationFormat>
  <Paragraphs>215</Paragraphs>
  <Slides>42</Slides>
  <Notes>42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Тема Office</vt:lpstr>
      <vt:lpstr>Презентация PowerPoint</vt:lpstr>
      <vt:lpstr>Презентация PowerPoint</vt:lpstr>
      <vt:lpstr>Презентация PowerPoint</vt:lpstr>
      <vt:lpstr>Птицы – теплокровные животные, температура тела у них постоянная.   О классе Птицы / Вопрос за 10</vt:lpstr>
      <vt:lpstr>Презентация PowerPoint</vt:lpstr>
      <vt:lpstr>Клюв и перья есть только у птиц.   O классе Птицы / Вопрос за 20</vt:lpstr>
      <vt:lpstr>Презентация PowerPoint</vt:lpstr>
      <vt:lpstr>Цевка – это одна из костей ноги птиц, расположенная между голенью и пальцами.  О классе Птицы / Вопрос за 30</vt:lpstr>
      <vt:lpstr>Презентация PowerPoint</vt:lpstr>
      <vt:lpstr>В полёте грудная клетка фиксируется, и птица дышит движением крыльев: взмах – вдох, мах вниз – выдох. Мышцы, управляющие движением крыла, давят на воздушные мешки, продувая воздух через лёгкие. При «двойном» дыхании кислород усваивается как при вдохе, так и при выдохе.  О классе Птицы / Вопрос за 40</vt:lpstr>
      <vt:lpstr>Презентация PowerPoint</vt:lpstr>
      <vt:lpstr>Сорока  Осёдлые/ Вопрос за 10</vt:lpstr>
      <vt:lpstr>Презентация PowerPoint</vt:lpstr>
      <vt:lpstr>У дятла самый длинный язык из всех птиц. У такой небольшой птицы язык достигает размера от 15 до 20 сантиметров.  Осёдлые/ Вопрос за 20 </vt:lpstr>
      <vt:lpstr>Презентация PowerPoint</vt:lpstr>
      <vt:lpstr>Обыкновенная пустельга  Осёдлые/ Вопрос за 30</vt:lpstr>
      <vt:lpstr>Презентация PowerPoint</vt:lpstr>
      <vt:lpstr>Обыкновенный поползень  Осёдлые / Вопрос за 40</vt:lpstr>
      <vt:lpstr>Презентация PowerPoint</vt:lpstr>
      <vt:lpstr>Обыкновенный свиристель  Кочующие / Вопрос за 10</vt:lpstr>
      <vt:lpstr>Презентация PowerPoint</vt:lpstr>
      <vt:lpstr>Обыкновенная сойка  Кочующие / Вопрос за 20</vt:lpstr>
      <vt:lpstr>Презентация PowerPoint</vt:lpstr>
      <vt:lpstr>Голубая сорока  Кочующие / Вопрос за 30</vt:lpstr>
      <vt:lpstr>Презентация PowerPoint</vt:lpstr>
      <vt:lpstr>Обыкновенная чечётка  Кочующие / Вопрос за 40</vt:lpstr>
      <vt:lpstr>Презентация PowerPoint</vt:lpstr>
      <vt:lpstr>Удод  Перелётные / Вопрос за 10</vt:lpstr>
      <vt:lpstr>Презентация PowerPoint</vt:lpstr>
      <vt:lpstr>Городская, деревенская и даурская ласточки  Перелётные / Вопрос за 20</vt:lpstr>
      <vt:lpstr>Презентация PowerPoint</vt:lpstr>
      <vt:lpstr>Вертишейка  Перелётные / Вопрос за 30</vt:lpstr>
      <vt:lpstr>Презентация PowerPoint</vt:lpstr>
      <vt:lpstr>Китайская зеленушка  Перелётные / Вопрос за 40</vt:lpstr>
      <vt:lpstr>Презентация PowerPoint</vt:lpstr>
      <vt:lpstr>Черноголовая иволга  Узнай меня по фото / Вопрос за 10</vt:lpstr>
      <vt:lpstr>Презентация PowerPoint</vt:lpstr>
      <vt:lpstr>Соловей-красношейка  Узнай меня по фото / Вопрос за 20</vt:lpstr>
      <vt:lpstr>Презентация PowerPoint</vt:lpstr>
      <vt:lpstr>Белая трясогузка  Узнай меня по фото / Вопрос за 30</vt:lpstr>
      <vt:lpstr>Презентация PowerPoint</vt:lpstr>
      <vt:lpstr>Большая горлица  Узнай меня по фото / Вопрос за 40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СВОЯ ИГРА</dc:title>
  <dc:creator>Olga Kokoulina</dc:creator>
  <cp:lastModifiedBy>Игорь Мирошниченко</cp:lastModifiedBy>
  <cp:revision>150</cp:revision>
  <dcterms:created xsi:type="dcterms:W3CDTF">2017-04-04T07:27:35Z</dcterms:created>
  <dcterms:modified xsi:type="dcterms:W3CDTF">2022-11-18T04:09:18Z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F2CB6D5A-1B8B-4A8E-ADC4-3A0669CDCAD4</vt:lpwstr>
  </property>
  <property fmtid="{D5CDD505-2E9C-101B-9397-08002B2CF9AE}" pid="3" name="ArticulatePath">
    <vt:lpwstr>Презентация2</vt:lpwstr>
  </property>
</Properties>
</file>