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276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710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-76200" y="228600"/>
            <a:ext cx="2743200" cy="1981200"/>
            <a:chOff x="180" y="384"/>
            <a:chExt cx="1654" cy="1520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32" y="432"/>
              <a:ext cx="1397" cy="866"/>
            </a:xfrm>
            <a:custGeom>
              <a:avLst/>
              <a:gdLst>
                <a:gd name="T0" fmla="*/ 0 w 1392"/>
                <a:gd name="T1" fmla="*/ 0 h 864"/>
                <a:gd name="T2" fmla="*/ 289 w 1392"/>
                <a:gd name="T3" fmla="*/ 385 h 864"/>
                <a:gd name="T4" fmla="*/ 771 w 1392"/>
                <a:gd name="T5" fmla="*/ 722 h 864"/>
                <a:gd name="T6" fmla="*/ 1012 w 1392"/>
                <a:gd name="T7" fmla="*/ 866 h 864"/>
                <a:gd name="T8" fmla="*/ 1397 w 1392"/>
                <a:gd name="T9" fmla="*/ 818 h 8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>
                <a:gd name="T0" fmla="*/ 482 w 517"/>
                <a:gd name="T1" fmla="*/ 0 h 1498"/>
                <a:gd name="T2" fmla="*/ 429 w 517"/>
                <a:gd name="T3" fmla="*/ 358 h 1498"/>
                <a:gd name="T4" fmla="*/ 488 w 517"/>
                <a:gd name="T5" fmla="*/ 546 h 1498"/>
                <a:gd name="T6" fmla="*/ 517 w 517"/>
                <a:gd name="T7" fmla="*/ 893 h 1498"/>
                <a:gd name="T8" fmla="*/ 488 w 517"/>
                <a:gd name="T9" fmla="*/ 1069 h 1498"/>
                <a:gd name="T10" fmla="*/ 194 w 517"/>
                <a:gd name="T11" fmla="*/ 1369 h 1498"/>
                <a:gd name="T12" fmla="*/ 0 w 517"/>
                <a:gd name="T13" fmla="*/ 1498 h 1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180" y="432"/>
              <a:ext cx="1184" cy="872"/>
            </a:xfrm>
            <a:custGeom>
              <a:avLst/>
              <a:gdLst>
                <a:gd name="T0" fmla="*/ 1184 w 1184"/>
                <a:gd name="T1" fmla="*/ 0 h 872"/>
                <a:gd name="T2" fmla="*/ 1034 w 1184"/>
                <a:gd name="T3" fmla="*/ 159 h 872"/>
                <a:gd name="T4" fmla="*/ 932 w 1184"/>
                <a:gd name="T5" fmla="*/ 328 h 872"/>
                <a:gd name="T6" fmla="*/ 731 w 1184"/>
                <a:gd name="T7" fmla="*/ 532 h 872"/>
                <a:gd name="T8" fmla="*/ 567 w 1184"/>
                <a:gd name="T9" fmla="*/ 723 h 872"/>
                <a:gd name="T10" fmla="*/ 402 w 1184"/>
                <a:gd name="T11" fmla="*/ 858 h 872"/>
                <a:gd name="T12" fmla="*/ 0 w 1184"/>
                <a:gd name="T13" fmla="*/ 872 h 8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>
                <a:gd name="T0" fmla="*/ 1552 w 1552"/>
                <a:gd name="T1" fmla="*/ 0 h 236"/>
                <a:gd name="T2" fmla="*/ 1193 w 1552"/>
                <a:gd name="T3" fmla="*/ 189 h 236"/>
                <a:gd name="T4" fmla="*/ 858 w 1552"/>
                <a:gd name="T5" fmla="*/ 218 h 236"/>
                <a:gd name="T6" fmla="*/ 629 w 1552"/>
                <a:gd name="T7" fmla="*/ 206 h 236"/>
                <a:gd name="T8" fmla="*/ 306 w 1552"/>
                <a:gd name="T9" fmla="*/ 236 h 236"/>
                <a:gd name="T10" fmla="*/ 124 w 1552"/>
                <a:gd name="T11" fmla="*/ 218 h 236"/>
                <a:gd name="T12" fmla="*/ 0 w 1552"/>
                <a:gd name="T13" fmla="*/ 206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384" y="432"/>
              <a:ext cx="1296" cy="1056"/>
            </a:xfrm>
            <a:custGeom>
              <a:avLst/>
              <a:gdLst>
                <a:gd name="T0" fmla="*/ 1200 w 1296"/>
                <a:gd name="T1" fmla="*/ 864 h 1056"/>
                <a:gd name="T2" fmla="*/ 1248 w 1296"/>
                <a:gd name="T3" fmla="*/ 768 h 1056"/>
                <a:gd name="T4" fmla="*/ 1248 w 1296"/>
                <a:gd name="T5" fmla="*/ 720 h 1056"/>
                <a:gd name="T6" fmla="*/ 1296 w 1296"/>
                <a:gd name="T7" fmla="*/ 432 h 1056"/>
                <a:gd name="T8" fmla="*/ 864 w 1296"/>
                <a:gd name="T9" fmla="*/ 144 h 1056"/>
                <a:gd name="T10" fmla="*/ 480 w 1296"/>
                <a:gd name="T11" fmla="*/ 0 h 1056"/>
                <a:gd name="T12" fmla="*/ 144 w 1296"/>
                <a:gd name="T13" fmla="*/ 96 h 1056"/>
                <a:gd name="T14" fmla="*/ 96 w 1296"/>
                <a:gd name="T15" fmla="*/ 384 h 1056"/>
                <a:gd name="T16" fmla="*/ 0 w 1296"/>
                <a:gd name="T17" fmla="*/ 528 h 1056"/>
                <a:gd name="T18" fmla="*/ 48 w 1296"/>
                <a:gd name="T19" fmla="*/ 720 h 1056"/>
                <a:gd name="T20" fmla="*/ 144 w 1296"/>
                <a:gd name="T21" fmla="*/ 864 h 1056"/>
                <a:gd name="T22" fmla="*/ 288 w 1296"/>
                <a:gd name="T23" fmla="*/ 1056 h 1056"/>
                <a:gd name="T24" fmla="*/ 528 w 1296"/>
                <a:gd name="T25" fmla="*/ 1056 h 1056"/>
                <a:gd name="T26" fmla="*/ 768 w 1296"/>
                <a:gd name="T27" fmla="*/ 1008 h 1056"/>
                <a:gd name="T28" fmla="*/ 960 w 1296"/>
                <a:gd name="T29" fmla="*/ 864 h 1056"/>
                <a:gd name="T30" fmla="*/ 1104 w 1296"/>
                <a:gd name="T31" fmla="*/ 672 h 1056"/>
                <a:gd name="T32" fmla="*/ 1104 w 1296"/>
                <a:gd name="T33" fmla="*/ 528 h 1056"/>
                <a:gd name="T34" fmla="*/ 1008 w 1296"/>
                <a:gd name="T35" fmla="*/ 384 h 1056"/>
                <a:gd name="T36" fmla="*/ 816 w 1296"/>
                <a:gd name="T37" fmla="*/ 144 h 10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576" y="576"/>
              <a:ext cx="720" cy="766"/>
            </a:xfrm>
            <a:custGeom>
              <a:avLst/>
              <a:gdLst>
                <a:gd name="T0" fmla="*/ 624 w 720"/>
                <a:gd name="T1" fmla="*/ 96 h 768"/>
                <a:gd name="T2" fmla="*/ 432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39 h 768"/>
                <a:gd name="T12" fmla="*/ 0 w 720"/>
                <a:gd name="T13" fmla="*/ 383 h 768"/>
                <a:gd name="T14" fmla="*/ 0 w 720"/>
                <a:gd name="T15" fmla="*/ 479 h 768"/>
                <a:gd name="T16" fmla="*/ 48 w 720"/>
                <a:gd name="T17" fmla="*/ 622 h 768"/>
                <a:gd name="T18" fmla="*/ 192 w 720"/>
                <a:gd name="T19" fmla="*/ 766 h 768"/>
                <a:gd name="T20" fmla="*/ 336 w 720"/>
                <a:gd name="T21" fmla="*/ 718 h 768"/>
                <a:gd name="T22" fmla="*/ 576 w 720"/>
                <a:gd name="T23" fmla="*/ 718 h 768"/>
                <a:gd name="T24" fmla="*/ 624 w 720"/>
                <a:gd name="T25" fmla="*/ 575 h 768"/>
                <a:gd name="T26" fmla="*/ 720 w 720"/>
                <a:gd name="T27" fmla="*/ 383 h 768"/>
                <a:gd name="T28" fmla="*/ 672 w 720"/>
                <a:gd name="T29" fmla="*/ 239 h 768"/>
                <a:gd name="T30" fmla="*/ 624 w 720"/>
                <a:gd name="T31" fmla="*/ 192 h 768"/>
                <a:gd name="T32" fmla="*/ 624 w 720"/>
                <a:gd name="T33" fmla="*/ 96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672" y="720"/>
              <a:ext cx="480" cy="527"/>
            </a:xfrm>
            <a:custGeom>
              <a:avLst/>
              <a:gdLst>
                <a:gd name="T0" fmla="*/ 416 w 720"/>
                <a:gd name="T1" fmla="*/ 66 h 768"/>
                <a:gd name="T2" fmla="*/ 288 w 720"/>
                <a:gd name="T3" fmla="*/ 66 h 768"/>
                <a:gd name="T4" fmla="*/ 192 w 720"/>
                <a:gd name="T5" fmla="*/ 0 h 768"/>
                <a:gd name="T6" fmla="*/ 128 w 720"/>
                <a:gd name="T7" fmla="*/ 66 h 768"/>
                <a:gd name="T8" fmla="*/ 32 w 720"/>
                <a:gd name="T9" fmla="*/ 66 h 768"/>
                <a:gd name="T10" fmla="*/ 32 w 720"/>
                <a:gd name="T11" fmla="*/ 165 h 768"/>
                <a:gd name="T12" fmla="*/ 0 w 720"/>
                <a:gd name="T13" fmla="*/ 264 h 768"/>
                <a:gd name="T14" fmla="*/ 0 w 720"/>
                <a:gd name="T15" fmla="*/ 329 h 768"/>
                <a:gd name="T16" fmla="*/ 32 w 720"/>
                <a:gd name="T17" fmla="*/ 428 h 768"/>
                <a:gd name="T18" fmla="*/ 128 w 720"/>
                <a:gd name="T19" fmla="*/ 527 h 768"/>
                <a:gd name="T20" fmla="*/ 224 w 720"/>
                <a:gd name="T21" fmla="*/ 494 h 768"/>
                <a:gd name="T22" fmla="*/ 384 w 720"/>
                <a:gd name="T23" fmla="*/ 494 h 768"/>
                <a:gd name="T24" fmla="*/ 416 w 720"/>
                <a:gd name="T25" fmla="*/ 395 h 768"/>
                <a:gd name="T26" fmla="*/ 480 w 720"/>
                <a:gd name="T27" fmla="*/ 264 h 768"/>
                <a:gd name="T28" fmla="*/ 448 w 720"/>
                <a:gd name="T29" fmla="*/ 165 h 768"/>
                <a:gd name="T30" fmla="*/ 416 w 720"/>
                <a:gd name="T31" fmla="*/ 132 h 768"/>
                <a:gd name="T32" fmla="*/ 416 w 720"/>
                <a:gd name="T33" fmla="*/ 66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768" y="816"/>
              <a:ext cx="288" cy="286"/>
            </a:xfrm>
            <a:custGeom>
              <a:avLst/>
              <a:gdLst>
                <a:gd name="T0" fmla="*/ 250 w 720"/>
                <a:gd name="T1" fmla="*/ 36 h 768"/>
                <a:gd name="T2" fmla="*/ 173 w 720"/>
                <a:gd name="T3" fmla="*/ 36 h 768"/>
                <a:gd name="T4" fmla="*/ 115 w 720"/>
                <a:gd name="T5" fmla="*/ 0 h 768"/>
                <a:gd name="T6" fmla="*/ 77 w 720"/>
                <a:gd name="T7" fmla="*/ 36 h 768"/>
                <a:gd name="T8" fmla="*/ 19 w 720"/>
                <a:gd name="T9" fmla="*/ 36 h 768"/>
                <a:gd name="T10" fmla="*/ 19 w 720"/>
                <a:gd name="T11" fmla="*/ 89 h 768"/>
                <a:gd name="T12" fmla="*/ 0 w 720"/>
                <a:gd name="T13" fmla="*/ 143 h 768"/>
                <a:gd name="T14" fmla="*/ 0 w 720"/>
                <a:gd name="T15" fmla="*/ 179 h 768"/>
                <a:gd name="T16" fmla="*/ 19 w 720"/>
                <a:gd name="T17" fmla="*/ 232 h 768"/>
                <a:gd name="T18" fmla="*/ 77 w 720"/>
                <a:gd name="T19" fmla="*/ 286 h 768"/>
                <a:gd name="T20" fmla="*/ 134 w 720"/>
                <a:gd name="T21" fmla="*/ 268 h 768"/>
                <a:gd name="T22" fmla="*/ 230 w 720"/>
                <a:gd name="T23" fmla="*/ 268 h 768"/>
                <a:gd name="T24" fmla="*/ 250 w 720"/>
                <a:gd name="T25" fmla="*/ 215 h 768"/>
                <a:gd name="T26" fmla="*/ 288 w 720"/>
                <a:gd name="T27" fmla="*/ 143 h 768"/>
                <a:gd name="T28" fmla="*/ 269 w 720"/>
                <a:gd name="T29" fmla="*/ 89 h 768"/>
                <a:gd name="T30" fmla="*/ 250 w 720"/>
                <a:gd name="T31" fmla="*/ 72 h 768"/>
                <a:gd name="T32" fmla="*/ 250 w 720"/>
                <a:gd name="T33" fmla="*/ 36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64" y="1170"/>
              <a:ext cx="404" cy="463"/>
            </a:xfrm>
            <a:custGeom>
              <a:avLst/>
              <a:gdLst>
                <a:gd name="T0" fmla="*/ 0 w 404"/>
                <a:gd name="T1" fmla="*/ 0 h 462"/>
                <a:gd name="T2" fmla="*/ 116 w 404"/>
                <a:gd name="T3" fmla="*/ 319 h 462"/>
                <a:gd name="T4" fmla="*/ 212 w 404"/>
                <a:gd name="T5" fmla="*/ 415 h 462"/>
                <a:gd name="T6" fmla="*/ 404 w 404"/>
                <a:gd name="T7" fmla="*/ 463 h 4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64" y="1140"/>
              <a:ext cx="212" cy="682"/>
            </a:xfrm>
            <a:custGeom>
              <a:avLst/>
              <a:gdLst>
                <a:gd name="T0" fmla="*/ 212 w 212"/>
                <a:gd name="T1" fmla="*/ 682 h 684"/>
                <a:gd name="T2" fmla="*/ 68 w 212"/>
                <a:gd name="T3" fmla="*/ 491 h 684"/>
                <a:gd name="T4" fmla="*/ 68 w 212"/>
                <a:gd name="T5" fmla="*/ 395 h 684"/>
                <a:gd name="T6" fmla="*/ 0 w 212"/>
                <a:gd name="T7" fmla="*/ 0 h 6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1344" y="432"/>
              <a:ext cx="481" cy="816"/>
            </a:xfrm>
            <a:custGeom>
              <a:avLst/>
              <a:gdLst>
                <a:gd name="T0" fmla="*/ 0 w 480"/>
                <a:gd name="T1" fmla="*/ 0 h 816"/>
                <a:gd name="T2" fmla="*/ 192 w 480"/>
                <a:gd name="T3" fmla="*/ 192 h 816"/>
                <a:gd name="T4" fmla="*/ 481 w 480"/>
                <a:gd name="T5" fmla="*/ 336 h 816"/>
                <a:gd name="T6" fmla="*/ 337 w 480"/>
                <a:gd name="T7" fmla="*/ 528 h 816"/>
                <a:gd name="T8" fmla="*/ 337 w 480"/>
                <a:gd name="T9" fmla="*/ 816 h 8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92" y="624"/>
              <a:ext cx="950" cy="816"/>
            </a:xfrm>
            <a:custGeom>
              <a:avLst/>
              <a:gdLst>
                <a:gd name="T0" fmla="*/ 0 w 960"/>
                <a:gd name="T1" fmla="*/ 0 h 816"/>
                <a:gd name="T2" fmla="*/ 285 w 960"/>
                <a:gd name="T3" fmla="*/ 192 h 816"/>
                <a:gd name="T4" fmla="*/ 475 w 960"/>
                <a:gd name="T5" fmla="*/ 288 h 816"/>
                <a:gd name="T6" fmla="*/ 713 w 960"/>
                <a:gd name="T7" fmla="*/ 336 h 816"/>
                <a:gd name="T8" fmla="*/ 808 w 960"/>
                <a:gd name="T9" fmla="*/ 528 h 816"/>
                <a:gd name="T10" fmla="*/ 950 w 960"/>
                <a:gd name="T11" fmla="*/ 816 h 8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336" y="384"/>
              <a:ext cx="816" cy="769"/>
            </a:xfrm>
            <a:custGeom>
              <a:avLst/>
              <a:gdLst>
                <a:gd name="T0" fmla="*/ 816 w 816"/>
                <a:gd name="T1" fmla="*/ 0 h 768"/>
                <a:gd name="T2" fmla="*/ 624 w 816"/>
                <a:gd name="T3" fmla="*/ 481 h 768"/>
                <a:gd name="T4" fmla="*/ 576 w 816"/>
                <a:gd name="T5" fmla="*/ 577 h 768"/>
                <a:gd name="T6" fmla="*/ 288 w 816"/>
                <a:gd name="T7" fmla="*/ 769 h 768"/>
                <a:gd name="T8" fmla="*/ 0 w 816"/>
                <a:gd name="T9" fmla="*/ 769 h 7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912" y="960"/>
              <a:ext cx="861" cy="144"/>
            </a:xfrm>
            <a:custGeom>
              <a:avLst/>
              <a:gdLst>
                <a:gd name="T0" fmla="*/ 0 w 864"/>
                <a:gd name="T1" fmla="*/ 0 h 144"/>
                <a:gd name="T2" fmla="*/ 383 w 864"/>
                <a:gd name="T3" fmla="*/ 144 h 144"/>
                <a:gd name="T4" fmla="*/ 861 w 864"/>
                <a:gd name="T5" fmla="*/ 96 h 1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19" name="Picture 22" descr="18009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81800" y="4953000"/>
            <a:ext cx="2057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23"/>
          <p:cNvGrpSpPr>
            <a:grpSpLocks/>
          </p:cNvGrpSpPr>
          <p:nvPr userDrawn="1"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21" name="Picture 24" descr="4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5" descr="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6" descr="12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" name="Picture 27" descr="6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8" descr="Ky3uk"/>
          <p:cNvPicPr>
            <a:picLocks noChangeAspect="1" noChangeArrowheads="1" noCrop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"/>
            <a:ext cx="10191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9" descr="season_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7" t="15094" r="12962" b="45284"/>
          <a:stretch>
            <a:fillRect/>
          </a:stretch>
        </p:blipFill>
        <p:spPr bwMode="gray">
          <a:xfrm>
            <a:off x="381000" y="1295400"/>
            <a:ext cx="2286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3600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41910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544EA-399A-4EFF-86DF-AF8F0039CCD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05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9710C-7359-4AAC-A67F-DC622BA549A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054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52F40-B5F7-429E-BF81-F2B36A6ECAC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417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B1EC4-22D3-4DB3-B980-CD7A413821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9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9944C-4EFF-47B8-A39E-98BE42AAD1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397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92423-0D5B-4EF6-B214-0C3C435768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5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92171-135B-47A5-9FD1-5A7930A3F2E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8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0AC6A-1D41-4573-986D-A5EB20DEEF3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3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50B8F-DA66-4D02-87E4-D34798CA74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382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15230-B666-49DF-9C89-4A72F66034A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083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4DA87-87C7-4718-AFF9-BB7533AEE9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925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01C053-D224-4DCC-BE64-00D3B3E5FAB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152400" y="152400"/>
            <a:ext cx="1905000" cy="1219200"/>
            <a:chOff x="180" y="384"/>
            <a:chExt cx="1654" cy="1520"/>
          </a:xfrm>
        </p:grpSpPr>
        <p:sp>
          <p:nvSpPr>
            <p:cNvPr id="1035" name="Freeform 8"/>
            <p:cNvSpPr>
              <a:spLocks/>
            </p:cNvSpPr>
            <p:nvPr/>
          </p:nvSpPr>
          <p:spPr bwMode="auto">
            <a:xfrm>
              <a:off x="432" y="431"/>
              <a:ext cx="1392" cy="865"/>
            </a:xfrm>
            <a:custGeom>
              <a:avLst/>
              <a:gdLst>
                <a:gd name="T0" fmla="*/ 0 w 1392"/>
                <a:gd name="T1" fmla="*/ 0 h 864"/>
                <a:gd name="T2" fmla="*/ 288 w 1392"/>
                <a:gd name="T3" fmla="*/ 384 h 864"/>
                <a:gd name="T4" fmla="*/ 768 w 1392"/>
                <a:gd name="T5" fmla="*/ 721 h 864"/>
                <a:gd name="T6" fmla="*/ 1008 w 1392"/>
                <a:gd name="T7" fmla="*/ 865 h 864"/>
                <a:gd name="T8" fmla="*/ 1392 w 1392"/>
                <a:gd name="T9" fmla="*/ 817 h 8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9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>
                <a:gd name="T0" fmla="*/ 482 w 517"/>
                <a:gd name="T1" fmla="*/ 0 h 1498"/>
                <a:gd name="T2" fmla="*/ 429 w 517"/>
                <a:gd name="T3" fmla="*/ 358 h 1498"/>
                <a:gd name="T4" fmla="*/ 488 w 517"/>
                <a:gd name="T5" fmla="*/ 546 h 1498"/>
                <a:gd name="T6" fmla="*/ 517 w 517"/>
                <a:gd name="T7" fmla="*/ 893 h 1498"/>
                <a:gd name="T8" fmla="*/ 488 w 517"/>
                <a:gd name="T9" fmla="*/ 1069 h 1498"/>
                <a:gd name="T10" fmla="*/ 194 w 517"/>
                <a:gd name="T11" fmla="*/ 1369 h 1498"/>
                <a:gd name="T12" fmla="*/ 0 w 517"/>
                <a:gd name="T13" fmla="*/ 1498 h 1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0"/>
            <p:cNvSpPr>
              <a:spLocks/>
            </p:cNvSpPr>
            <p:nvPr/>
          </p:nvSpPr>
          <p:spPr bwMode="auto">
            <a:xfrm>
              <a:off x="180" y="432"/>
              <a:ext cx="1184" cy="873"/>
            </a:xfrm>
            <a:custGeom>
              <a:avLst/>
              <a:gdLst>
                <a:gd name="T0" fmla="*/ 1184 w 1184"/>
                <a:gd name="T1" fmla="*/ 0 h 872"/>
                <a:gd name="T2" fmla="*/ 1034 w 1184"/>
                <a:gd name="T3" fmla="*/ 159 h 872"/>
                <a:gd name="T4" fmla="*/ 932 w 1184"/>
                <a:gd name="T5" fmla="*/ 328 h 872"/>
                <a:gd name="T6" fmla="*/ 731 w 1184"/>
                <a:gd name="T7" fmla="*/ 533 h 872"/>
                <a:gd name="T8" fmla="*/ 567 w 1184"/>
                <a:gd name="T9" fmla="*/ 724 h 872"/>
                <a:gd name="T10" fmla="*/ 402 w 1184"/>
                <a:gd name="T11" fmla="*/ 859 h 872"/>
                <a:gd name="T12" fmla="*/ 0 w 1184"/>
                <a:gd name="T13" fmla="*/ 873 h 8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1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>
                <a:gd name="T0" fmla="*/ 1552 w 1552"/>
                <a:gd name="T1" fmla="*/ 0 h 236"/>
                <a:gd name="T2" fmla="*/ 1193 w 1552"/>
                <a:gd name="T3" fmla="*/ 189 h 236"/>
                <a:gd name="T4" fmla="*/ 858 w 1552"/>
                <a:gd name="T5" fmla="*/ 218 h 236"/>
                <a:gd name="T6" fmla="*/ 629 w 1552"/>
                <a:gd name="T7" fmla="*/ 206 h 236"/>
                <a:gd name="T8" fmla="*/ 306 w 1552"/>
                <a:gd name="T9" fmla="*/ 236 h 236"/>
                <a:gd name="T10" fmla="*/ 124 w 1552"/>
                <a:gd name="T11" fmla="*/ 218 h 236"/>
                <a:gd name="T12" fmla="*/ 0 w 1552"/>
                <a:gd name="T13" fmla="*/ 206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2"/>
            <p:cNvSpPr>
              <a:spLocks/>
            </p:cNvSpPr>
            <p:nvPr/>
          </p:nvSpPr>
          <p:spPr bwMode="auto">
            <a:xfrm>
              <a:off x="384" y="432"/>
              <a:ext cx="1296" cy="1057"/>
            </a:xfrm>
            <a:custGeom>
              <a:avLst/>
              <a:gdLst>
                <a:gd name="T0" fmla="*/ 1200 w 1296"/>
                <a:gd name="T1" fmla="*/ 865 h 1056"/>
                <a:gd name="T2" fmla="*/ 1248 w 1296"/>
                <a:gd name="T3" fmla="*/ 769 h 1056"/>
                <a:gd name="T4" fmla="*/ 1248 w 1296"/>
                <a:gd name="T5" fmla="*/ 721 h 1056"/>
                <a:gd name="T6" fmla="*/ 1296 w 1296"/>
                <a:gd name="T7" fmla="*/ 432 h 1056"/>
                <a:gd name="T8" fmla="*/ 864 w 1296"/>
                <a:gd name="T9" fmla="*/ 144 h 1056"/>
                <a:gd name="T10" fmla="*/ 480 w 1296"/>
                <a:gd name="T11" fmla="*/ 0 h 1056"/>
                <a:gd name="T12" fmla="*/ 144 w 1296"/>
                <a:gd name="T13" fmla="*/ 96 h 1056"/>
                <a:gd name="T14" fmla="*/ 96 w 1296"/>
                <a:gd name="T15" fmla="*/ 384 h 1056"/>
                <a:gd name="T16" fmla="*/ 0 w 1296"/>
                <a:gd name="T17" fmla="*/ 529 h 1056"/>
                <a:gd name="T18" fmla="*/ 48 w 1296"/>
                <a:gd name="T19" fmla="*/ 721 h 1056"/>
                <a:gd name="T20" fmla="*/ 144 w 1296"/>
                <a:gd name="T21" fmla="*/ 865 h 1056"/>
                <a:gd name="T22" fmla="*/ 288 w 1296"/>
                <a:gd name="T23" fmla="*/ 1057 h 1056"/>
                <a:gd name="T24" fmla="*/ 528 w 1296"/>
                <a:gd name="T25" fmla="*/ 1057 h 1056"/>
                <a:gd name="T26" fmla="*/ 768 w 1296"/>
                <a:gd name="T27" fmla="*/ 1009 h 1056"/>
                <a:gd name="T28" fmla="*/ 960 w 1296"/>
                <a:gd name="T29" fmla="*/ 865 h 1056"/>
                <a:gd name="T30" fmla="*/ 1104 w 1296"/>
                <a:gd name="T31" fmla="*/ 673 h 1056"/>
                <a:gd name="T32" fmla="*/ 1104 w 1296"/>
                <a:gd name="T33" fmla="*/ 529 h 1056"/>
                <a:gd name="T34" fmla="*/ 1008 w 1296"/>
                <a:gd name="T35" fmla="*/ 384 h 1056"/>
                <a:gd name="T36" fmla="*/ 816 w 1296"/>
                <a:gd name="T37" fmla="*/ 144 h 10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3"/>
            <p:cNvSpPr>
              <a:spLocks/>
            </p:cNvSpPr>
            <p:nvPr/>
          </p:nvSpPr>
          <p:spPr bwMode="auto">
            <a:xfrm>
              <a:off x="576" y="576"/>
              <a:ext cx="721" cy="768"/>
            </a:xfrm>
            <a:custGeom>
              <a:avLst/>
              <a:gdLst>
                <a:gd name="T0" fmla="*/ 625 w 720"/>
                <a:gd name="T1" fmla="*/ 96 h 768"/>
                <a:gd name="T2" fmla="*/ 433 w 720"/>
                <a:gd name="T3" fmla="*/ 96 h 768"/>
                <a:gd name="T4" fmla="*/ 288 w 720"/>
                <a:gd name="T5" fmla="*/ 0 h 768"/>
                <a:gd name="T6" fmla="*/ 192 w 720"/>
                <a:gd name="T7" fmla="*/ 96 h 768"/>
                <a:gd name="T8" fmla="*/ 48 w 720"/>
                <a:gd name="T9" fmla="*/ 96 h 768"/>
                <a:gd name="T10" fmla="*/ 48 w 720"/>
                <a:gd name="T11" fmla="*/ 240 h 768"/>
                <a:gd name="T12" fmla="*/ 0 w 720"/>
                <a:gd name="T13" fmla="*/ 384 h 768"/>
                <a:gd name="T14" fmla="*/ 0 w 720"/>
                <a:gd name="T15" fmla="*/ 480 h 768"/>
                <a:gd name="T16" fmla="*/ 48 w 720"/>
                <a:gd name="T17" fmla="*/ 624 h 768"/>
                <a:gd name="T18" fmla="*/ 192 w 720"/>
                <a:gd name="T19" fmla="*/ 768 h 768"/>
                <a:gd name="T20" fmla="*/ 336 w 720"/>
                <a:gd name="T21" fmla="*/ 720 h 768"/>
                <a:gd name="T22" fmla="*/ 577 w 720"/>
                <a:gd name="T23" fmla="*/ 720 h 768"/>
                <a:gd name="T24" fmla="*/ 625 w 720"/>
                <a:gd name="T25" fmla="*/ 576 h 768"/>
                <a:gd name="T26" fmla="*/ 721 w 720"/>
                <a:gd name="T27" fmla="*/ 384 h 768"/>
                <a:gd name="T28" fmla="*/ 673 w 720"/>
                <a:gd name="T29" fmla="*/ 240 h 768"/>
                <a:gd name="T30" fmla="*/ 625 w 720"/>
                <a:gd name="T31" fmla="*/ 192 h 768"/>
                <a:gd name="T32" fmla="*/ 625 w 720"/>
                <a:gd name="T33" fmla="*/ 96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4"/>
            <p:cNvSpPr>
              <a:spLocks/>
            </p:cNvSpPr>
            <p:nvPr/>
          </p:nvSpPr>
          <p:spPr bwMode="auto">
            <a:xfrm>
              <a:off x="672" y="720"/>
              <a:ext cx="480" cy="528"/>
            </a:xfrm>
            <a:custGeom>
              <a:avLst/>
              <a:gdLst>
                <a:gd name="T0" fmla="*/ 416 w 720"/>
                <a:gd name="T1" fmla="*/ 66 h 768"/>
                <a:gd name="T2" fmla="*/ 288 w 720"/>
                <a:gd name="T3" fmla="*/ 66 h 768"/>
                <a:gd name="T4" fmla="*/ 192 w 720"/>
                <a:gd name="T5" fmla="*/ 0 h 768"/>
                <a:gd name="T6" fmla="*/ 128 w 720"/>
                <a:gd name="T7" fmla="*/ 66 h 768"/>
                <a:gd name="T8" fmla="*/ 32 w 720"/>
                <a:gd name="T9" fmla="*/ 66 h 768"/>
                <a:gd name="T10" fmla="*/ 32 w 720"/>
                <a:gd name="T11" fmla="*/ 165 h 768"/>
                <a:gd name="T12" fmla="*/ 0 w 720"/>
                <a:gd name="T13" fmla="*/ 264 h 768"/>
                <a:gd name="T14" fmla="*/ 0 w 720"/>
                <a:gd name="T15" fmla="*/ 330 h 768"/>
                <a:gd name="T16" fmla="*/ 32 w 720"/>
                <a:gd name="T17" fmla="*/ 429 h 768"/>
                <a:gd name="T18" fmla="*/ 128 w 720"/>
                <a:gd name="T19" fmla="*/ 528 h 768"/>
                <a:gd name="T20" fmla="*/ 224 w 720"/>
                <a:gd name="T21" fmla="*/ 495 h 768"/>
                <a:gd name="T22" fmla="*/ 384 w 720"/>
                <a:gd name="T23" fmla="*/ 495 h 768"/>
                <a:gd name="T24" fmla="*/ 416 w 720"/>
                <a:gd name="T25" fmla="*/ 396 h 768"/>
                <a:gd name="T26" fmla="*/ 480 w 720"/>
                <a:gd name="T27" fmla="*/ 264 h 768"/>
                <a:gd name="T28" fmla="*/ 448 w 720"/>
                <a:gd name="T29" fmla="*/ 165 h 768"/>
                <a:gd name="T30" fmla="*/ 416 w 720"/>
                <a:gd name="T31" fmla="*/ 132 h 768"/>
                <a:gd name="T32" fmla="*/ 416 w 720"/>
                <a:gd name="T33" fmla="*/ 66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5"/>
            <p:cNvSpPr>
              <a:spLocks/>
            </p:cNvSpPr>
            <p:nvPr/>
          </p:nvSpPr>
          <p:spPr bwMode="auto">
            <a:xfrm>
              <a:off x="769" y="815"/>
              <a:ext cx="288" cy="289"/>
            </a:xfrm>
            <a:custGeom>
              <a:avLst/>
              <a:gdLst>
                <a:gd name="T0" fmla="*/ 250 w 720"/>
                <a:gd name="T1" fmla="*/ 36 h 768"/>
                <a:gd name="T2" fmla="*/ 173 w 720"/>
                <a:gd name="T3" fmla="*/ 36 h 768"/>
                <a:gd name="T4" fmla="*/ 115 w 720"/>
                <a:gd name="T5" fmla="*/ 0 h 768"/>
                <a:gd name="T6" fmla="*/ 77 w 720"/>
                <a:gd name="T7" fmla="*/ 36 h 768"/>
                <a:gd name="T8" fmla="*/ 19 w 720"/>
                <a:gd name="T9" fmla="*/ 36 h 768"/>
                <a:gd name="T10" fmla="*/ 19 w 720"/>
                <a:gd name="T11" fmla="*/ 90 h 768"/>
                <a:gd name="T12" fmla="*/ 0 w 720"/>
                <a:gd name="T13" fmla="*/ 145 h 768"/>
                <a:gd name="T14" fmla="*/ 0 w 720"/>
                <a:gd name="T15" fmla="*/ 181 h 768"/>
                <a:gd name="T16" fmla="*/ 19 w 720"/>
                <a:gd name="T17" fmla="*/ 235 h 768"/>
                <a:gd name="T18" fmla="*/ 77 w 720"/>
                <a:gd name="T19" fmla="*/ 289 h 768"/>
                <a:gd name="T20" fmla="*/ 134 w 720"/>
                <a:gd name="T21" fmla="*/ 271 h 768"/>
                <a:gd name="T22" fmla="*/ 230 w 720"/>
                <a:gd name="T23" fmla="*/ 271 h 768"/>
                <a:gd name="T24" fmla="*/ 250 w 720"/>
                <a:gd name="T25" fmla="*/ 217 h 768"/>
                <a:gd name="T26" fmla="*/ 288 w 720"/>
                <a:gd name="T27" fmla="*/ 145 h 768"/>
                <a:gd name="T28" fmla="*/ 269 w 720"/>
                <a:gd name="T29" fmla="*/ 90 h 768"/>
                <a:gd name="T30" fmla="*/ 250 w 720"/>
                <a:gd name="T31" fmla="*/ 72 h 768"/>
                <a:gd name="T32" fmla="*/ 250 w 720"/>
                <a:gd name="T33" fmla="*/ 36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Freeform 16"/>
            <p:cNvSpPr>
              <a:spLocks/>
            </p:cNvSpPr>
            <p:nvPr/>
          </p:nvSpPr>
          <p:spPr bwMode="auto">
            <a:xfrm>
              <a:off x="363" y="1170"/>
              <a:ext cx="405" cy="463"/>
            </a:xfrm>
            <a:custGeom>
              <a:avLst/>
              <a:gdLst>
                <a:gd name="T0" fmla="*/ 0 w 404"/>
                <a:gd name="T1" fmla="*/ 0 h 462"/>
                <a:gd name="T2" fmla="*/ 116 w 404"/>
                <a:gd name="T3" fmla="*/ 319 h 462"/>
                <a:gd name="T4" fmla="*/ 213 w 404"/>
                <a:gd name="T5" fmla="*/ 415 h 462"/>
                <a:gd name="T6" fmla="*/ 405 w 404"/>
                <a:gd name="T7" fmla="*/ 463 h 4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Freeform 17"/>
            <p:cNvSpPr>
              <a:spLocks/>
            </p:cNvSpPr>
            <p:nvPr/>
          </p:nvSpPr>
          <p:spPr bwMode="auto">
            <a:xfrm>
              <a:off x="363" y="1140"/>
              <a:ext cx="212" cy="685"/>
            </a:xfrm>
            <a:custGeom>
              <a:avLst/>
              <a:gdLst>
                <a:gd name="T0" fmla="*/ 212 w 212"/>
                <a:gd name="T1" fmla="*/ 685 h 684"/>
                <a:gd name="T2" fmla="*/ 68 w 212"/>
                <a:gd name="T3" fmla="*/ 493 h 684"/>
                <a:gd name="T4" fmla="*/ 68 w 212"/>
                <a:gd name="T5" fmla="*/ 397 h 684"/>
                <a:gd name="T6" fmla="*/ 0 w 212"/>
                <a:gd name="T7" fmla="*/ 0 h 6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18"/>
            <p:cNvSpPr>
              <a:spLocks/>
            </p:cNvSpPr>
            <p:nvPr/>
          </p:nvSpPr>
          <p:spPr bwMode="auto">
            <a:xfrm>
              <a:off x="1343" y="431"/>
              <a:ext cx="481" cy="817"/>
            </a:xfrm>
            <a:custGeom>
              <a:avLst/>
              <a:gdLst>
                <a:gd name="T0" fmla="*/ 0 w 480"/>
                <a:gd name="T1" fmla="*/ 0 h 816"/>
                <a:gd name="T2" fmla="*/ 192 w 480"/>
                <a:gd name="T3" fmla="*/ 192 h 816"/>
                <a:gd name="T4" fmla="*/ 481 w 480"/>
                <a:gd name="T5" fmla="*/ 336 h 816"/>
                <a:gd name="T6" fmla="*/ 337 w 480"/>
                <a:gd name="T7" fmla="*/ 529 h 816"/>
                <a:gd name="T8" fmla="*/ 337 w 480"/>
                <a:gd name="T9" fmla="*/ 817 h 8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19"/>
            <p:cNvSpPr>
              <a:spLocks/>
            </p:cNvSpPr>
            <p:nvPr/>
          </p:nvSpPr>
          <p:spPr bwMode="auto">
            <a:xfrm>
              <a:off x="192" y="623"/>
              <a:ext cx="958" cy="817"/>
            </a:xfrm>
            <a:custGeom>
              <a:avLst/>
              <a:gdLst>
                <a:gd name="T0" fmla="*/ 0 w 960"/>
                <a:gd name="T1" fmla="*/ 0 h 816"/>
                <a:gd name="T2" fmla="*/ 287 w 960"/>
                <a:gd name="T3" fmla="*/ 192 h 816"/>
                <a:gd name="T4" fmla="*/ 479 w 960"/>
                <a:gd name="T5" fmla="*/ 288 h 816"/>
                <a:gd name="T6" fmla="*/ 719 w 960"/>
                <a:gd name="T7" fmla="*/ 336 h 816"/>
                <a:gd name="T8" fmla="*/ 814 w 960"/>
                <a:gd name="T9" fmla="*/ 529 h 816"/>
                <a:gd name="T10" fmla="*/ 958 w 960"/>
                <a:gd name="T11" fmla="*/ 817 h 8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0"/>
            <p:cNvSpPr>
              <a:spLocks/>
            </p:cNvSpPr>
            <p:nvPr/>
          </p:nvSpPr>
          <p:spPr bwMode="auto">
            <a:xfrm>
              <a:off x="336" y="384"/>
              <a:ext cx="816" cy="768"/>
            </a:xfrm>
            <a:custGeom>
              <a:avLst/>
              <a:gdLst>
                <a:gd name="T0" fmla="*/ 816 w 816"/>
                <a:gd name="T1" fmla="*/ 0 h 768"/>
                <a:gd name="T2" fmla="*/ 624 w 816"/>
                <a:gd name="T3" fmla="*/ 480 h 768"/>
                <a:gd name="T4" fmla="*/ 576 w 816"/>
                <a:gd name="T5" fmla="*/ 576 h 768"/>
                <a:gd name="T6" fmla="*/ 288 w 816"/>
                <a:gd name="T7" fmla="*/ 768 h 768"/>
                <a:gd name="T8" fmla="*/ 0 w 816"/>
                <a:gd name="T9" fmla="*/ 768 h 7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1"/>
            <p:cNvSpPr>
              <a:spLocks/>
            </p:cNvSpPr>
            <p:nvPr/>
          </p:nvSpPr>
          <p:spPr bwMode="auto">
            <a:xfrm>
              <a:off x="912" y="960"/>
              <a:ext cx="864" cy="144"/>
            </a:xfrm>
            <a:custGeom>
              <a:avLst/>
              <a:gdLst>
                <a:gd name="T0" fmla="*/ 0 w 864"/>
                <a:gd name="T1" fmla="*/ 0 h 144"/>
                <a:gd name="T2" fmla="*/ 384 w 864"/>
                <a:gd name="T3" fmla="*/ 144 h 144"/>
                <a:gd name="T4" fmla="*/ 864 w 864"/>
                <a:gd name="T5" fmla="*/ 96 h 14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22"/>
          <p:cNvGrpSpPr>
            <a:grpSpLocks/>
          </p:cNvGrpSpPr>
          <p:nvPr userDrawn="1"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1032" name="Picture 23" descr="4_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24" descr="6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25" descr="12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Picture 26" descr="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742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933056"/>
            <a:ext cx="3953395" cy="2304256"/>
          </a:xfr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bg2">
                    <a:lumMod val="75000"/>
                  </a:schemeClr>
                </a:solidFill>
              </a:rPr>
              <a:t>Выполнила: Мирошниченко Светлана Николаевна учитель биологии и химии МАОУ «ЛИТ»</a:t>
            </a:r>
            <a:endParaRPr lang="ru-RU" sz="2400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352928" cy="2155199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страницам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Красной книги Хабаровского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31360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Рябчик Максимовича</a:t>
            </a:r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5076056" y="1295400"/>
            <a:ext cx="381642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3. Редкий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эндемичный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вид, обитающий в бассейне Амура. Растет в лиственных и березовых лесах, на горных склонах.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охраны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Сильно страдает от пожаров и рубок. Охраняется на территории Комсомольского государственного заповедника. </a:t>
            </a:r>
          </a:p>
        </p:txBody>
      </p:sp>
      <p:pic>
        <p:nvPicPr>
          <p:cNvPr id="34818" name="Picture 2" descr="http://tisyachelistnik.ru/images/rjabchik-fritilljarija/rjabchik-kamchatskij-fritilljari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4104455" cy="32403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96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Лилия слабая</a:t>
            </a:r>
          </a:p>
        </p:txBody>
      </p:sp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4419600" y="1052736"/>
            <a:ext cx="44196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Русское название –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лилия овсяная,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сарана-овсянка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Распространена в Китае, Японии, на Камчатке, Сахалине, Курилах. В Хабаровском крае обнаружена лишь на реке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Амгунь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Внесён в список редких растений Хабаровского края и решением главы администрации утверждён в качестве объекта, рекомендуемого к охране. Однако практически не охраняется.</a:t>
            </a:r>
          </a:p>
        </p:txBody>
      </p:sp>
      <p:pic>
        <p:nvPicPr>
          <p:cNvPr id="35842" name="Picture 2" descr="http://molbiol.ru/forums/uploads/a001/b076/post-14100-12156868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4101141" cy="40839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Лотос Комарова</a:t>
            </a: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4267200" y="1196752"/>
            <a:ext cx="4572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2. Уязвимый вид. Лотос Комарова – реликтовое растение, представитель древнейших цветковых. 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Решением главы администрации Хабаровского края ряд озёр Вяземского района и водоёмы близ с.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Лончаково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где растёт лотос Комарова, объявлены памятниками природы.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России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культивируется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сравнительно недавно в ботанических садах (г. Санкт-Петербург, Владивосток и др.) </a:t>
            </a:r>
          </a:p>
        </p:txBody>
      </p:sp>
      <p:pic>
        <p:nvPicPr>
          <p:cNvPr id="36866" name="Picture 2" descr="http://vladnews.ru/uploads/magazine/2008/08/442/640_37fca0c40a517a23abb85c633d1a0df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4054277" cy="30598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6430615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Знаете ли вы, что …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179512" y="1124744"/>
            <a:ext cx="8640960" cy="338437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в озере растут лотосы, значит, с экологией все в порядке. 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Распространен на юге Дальнего Востока распространён лотос Комарова. 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Сейчас лотос встречается лишь на малой толике тех озер, где он обитал 70 лет назад. В 1980 г., например, он был полностью уничтожен рыбаками близ села Владимировка. В 1984 г. в озерах Вяземского района (Цветочное и Безымянное), некогда сплошь покрытое зарослями лотоса, не оказалось уже ни одного растения</a:t>
            </a:r>
            <a:r>
              <a:rPr lang="ru-RU" sz="2000" dirty="0" smtClean="0"/>
              <a:t>.</a:t>
            </a:r>
          </a:p>
        </p:txBody>
      </p:sp>
      <p:pic>
        <p:nvPicPr>
          <p:cNvPr id="37890" name="Picture 2" descr="http://www.neizvestniy-geniy.ru/images/works/photo/2012/12/80069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653136"/>
            <a:ext cx="3096345" cy="205616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Кубышка японская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4572000" y="1143000"/>
            <a:ext cx="43434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Дальнем Востоке встречается только в низовьях р. Кия, близ пос. Переяславка Хабаровского края.  Вид находится под угрозой исчезновения. Внесён в Красную книгу России.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Участок близ с. Петровичи общей площадью 2,5 га решением главы администрации края объявлен памятником природы.  Культивируется в Японии.</a:t>
            </a:r>
          </a:p>
        </p:txBody>
      </p:sp>
      <p:pic>
        <p:nvPicPr>
          <p:cNvPr id="38914" name="Picture 2" descr="http://ukhtoma.ru/geobotany/nachodkafoto/n-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4176464" cy="332163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Венерин башмачок настоящий</a:t>
            </a:r>
          </a:p>
        </p:txBody>
      </p:sp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251520" y="1600200"/>
            <a:ext cx="83590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1" dirty="0" smtClean="0"/>
              <a:t>Статус</a:t>
            </a:r>
            <a:r>
              <a:rPr lang="ru-RU" sz="2000" dirty="0"/>
              <a:t>. </a:t>
            </a:r>
            <a:r>
              <a:rPr lang="en-US" sz="2000" dirty="0"/>
              <a:t>3</a:t>
            </a:r>
            <a:r>
              <a:rPr lang="ru-RU" sz="2000" dirty="0"/>
              <a:t>. Редкий вид. Внесён в Красные книги: международную и России. </a:t>
            </a:r>
          </a:p>
          <a:p>
            <a:r>
              <a:rPr lang="ru-RU" sz="2000" i="1" u="sng" dirty="0" smtClean="0"/>
              <a:t>Меры </a:t>
            </a:r>
            <a:r>
              <a:rPr lang="ru-RU" sz="2000" i="1" u="sng" dirty="0"/>
              <a:t>охраны. </a:t>
            </a:r>
            <a:r>
              <a:rPr lang="ru-RU" sz="2000" dirty="0"/>
              <a:t>Встречается в заповедниках – </a:t>
            </a:r>
            <a:r>
              <a:rPr lang="ru-RU" sz="2000" dirty="0" err="1"/>
              <a:t>Большехехцирском</a:t>
            </a:r>
            <a:r>
              <a:rPr lang="ru-RU" sz="2000" dirty="0"/>
              <a:t> и Комсомольском. С 1789 г. культивируется в Европе, в России – с 1940.,  выращивается в ботанических садах 16 городов России, в т. ч. На Дальнем Востоке – во Владивостоке и в Горно-таёжной станции.</a:t>
            </a:r>
          </a:p>
        </p:txBody>
      </p:sp>
      <p:pic>
        <p:nvPicPr>
          <p:cNvPr id="39938" name="Picture 2" descr="http://demiart.ru/forum/uploads14/post-253980-13916107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717032"/>
            <a:ext cx="4415138" cy="29448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интересно.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>
          <a:xfrm>
            <a:off x="179513" y="1412776"/>
            <a:ext cx="6984776" cy="4968552"/>
          </a:xfrm>
          <a:prstGeom prst="rect">
            <a:avLst/>
          </a:prstGeo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Венерин башмачок настоящий— красивейший цветок семейства орхидных. Эти оригинальный и редкий цветок и прозвища имеет не менее интересные — «Венерины башмачки», «туфельки Венеры», «башмачки леди», «цветки-мокасины», «барышня в шляпке»,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зозулька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и, как ни странно, «Адамова головка».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4" name="Picture 4" descr="http://www.activeclub.com.ua/Foto/rast/0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268760"/>
            <a:ext cx="1799258" cy="272271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Бородатка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японская</a:t>
            </a:r>
          </a:p>
        </p:txBody>
      </p:sp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4932040" y="1600200"/>
            <a:ext cx="39071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Редкий вид.  Реликт на северо-западной границе ареала.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Эндем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Восточной Азии. Внесён в Красные книги: международную и России. </a:t>
            </a:r>
          </a:p>
          <a:p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Встречается в заповедниках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Комсомольском. Организован памятник природы в приустьевой части реки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Одыр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1986" name="Picture 2" descr="http://static.panoramio.com/photos/large/92398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4685093" cy="35138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Пион обратнояйцевидный</a:t>
            </a:r>
          </a:p>
        </p:txBody>
      </p:sp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4283968" y="1124744"/>
            <a:ext cx="46482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Распространен в Китае, Японии, на Корейском п-ове, Встречается в Приморье, на Сахалине (верховье р.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Тымь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), Курильских о-вах (Шикотан, Итуруп), в Амурской обл., изредка в ЕАО, на юге Хабаровского края (заходит на Нижний Амур). 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Охраняется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Комсомольском государственных заповедниках. С 1940 г. культивируется во многих ботанических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садах.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molbiol.ru/forums/uploads/a002/b048/post-12526-1288258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3937224" cy="365001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Овсяница амурская</a:t>
            </a:r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4343400" y="1524000"/>
            <a:ext cx="44958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Узколокальный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эндем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Нижнего Амура, находящийся под угрозой исчезновения. 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Необходимо обследование растительных сообществ с овсяницей амурской, выявление динамики численности, организации ботанического памятника природы под эгидой Комсомольского государственного природного заповедника.</a:t>
            </a:r>
          </a:p>
        </p:txBody>
      </p:sp>
      <p:pic>
        <p:nvPicPr>
          <p:cNvPr id="45058" name="Picture 2" descr="http://photosflowery.ru/photo/2a/2a281023f1b50e0e62395420ece750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4108723" cy="41087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4608512" cy="5976664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Хабаровский край! Он почти бесконечный,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Живая частица ушедших времен,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Той жизни суровой, неспешной и вечной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Великих народов и малых племен.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1026" name="Picture 2" descr="http://www.fimip.ru/shared/Region_maps/Habarovsky_Kr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02106"/>
            <a:ext cx="4018781" cy="6207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Водяной орех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плавающий, чилим, рогульник, чёртов орех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179512" y="1600200"/>
            <a:ext cx="85834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 ботанике это растение известно как трапа, что в переводе с латыни означает рогульник.</a:t>
            </a: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Водяной орех –однолетнее теплолюбивое растение, сохранившееся на юге Дальнего Востока с третичного периода.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u="sng" dirty="0">
                <a:latin typeface="Times New Roman" pitchFamily="18" charset="0"/>
                <a:cs typeface="Times New Roman" pitchFamily="18" charset="0"/>
              </a:rPr>
              <a:t>Меры охраны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Охраняется в Комсомольском,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Болоньском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государственных заповедниках и заказнике «Бобровый». Культивируется во всех ботанических садах России и СНГ. </a:t>
            </a:r>
          </a:p>
        </p:txBody>
      </p:sp>
      <p:pic>
        <p:nvPicPr>
          <p:cNvPr id="46084" name="Picture 4" descr="http://sepimages.ru/uploads/images/v/o/d/vodjanoj_oreh_chilim_fot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221088"/>
            <a:ext cx="3710530" cy="25231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Знаете ли вы, что…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4294967295"/>
          </p:nvPr>
        </p:nvSpPr>
        <p:spPr>
          <a:xfrm>
            <a:off x="0" y="908720"/>
            <a:ext cx="8534400" cy="4598988"/>
          </a:xfrm>
          <a:prstGeom prst="rect">
            <a:avLst/>
          </a:prstGeo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Плоды ореха очень вкусны и питательны. В  сыром виде они по вкусу сходны с орехами лещины, а вареные и печеные напоминают картофель. Размолотые в муку или крупу орехи пригодны для выпечки хлеба, на каши и кондитерские изделия. В плодах содержится много крахмала, белки , жиры и сахара, а в скорлупе- дубильные вещества.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некоторых странах – Индии, Китае, Японии, Вьетнаме, Италии  - водяной орех культивируют как пищевое растение. У нас же на Дальнем Востоке он пока не привлек к себе внимания.</a:t>
            </a:r>
          </a:p>
        </p:txBody>
      </p:sp>
      <p:pic>
        <p:nvPicPr>
          <p:cNvPr id="47106" name="Picture 2" descr="http://foodandhealth.ru/wp-content/uploads/2017/02/vodyanoy-ore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437112"/>
            <a:ext cx="3287688" cy="218836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Тис остроконечный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(Тис дальневосточный)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4419600" y="1295400"/>
            <a:ext cx="44196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i="1" dirty="0"/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Редкий для России реликтовый вид с  сокращающимся ареалом. Внесён в красную книгу России. </a:t>
            </a:r>
          </a:p>
          <a:p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Защищён природоохранным республиканским и местным законодательством, ведомственными кодексами и правилами. Охраняется в Комсомольском заповеднике. </a:t>
            </a:r>
          </a:p>
        </p:txBody>
      </p:sp>
      <p:pic>
        <p:nvPicPr>
          <p:cNvPr id="48130" name="Picture 2" descr="http://evasad.com/images/katalog/taxus%20cuspidata/Taxus%20cuspidata%20%27Capitata%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810000" cy="50768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вы знаете, что тис дальневосточный…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4294967295"/>
          </p:nvPr>
        </p:nvSpPr>
        <p:spPr>
          <a:xfrm>
            <a:off x="301625" y="1524000"/>
            <a:ext cx="8534400" cy="4598988"/>
          </a:xfrm>
          <a:prstGeom prst="rect">
            <a:avLst/>
          </a:prstGeo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Живет до 1500 лет, а иногда, по-видимому, и до 3-4 тысяч лет;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Возобновление тиса встречается исключительно редко и главным образом в виде «карликовых»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одно-двугодичных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экземпляров. Это кажется странным, поскольку это растение хорошо плодоносит и нормально размножается семенами, имеющими высокую всхожесть</a:t>
            </a:r>
          </a:p>
        </p:txBody>
      </p:sp>
      <p:pic>
        <p:nvPicPr>
          <p:cNvPr id="49154" name="Picture 2" descr="http://www.udec.ru/big-images/1701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221088"/>
            <a:ext cx="3312368" cy="24842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Гриб – зонтик девичий</a:t>
            </a:r>
          </a:p>
        </p:txBody>
      </p:sp>
      <p:sp>
        <p:nvSpPr>
          <p:cNvPr id="39940" name="TextBox 4"/>
          <p:cNvSpPr txBox="1">
            <a:spLocks noChangeArrowheads="1"/>
          </p:cNvSpPr>
          <p:nvPr/>
        </p:nvSpPr>
        <p:spPr bwMode="auto">
          <a:xfrm>
            <a:off x="4499992" y="1988840"/>
            <a:ext cx="4267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Редкий вид.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России встречается только на юге Дальнего Востока. Внесён в Красную книгу России. 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Из-за мелких размеров и «подозрительного» вида на него редко обращают внимание грибники.  </a:t>
            </a:r>
          </a:p>
        </p:txBody>
      </p:sp>
      <p:pic>
        <p:nvPicPr>
          <p:cNvPr id="50178" name="Picture 2" descr="http://wikigrib.ru/img-gribs/zontik-devichij/Leucoagaricus-puellaris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4005131" cy="30038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Большой трубконос</a:t>
            </a:r>
          </a:p>
        </p:txBody>
      </p:sp>
      <p:sp>
        <p:nvSpPr>
          <p:cNvPr id="40964" name="TextBox 5"/>
          <p:cNvSpPr txBox="1">
            <a:spLocks noChangeArrowheads="1"/>
          </p:cNvSpPr>
          <p:nvPr/>
        </p:nvSpPr>
        <p:spPr bwMode="auto">
          <a:xfrm>
            <a:off x="4648200" y="1279525"/>
            <a:ext cx="42672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Редкий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 летучих мышей с сокращающейся численностью. Встречается на юге края. Живет в лесах разного типа. В летнее время в качестве убежища использует пещеры, дупла и пространства под корой деревьев, чердаки и пустоты в жилых домах. Зимой зверьки располагаются обычно в глубине пещер, на открытых участках стен, отдельно от других видов летучих мышей.</a:t>
            </a:r>
          </a:p>
          <a:p>
            <a:endParaRPr lang="ru-RU" sz="2000" i="1" u="sng" dirty="0"/>
          </a:p>
        </p:txBody>
      </p:sp>
      <p:pic>
        <p:nvPicPr>
          <p:cNvPr id="51202" name="Picture 2" descr="http://www.zapoved.net/images/news/trubkon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2420888"/>
            <a:ext cx="4463819" cy="33478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 волк</a:t>
            </a:r>
          </a:p>
        </p:txBody>
      </p:sp>
      <p:sp>
        <p:nvSpPr>
          <p:cNvPr id="41988" name="TextBox 5"/>
          <p:cNvSpPr txBox="1">
            <a:spLocks noChangeArrowheads="1"/>
          </p:cNvSpPr>
          <p:nvPr/>
        </p:nvSpPr>
        <p:spPr bwMode="auto">
          <a:xfrm>
            <a:off x="179512" y="1279525"/>
            <a:ext cx="850728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1.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вероятно, исчезнувший на территории Хабаровского края. Последний раз сообщение о добыче красного волка поступало в 1955 г. Ранее жил в лесах, питался косулей, изюбрем, пятнистым оленем, кабаном. Вел стайный образ жизни. </a:t>
            </a:r>
          </a:p>
          <a:p>
            <a:endParaRPr lang="ru-RU" sz="2000" dirty="0"/>
          </a:p>
        </p:txBody>
      </p:sp>
      <p:pic>
        <p:nvPicPr>
          <p:cNvPr id="53250" name="Picture 2" descr="http://animalsfoto.com/photo/9f/9fc1173944519c6fed87257d4a79e8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7" y="3212976"/>
            <a:ext cx="4659739" cy="34715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hangingPunct="1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Солонгой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2" name="TextBox 4"/>
          <p:cNvSpPr txBox="1">
            <a:spLocks noChangeArrowheads="1"/>
          </p:cNvSpPr>
          <p:nvPr/>
        </p:nvSpPr>
        <p:spPr bwMode="auto">
          <a:xfrm>
            <a:off x="4495800" y="1600200"/>
            <a:ext cx="4191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2.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Встречается исключительно редко в предгорных ландшафтах южной части края, к северу предположительно до нижнего течения реки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Анюй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Известны случаи отлова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солонгоев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окрестностях Хабаровска, в районе им. Лазо. </a:t>
            </a:r>
          </a:p>
        </p:txBody>
      </p:sp>
      <p:pic>
        <p:nvPicPr>
          <p:cNvPr id="54274" name="Picture 2" descr="http://daurzapoved.com/images/phocagallery/foto/zhivotnie/thumbs/phoca_thumb_l_solongoy_Borod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20888"/>
            <a:ext cx="4244564" cy="35079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Амурский тигр</a:t>
            </a:r>
          </a:p>
        </p:txBody>
      </p:sp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251520" y="1371600"/>
            <a:ext cx="85876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Редкий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Тигр амурский относится к редким и исчезающим животным. Он находился на грани вымирания, но после введения в 1947 году запрета на его добычу, численность его постепенно возросла.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Хабаровском крае Амурский тигр постоянно обитает только на правобережье Амура. Основной ареал обитания - западный склон Сихотэ-Алиня в бассейнах рек Хор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Анюй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Другой ареал, изолированный от основного, располагается в бассейне р.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Тагэму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365104"/>
            <a:ext cx="3323860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вы знаете, что…</a:t>
            </a:r>
          </a:p>
        </p:txBody>
      </p:sp>
      <p:sp>
        <p:nvSpPr>
          <p:cNvPr id="45058" name="Rectangle 3"/>
          <p:cNvSpPr>
            <a:spLocks noGrp="1"/>
          </p:cNvSpPr>
          <p:nvPr>
            <p:ph type="body" idx="4294967295"/>
          </p:nvPr>
        </p:nvSpPr>
        <p:spPr>
          <a:xfrm>
            <a:off x="0" y="980728"/>
            <a:ext cx="9144000" cy="51422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Умён, находчив, для человека всегда потенциально опасен, хотя неспровоцированно нападает редко;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терпит преследования и обид, мстителен;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достатке корма благодушен и спокоен, на сытое брюхо любит крепко поспать;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Предпочитает жить в спокойном одиночестве, оживляется в брачную пору;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Ходит мало – лишь для того, чтобы добыть жертву;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Скрадывает зверя умело, убивает мастерски;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Прожорлив, расточителен, охотится преимущественно ночью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9160"/>
            <a:ext cx="2651787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8" name="Picture 2" descr="https://i.io.ua/img_su/large/0119/61/01196119_n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820627"/>
            <a:ext cx="2546716" cy="2037373"/>
          </a:xfrm>
          <a:prstGeom prst="rect">
            <a:avLst/>
          </a:prstGeom>
          <a:noFill/>
        </p:spPr>
      </p:pic>
      <p:pic>
        <p:nvPicPr>
          <p:cNvPr id="55300" name="Picture 4" descr="http://wildfrontier.ru/wp-content/uploads/2015/10/Amurskij-tigr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869160"/>
            <a:ext cx="2991808" cy="19888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692696"/>
            <a:ext cx="8534400" cy="14401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Издание Института водных и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экологических проблем ДВО РАН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3923928" y="2179796"/>
            <a:ext cx="4800600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Красная книга Хабаровского края представляет собой официальное издание, содержащее сведения о 310 охраняемых видах растений, мхов, лишайников и грибов, 159 – млекопитающих, птиц, рептилий, амфибий, моллюсков, кольчатых червей и членистоногих. </a:t>
            </a:r>
          </a:p>
          <a:p>
            <a:endParaRPr lang="ru-RU" sz="1800" dirty="0"/>
          </a:p>
        </p:txBody>
      </p:sp>
      <p:sp>
        <p:nvSpPr>
          <p:cNvPr id="15363" name="AutoShape 5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Arial" charset="0"/>
            </a:endParaRPr>
          </a:p>
        </p:txBody>
      </p:sp>
      <p:sp>
        <p:nvSpPr>
          <p:cNvPr id="15364" name="AutoShape 7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>
              <a:latin typeface="Arial" charset="0"/>
            </a:endParaRPr>
          </a:p>
        </p:txBody>
      </p:sp>
      <p:pic>
        <p:nvPicPr>
          <p:cNvPr id="15365" name="Picture 9" descr="5431_327_175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3581400" cy="46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Амурский лесной кот</a:t>
            </a:r>
          </a:p>
        </p:txBody>
      </p:sp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3779912" y="1371600"/>
            <a:ext cx="490688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i="1" dirty="0"/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2.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Редкий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 с периферийным, сокращающимся ареалом и численностью.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Охраняется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заповеднике, Бирском заказнике. С 1997 г. исключён из Красной книги России, что, видимо, справедливо лишь для условий и состояния популяции Приморья. 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9" b="9435"/>
          <a:stretch/>
        </p:blipFill>
        <p:spPr bwMode="auto">
          <a:xfrm>
            <a:off x="467544" y="1628800"/>
            <a:ext cx="3133804" cy="383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вы знаете, что…</a:t>
            </a:r>
          </a:p>
        </p:txBody>
      </p:sp>
      <p:sp>
        <p:nvSpPr>
          <p:cNvPr id="47106" name="Rectangle 3"/>
          <p:cNvSpPr>
            <a:spLocks noGrp="1"/>
          </p:cNvSpPr>
          <p:nvPr>
            <p:ph type="body" idx="4294967295"/>
          </p:nvPr>
        </p:nvSpPr>
        <p:spPr>
          <a:xfrm>
            <a:off x="0" y="1524000"/>
            <a:ext cx="9144000" cy="4598988"/>
          </a:xfrm>
          <a:prstGeom prst="rect">
            <a:avLst/>
          </a:prstGeo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Встречается в разряжённых широколиственных лесах, кустарниковых зарослях, перелесках, на вырубках и гарях;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Питается птицами и мышевидными грызунами, ловит рыб и лягушек;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Ведёт сумеречно-ночной образ жизни;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крае редок, ареал продолжает сокращаться из-за деградации и освоения мест обитания.</a:t>
            </a:r>
          </a:p>
        </p:txBody>
      </p:sp>
      <p:pic>
        <p:nvPicPr>
          <p:cNvPr id="57346" name="Picture 2" descr="http://animalsfoto.com/photo/22/22a08339d93a59887953c35ed519a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4509120"/>
            <a:ext cx="3254984" cy="2171725"/>
          </a:xfrm>
          <a:prstGeom prst="rect">
            <a:avLst/>
          </a:prstGeom>
          <a:noFill/>
        </p:spPr>
      </p:pic>
      <p:pic>
        <p:nvPicPr>
          <p:cNvPr id="57348" name="Picture 4" descr="http://dv-region.ru/upload/userfiles/k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601530"/>
            <a:ext cx="2978696" cy="2060265"/>
          </a:xfrm>
          <a:prstGeom prst="rect">
            <a:avLst/>
          </a:prstGeom>
          <a:noFill/>
        </p:spPr>
      </p:pic>
      <p:pic>
        <p:nvPicPr>
          <p:cNvPr id="57350" name="Picture 6" descr="http://i023.radikal.ru/1401/d0/22ff277e574c.jpg"/>
          <p:cNvPicPr>
            <a:picLocks noChangeAspect="1" noChangeArrowheads="1"/>
          </p:cNvPicPr>
          <p:nvPr/>
        </p:nvPicPr>
        <p:blipFill>
          <a:blip r:embed="rId4" cstate="print"/>
          <a:srcRect b="11725"/>
          <a:stretch>
            <a:fillRect/>
          </a:stretch>
        </p:blipFill>
        <p:spPr bwMode="auto">
          <a:xfrm>
            <a:off x="3851920" y="4293096"/>
            <a:ext cx="1766044" cy="24311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363" y="3501008"/>
            <a:ext cx="5038637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828092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леопард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/>
              <a:t>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самой редкой кошкой в мире. Леопард – красочная, грациозная, невероятно величественная и хитрая кошка. Это быстрое и осторожное животное.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леопард был распространен почти по всему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Амуро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-Уссурийскому краю, хотя основной очаг его обитания находился в южных пограничных районах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Хасанский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Ханкайский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др.). Изредка барс водится в «Кедровой Пади» и в долине реки Раздольная в районе с.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Гродеково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sogiuu.ru/images/5822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9"/>
            <a:ext cx="4707772" cy="3356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03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Амурский горал</a:t>
            </a:r>
          </a:p>
        </p:txBody>
      </p:sp>
      <p:sp>
        <p:nvSpPr>
          <p:cNvPr id="49156" name="TextBox 5"/>
          <p:cNvSpPr txBox="1">
            <a:spLocks noChangeArrowheads="1"/>
          </p:cNvSpPr>
          <p:nvPr/>
        </p:nvSpPr>
        <p:spPr bwMode="auto">
          <a:xfrm>
            <a:off x="179512" y="692696"/>
            <a:ext cx="85072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1.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находящийся под угрозой исчезновения. Эндемик Южно-Восточной Азии, имеющий узкий ареал и находящийся на его северном пределе. Внесён в Красные книги МСОП и России.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Горал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– один из самых редких, экзотических, интересных, но малоизученных представителей семейства полорогих. Это очень древний вид, и, вероятно, современные дикие козлы, бараны и антилопы произошли от него</a:t>
            </a:r>
          </a:p>
        </p:txBody>
      </p:sp>
      <p:pic>
        <p:nvPicPr>
          <p:cNvPr id="59396" name="Picture 4" descr="http://s3.zoochat.com.s3.amazonaws.com/large/img_15952-129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717032"/>
            <a:ext cx="4464417" cy="29772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Дальневосточный аист</a:t>
            </a:r>
          </a:p>
        </p:txBody>
      </p:sp>
      <p:sp>
        <p:nvSpPr>
          <p:cNvPr id="51204" name="TextBox 4"/>
          <p:cNvSpPr txBox="1">
            <a:spLocks noChangeArrowheads="1"/>
          </p:cNvSpPr>
          <p:nvPr/>
        </p:nvSpPr>
        <p:spPr bwMode="auto">
          <a:xfrm>
            <a:off x="179512" y="1124744"/>
            <a:ext cx="87129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1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Находящийся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 угрозой исчезновения вид с узким ареалом. Включён в Красные книги МСОП, России, Японии, Южной Кореи, в Приложении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Конвенции СИТЕС.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крае охраняется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Болоньском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Комсомольском заповедниках и в заказниках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Хехцир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Бобровый,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Харпинский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Ольджиканский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Удыль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http://images2.fotop.net/albums2/pippenho/Oriental_Stork/FM6A069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0118" y="3429000"/>
            <a:ext cx="5141894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Мандаринка</a:t>
            </a:r>
          </a:p>
        </p:txBody>
      </p:sp>
      <p:sp>
        <p:nvSpPr>
          <p:cNvPr id="52228" name="TextBox 4"/>
          <p:cNvSpPr txBox="1">
            <a:spLocks noChangeArrowheads="1"/>
          </p:cNvSpPr>
          <p:nvPr/>
        </p:nvSpPr>
        <p:spPr bwMode="auto">
          <a:xfrm>
            <a:off x="179512" y="1052736"/>
            <a:ext cx="83590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2.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Редкий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 на периферии ареала с сокращающейся численностью. Эндемик Дальнего Востока. Внесён в Красные книги России и Южной Кореи.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Охраняется в Комсомольском,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Ботчинском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заповедниках, в четырёх заказниках края.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http://lightsup.ru/wp-content/uploads/2012/07/utka-mandarinka-samaya-krasivaya-iz-semejstva-foto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429000"/>
            <a:ext cx="5762625" cy="32670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вы знает, что…</a:t>
            </a:r>
          </a:p>
        </p:txBody>
      </p:sp>
      <p:sp>
        <p:nvSpPr>
          <p:cNvPr id="53250" name="Rectangle 3"/>
          <p:cNvSpPr>
            <a:spLocks noGrp="1"/>
          </p:cNvSpPr>
          <p:nvPr>
            <p:ph type="body" idx="4294967295"/>
          </p:nvPr>
        </p:nvSpPr>
        <p:spPr>
          <a:xfrm>
            <a:off x="179512" y="1524000"/>
            <a:ext cx="8784976" cy="459898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Населяет водоёмы хвойно-широколиственных лесов;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Гнездо устраивает в дуплах деревьев, часто высоко (до 10 м), выбирая наиболее захламлённые и труднодоступные участки, обычно вблизи воды;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Появившиеся на свет пуховички, как только окрепнут, по зову матери выпрыгивают из гнезда и проворно бегут к воде;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Голос – мелодичный свист, самка крякает, но совершенно своеобразно.</a:t>
            </a:r>
          </a:p>
        </p:txBody>
      </p:sp>
      <p:pic>
        <p:nvPicPr>
          <p:cNvPr id="64514" name="Picture 2" descr="http://www.archdesignfoto.com/wp-content/uploads/2013/11/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09120"/>
            <a:ext cx="3310529" cy="2204864"/>
          </a:xfrm>
          <a:prstGeom prst="rect">
            <a:avLst/>
          </a:prstGeom>
          <a:noFill/>
        </p:spPr>
      </p:pic>
      <p:pic>
        <p:nvPicPr>
          <p:cNvPr id="64516" name="Picture 4" descr="http://wildfrontier.ru/wp-content/uploads/2016/01/Mandarink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4059" y="4511685"/>
            <a:ext cx="1549946" cy="2238811"/>
          </a:xfrm>
          <a:prstGeom prst="rect">
            <a:avLst/>
          </a:prstGeom>
          <a:noFill/>
        </p:spPr>
      </p:pic>
      <p:pic>
        <p:nvPicPr>
          <p:cNvPr id="64518" name="Picture 6" descr="https://img2.goodfon.ru/original/1440x900/b/50/ptica-utka-mandarinka-kryl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411610"/>
            <a:ext cx="3642996" cy="22768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Орлан-белохвост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300" name="TextBox 4"/>
          <p:cNvSpPr txBox="1">
            <a:spLocks noChangeArrowheads="1"/>
          </p:cNvSpPr>
          <p:nvPr/>
        </p:nvSpPr>
        <p:spPr bwMode="auto">
          <a:xfrm>
            <a:off x="4343400" y="1447800"/>
            <a:ext cx="4572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Эта хищная птица из семейства ястребиных обитает на большей части территории России. Гнездится в южных Курилах. В 1998 году было выявлено 70 особей орлана, однако в настоящее время популяция сокращается из-за браконьерства и уменьшения количества рыбы, которой они питаются. Внесёна в Красные книги России, Японии, Южной Кореи.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/>
          </a:p>
        </p:txBody>
      </p:sp>
      <p:pic>
        <p:nvPicPr>
          <p:cNvPr id="65538" name="Picture 2" descr="http://ivanyrs.rlun.pnzreg.ru/files/ivanyrsinskii_lunino_pnzreg_ru/foto/orlan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3333750" cy="43910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/>
          </p:cNvSpPr>
          <p:nvPr>
            <p:ph type="title" idx="4294967295"/>
          </p:nvPr>
        </p:nvSpPr>
        <p:spPr>
          <a:xfrm>
            <a:off x="381000" y="304800"/>
            <a:ext cx="8458200" cy="819944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знаете ли вы, что…</a:t>
            </a:r>
          </a:p>
        </p:txBody>
      </p:sp>
      <p:sp>
        <p:nvSpPr>
          <p:cNvPr id="56322" name="Rectangle 3"/>
          <p:cNvSpPr>
            <a:spLocks noGrp="1"/>
          </p:cNvSpPr>
          <p:nvPr>
            <p:ph type="body" idx="4294967295"/>
          </p:nvPr>
        </p:nvSpPr>
        <p:spPr>
          <a:xfrm>
            <a:off x="301625" y="1124744"/>
            <a:ext cx="8534400" cy="499824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Орлан, как и все хищные птицы, - превосходные родители. Чтобы другие хищники не отыскали птенцов, они постоянно очищают гнездо от погадок, скорлупы и остатков  пищи.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Хотя в рационе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орлана-белохвоста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существенную роль играет рыба, он никогда не ныряет за ней, как скопа, а схватывает ее у поверхности воды. </a:t>
            </a:r>
          </a:p>
        </p:txBody>
      </p:sp>
      <p:pic>
        <p:nvPicPr>
          <p:cNvPr id="66562" name="Picture 2" descr="http://forum.sarhunter.ru/media/orlan-beloxvost.194/full?d=14929324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140968"/>
            <a:ext cx="5880153" cy="34416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/>
          </p:cNvSpPr>
          <p:nvPr>
            <p:ph type="title" idx="4294967295"/>
          </p:nvPr>
        </p:nvSpPr>
        <p:spPr>
          <a:xfrm>
            <a:off x="251520" y="0"/>
            <a:ext cx="8534400" cy="1412776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Уссурийский (японский, маньчжурский) журавль</a:t>
            </a:r>
          </a:p>
        </p:txBody>
      </p:sp>
      <p:sp>
        <p:nvSpPr>
          <p:cNvPr id="58370" name="Rectangle 3"/>
          <p:cNvSpPr>
            <a:spLocks noGrp="1"/>
          </p:cNvSpPr>
          <p:nvPr>
            <p:ph type="body" idx="4294967295"/>
          </p:nvPr>
        </p:nvSpPr>
        <p:spPr>
          <a:xfrm>
            <a:off x="251520" y="1524000"/>
            <a:ext cx="8584505" cy="48768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Японский журавль — птица семейства журавлей, обитающая на Дальнем Востоке и Японии. Редкий вид, численность мировой популяции японских журавлей в настоящее время не превышает 1,8 тыс. особей, из них 500 особей обитает в России. 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Дальнем Востоке охраняется в заповедниках «Курильский»,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Хинганский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и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Ханкайский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а также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Болоньском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заповеднике Хабаровского края. </a:t>
            </a:r>
          </a:p>
        </p:txBody>
      </p:sp>
      <p:pic>
        <p:nvPicPr>
          <p:cNvPr id="67586" name="Picture 2" descr="http://uhtazoo.ru/pictures/%D1%8F%D0%BF%D0%BE%D0%BD%D1%81%D0%BA%D0%B8%D0%B9_%D0%B6%D1%83%D1%80%D0%B0%D0%B2%D0%BB%D1%8C/%D1%8F%D0%BF%D0%BE%D0%BD%D1%81%D0%BA%D0%B8%D0%B9_%D0%B6%D1%83%D1%80%D0%B0%D0%B2%D0%BB%D1%8C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365104"/>
            <a:ext cx="3068330" cy="230425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 Красной книги Хабаровского края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sz="half" idx="4294967295"/>
          </p:nvPr>
        </p:nvSpPr>
        <p:spPr>
          <a:xfrm>
            <a:off x="0" y="1524000"/>
            <a:ext cx="4492625" cy="4598988"/>
          </a:xfrm>
          <a:prstGeom prst="rect">
            <a:avLst/>
          </a:prstGeom>
        </p:spPr>
        <p:txBody>
          <a:bodyPr/>
          <a:lstStyle/>
          <a:p>
            <a:pPr eaLnBrk="1" hangingPunct="1">
              <a:buNone/>
            </a:pPr>
            <a:endParaRPr lang="ru-RU" sz="3600" dirty="0" smtClean="0">
              <a:latin typeface="Arial" charset="0"/>
            </a:endParaRP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Растения</a:t>
            </a: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Млекопитающие</a:t>
            </a: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Птицы</a:t>
            </a: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Рептилии</a:t>
            </a: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Амфибии</a:t>
            </a:r>
          </a:p>
          <a:p>
            <a:pPr eaLnBrk="1" hangingPunct="1">
              <a:buFont typeface="Wingdings 2" pitchFamily="18" charset="2"/>
              <a:buNone/>
            </a:pPr>
            <a:endParaRPr lang="ru-RU" sz="3600" dirty="0" smtClean="0">
              <a:latin typeface="Arial" charset="0"/>
            </a:endParaRPr>
          </a:p>
        </p:txBody>
      </p:sp>
      <p:sp>
        <p:nvSpPr>
          <p:cNvPr id="17411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645025" y="1524000"/>
            <a:ext cx="4191000" cy="4598988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ru-RU" sz="3600" dirty="0" smtClean="0">
              <a:latin typeface="Arial" charset="0"/>
            </a:endParaRP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Рыбы</a:t>
            </a: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Кольчатые черви</a:t>
            </a: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Моллюски</a:t>
            </a: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Насекомые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знаете ли вы, что…</a:t>
            </a:r>
            <a:endParaRPr lang="ru-RU" dirty="0" smtClean="0"/>
          </a:p>
        </p:txBody>
      </p:sp>
      <p:sp>
        <p:nvSpPr>
          <p:cNvPr id="60418" name="Rectangle 3"/>
          <p:cNvSpPr>
            <a:spLocks noGrp="1"/>
          </p:cNvSpPr>
          <p:nvPr>
            <p:ph type="body" idx="4294967295"/>
          </p:nvPr>
        </p:nvSpPr>
        <p:spPr>
          <a:xfrm>
            <a:off x="301625" y="1524000"/>
            <a:ext cx="8534400" cy="480060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Японский журавль считается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священным во многих азиатских странах,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он традиционно является символом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удачи, долгой жизни и любви.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и у других видов журавлей, состоявшая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пара отмечает своё соединение совместным характерным пением.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Ухаживание сопровождается характерными журавлиными танцами, которые могут включать в себя подпрыгивание, перебежки, хлопанье крыльями, подбрасывание пучков травы и наклоны. </a:t>
            </a:r>
          </a:p>
        </p:txBody>
      </p:sp>
      <p:pic>
        <p:nvPicPr>
          <p:cNvPr id="60419" name="Picture 5" descr="090209_2tancho-300x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980728"/>
            <a:ext cx="28575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Picture 2" descr="http://cdn2.arkive.org/media/D3/D31A0CF0-5AC5-4C7D-A8D6-55155478B15E/Presentation.Large/Japanese-cranes-in-courtship-display.jpg"/>
          <p:cNvPicPr>
            <a:picLocks noChangeAspect="1" noChangeArrowheads="1"/>
          </p:cNvPicPr>
          <p:nvPr/>
        </p:nvPicPr>
        <p:blipFill>
          <a:blip r:embed="rId3" cstate="print"/>
          <a:srcRect t="15113" b="13304"/>
          <a:stretch>
            <a:fillRect/>
          </a:stretch>
        </p:blipFill>
        <p:spPr bwMode="auto">
          <a:xfrm>
            <a:off x="4355976" y="5038119"/>
            <a:ext cx="3816424" cy="181988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Чёрный журавль (Монах)</a:t>
            </a:r>
          </a:p>
        </p:txBody>
      </p:sp>
      <p:sp>
        <p:nvSpPr>
          <p:cNvPr id="61444" name="TextBox 4"/>
          <p:cNvSpPr txBox="1">
            <a:spLocks noChangeArrowheads="1"/>
          </p:cNvSpPr>
          <p:nvPr/>
        </p:nvSpPr>
        <p:spPr bwMode="auto">
          <a:xfrm>
            <a:off x="323528" y="1124744"/>
            <a:ext cx="85834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i="1" dirty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Редкий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 с ограниченным ареалом. Внесён в Красные книги России, Японии и Южной Кореи.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Охраняется в Комсомольском,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Ботчинском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Буреинском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Болоньском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заповедниках, в заказниках края.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https://arhivurokov.ru/videouroki/html/2015/03/19/98707109/img53.jpg"/>
          <p:cNvPicPr>
            <a:picLocks noChangeAspect="1" noChangeArrowheads="1"/>
          </p:cNvPicPr>
          <p:nvPr/>
        </p:nvPicPr>
        <p:blipFill>
          <a:blip r:embed="rId2" cstate="print"/>
          <a:srcRect l="15356" t="20475" r="13770" b="2351"/>
          <a:stretch>
            <a:fillRect/>
          </a:stretch>
        </p:blipFill>
        <p:spPr bwMode="auto">
          <a:xfrm>
            <a:off x="2339752" y="3140968"/>
            <a:ext cx="4320480" cy="35283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Рыбный филин</a:t>
            </a:r>
          </a:p>
        </p:txBody>
      </p:sp>
      <p:sp>
        <p:nvSpPr>
          <p:cNvPr id="62468" name="TextBox 4"/>
          <p:cNvSpPr txBox="1">
            <a:spLocks noChangeArrowheads="1"/>
          </p:cNvSpPr>
          <p:nvPr/>
        </p:nvSpPr>
        <p:spPr bwMode="auto">
          <a:xfrm>
            <a:off x="3962400" y="1484784"/>
            <a:ext cx="5181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Узкоареальный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вид, находящийся на грани исчезновения. Внесён в Красные книги России и Японии.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Охраняется в Комсомольском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Ботчинском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заповедниках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Верхнехорском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заказнике. Предлагаемые меры: создание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Анюйского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заповедника (или национального парка) и системы особо охраняемых территорий в бассейне реки Хор.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 descr="http://animalsfoto.com/photo/cf/cfa7562be073453e06d9c77bf0e5d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3813551" cy="3600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Дальневосточная черепаха</a:t>
            </a:r>
          </a:p>
        </p:txBody>
      </p:sp>
      <p:sp>
        <p:nvSpPr>
          <p:cNvPr id="63492" name="TextBox 4"/>
          <p:cNvSpPr txBox="1">
            <a:spLocks noChangeArrowheads="1"/>
          </p:cNvSpPr>
          <p:nvPr/>
        </p:nvSpPr>
        <p:spPr bwMode="auto">
          <a:xfrm>
            <a:off x="4114800" y="980728"/>
            <a:ext cx="50292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1.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находящийся на краю ареала, резко сокращающий численность. Внесён в Красную книгу России.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Полный запрет отлова и сбора яиц. Охраняется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и Комсомольском заповедниках. В местах размножения создать заповедные участки (озеро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Гасси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Петропавловское, о-в Большой Уссурийский, устье р. Бикин) и фермы для искусственного разведения черепах с последующим выпуском на волю.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2" name="Picture 2" descr="https://animalreader.ru/wp-content/uploads/2015/09/trioniksy-v-ssha-animalreader.ru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3734452" cy="2736304"/>
          </a:xfrm>
          <a:prstGeom prst="rect">
            <a:avLst/>
          </a:prstGeom>
          <a:noFill/>
        </p:spPr>
      </p:pic>
      <p:pic>
        <p:nvPicPr>
          <p:cNvPr id="71684" name="Picture 4" descr="http://www.aquaworks.ru/images/svinorylaja-cherepacha-v-akvariu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4437112"/>
            <a:ext cx="3757760" cy="22185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вы знаете, что…</a:t>
            </a:r>
          </a:p>
        </p:txBody>
      </p:sp>
      <p:sp>
        <p:nvSpPr>
          <p:cNvPr id="64514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980728"/>
            <a:ext cx="8534400" cy="459898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Обитает в неглубоких водоёмах и озёрах;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середине мая откладывает яйца, закапывая их в песчаный грунт (в одной кладке от 3 до 48 яиц), а молодые черепашки появляются в сентябре – начале октября;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Численность дальневосточных черепах продолжает сокращения из-за разрушения кладок в результате сбора яиц, уничтожения хищниками, загрязнения водоёмов и фактора беспокойства.</a:t>
            </a:r>
          </a:p>
        </p:txBody>
      </p:sp>
      <p:pic>
        <p:nvPicPr>
          <p:cNvPr id="72706" name="Picture 2" descr="http://1.bp.blogspot.com/-lIZetZApaoY/UNGCG5Xv7LI/AAAAAAAAWeQ/ofhPnCZahTI/s1600/2012-12-19_16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365104"/>
            <a:ext cx="4252972" cy="2492896"/>
          </a:xfrm>
          <a:prstGeom prst="rect">
            <a:avLst/>
          </a:prstGeom>
          <a:noFill/>
        </p:spPr>
      </p:pic>
      <p:pic>
        <p:nvPicPr>
          <p:cNvPr id="72708" name="Picture 4" descr="http://i.ytimg.com/vi/lKnq1t5w1JU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6670" y="4365104"/>
            <a:ext cx="4431815" cy="24928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Амурский полоз</a:t>
            </a:r>
          </a:p>
        </p:txBody>
      </p:sp>
      <p:sp>
        <p:nvSpPr>
          <p:cNvPr id="65540" name="TextBox 4"/>
          <p:cNvSpPr txBox="1">
            <a:spLocks noChangeArrowheads="1"/>
          </p:cNvSpPr>
          <p:nvPr/>
        </p:nvSpPr>
        <p:spPr bwMode="auto">
          <a:xfrm>
            <a:off x="4343400" y="1676400"/>
            <a:ext cx="46210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3.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периферии ареала с сокращающейся численностью.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Сохранение естественных местообитаний, особенно участков зимовок. Жёсткий запрет отлова, охрана природоохранных участков. Охраняется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заповеднике.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0" name="Picture 2" descr="http://files.vm.ru/photo/vecherka/2013/08/doc6biim2fehvt13xn7zdkf_800_480.jpg"/>
          <p:cNvPicPr>
            <a:picLocks noChangeAspect="1" noChangeArrowheads="1"/>
          </p:cNvPicPr>
          <p:nvPr/>
        </p:nvPicPr>
        <p:blipFill>
          <a:blip r:embed="rId2" cstate="print"/>
          <a:srcRect t="9450"/>
          <a:stretch>
            <a:fillRect/>
          </a:stretch>
        </p:blipFill>
        <p:spPr bwMode="auto">
          <a:xfrm>
            <a:off x="179512" y="4005064"/>
            <a:ext cx="3888432" cy="2640735"/>
          </a:xfrm>
          <a:prstGeom prst="rect">
            <a:avLst/>
          </a:prstGeom>
          <a:noFill/>
        </p:spPr>
      </p:pic>
      <p:pic>
        <p:nvPicPr>
          <p:cNvPr id="73732" name="Picture 4" descr="http://s1.fotokto.ru/photo/full/353/3539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3810859" cy="25342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Дальневосточная жерлянка</a:t>
            </a:r>
          </a:p>
        </p:txBody>
      </p:sp>
      <p:sp>
        <p:nvSpPr>
          <p:cNvPr id="66564" name="TextBox 5"/>
          <p:cNvSpPr txBox="1">
            <a:spLocks noChangeArrowheads="1"/>
          </p:cNvSpPr>
          <p:nvPr/>
        </p:nvSpPr>
        <p:spPr bwMode="auto">
          <a:xfrm>
            <a:off x="179512" y="1268760"/>
            <a:ext cx="85072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 2.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сокращающий численность вид, на периферии ареала.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крае не разработаны. Создание памятников природы и небольших заказников для сохранения местообитаний вида, строгая регламентация отлова.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4" name="Picture 2" descr="http://animalsfoto.com/photo/a5/a5ccad191f46efaa6eeb0a7810a663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77072"/>
            <a:ext cx="4153137" cy="2636913"/>
          </a:xfrm>
          <a:prstGeom prst="rect">
            <a:avLst/>
          </a:prstGeom>
          <a:noFill/>
        </p:spPr>
      </p:pic>
      <p:pic>
        <p:nvPicPr>
          <p:cNvPr id="74756" name="Picture 4" descr="https://www.pitomec.ru/upload/userfiles/images/521940.jpg"/>
          <p:cNvPicPr>
            <a:picLocks noChangeAspect="1" noChangeArrowheads="1"/>
          </p:cNvPicPr>
          <p:nvPr/>
        </p:nvPicPr>
        <p:blipFill>
          <a:blip r:embed="rId3" cstate="print"/>
          <a:srcRect l="2976" t="3315" r="1781" b="4887"/>
          <a:stretch>
            <a:fillRect/>
          </a:stretch>
        </p:blipFill>
        <p:spPr bwMode="auto">
          <a:xfrm>
            <a:off x="4932040" y="4077072"/>
            <a:ext cx="3685115" cy="26102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28600"/>
            <a:ext cx="896448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Всякие действия, которые могут привести к гибели, сокращению численности или нарушению среды обитания редких и находящихся под угрозой исчезновения видов (подвидов, популяций) растений и животных, занесённых Красную книгу Хабаровского края, запрещаются.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Сбор любого вида растений и отлов любого вида животных, занесённых в данную Красную книгу, может проводиться лишь в исключительных случаях и только с разрешения администрации Хабаровского края и её полномочных органов на местах.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lenika.ru/images/jenshen_obiknovenay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3238500" cy="44005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75656" y="764704"/>
            <a:ext cx="59086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Женьшень настоящий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844824"/>
            <a:ext cx="51125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1. Редкий вид. Занесён в Красную книгу России.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охраны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Экспортные поставки регулируются Конвенцией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Ситес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Решением администрации Хабаровского края внесён в список охраняемых растений. Была попытка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реинтродукции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вида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Большехехцирском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государственном природном заповеднике. Выращивается во многих ботанических садах страны.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Знаете ли вы, что…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>
          <a:xfrm>
            <a:off x="179513" y="980728"/>
            <a:ext cx="7848872" cy="568863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Женьшень называют «даром мира», «корнем жизни», ему приписывают способность исцелять от всех болезней и вселять жизнь в умирающего. Ради обладания им шли на преступления, нередко из-за него возникали даже войны. В настоящее время  женьшень – редчайшее растение. Найти его считается большой удачей. Ареал его сокращается на глазах. Сейчас в диком виде женьшень обитает в Приморском крае и на крайнем юге Хабаровского края. </a:t>
            </a:r>
          </a:p>
        </p:txBody>
      </p:sp>
      <p:pic>
        <p:nvPicPr>
          <p:cNvPr id="30722" name="Picture 2" descr="http://www.adonis.ucoz.ru/_pu/1/6136168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8073" y="2420888"/>
            <a:ext cx="1147088" cy="194421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62000"/>
          </a:xfrm>
        </p:spPr>
        <p:txBody>
          <a:bodyPr/>
          <a:lstStyle/>
          <a:p>
            <a:pPr eaLnBrk="1" hangingPunct="1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Родиола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розовая «золотой корень»</a:t>
            </a:r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4343400" y="1676400"/>
            <a:ext cx="44196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Редкий эксплуатируемый вид на восточной границе ареала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Меры охраны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Дальнем Востоке охраняется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Джугджурском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Сихотэ-Алинском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Буреинском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государственных заповедниках. Постановлением главы администрации Хабаровского края вид утверждён к охране.</a:t>
            </a:r>
          </a:p>
          <a:p>
            <a:endParaRPr lang="ru-RU" sz="1800" dirty="0"/>
          </a:p>
        </p:txBody>
      </p:sp>
      <p:pic>
        <p:nvPicPr>
          <p:cNvPr id="31746" name="Picture 2" descr="http://jeep-altai.ru/d/1539521/d/%D0%A0%D0%BE%D0%B4%D0%B8%D0%BE%D0%BB%D0%B0_%D1%80%D0%BE%D0%B7%D0%BE%D0%B2%D0%B0%D1%8F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758825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интересно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179512" y="980728"/>
            <a:ext cx="8656513" cy="5142260"/>
          </a:xfrm>
          <a:prstGeom prst="rect">
            <a:avLst/>
          </a:prstGeo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Родиола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розовая широко известна миру своими лекарственными свойствами. По стимулирующим свойствам её сравнивают с женьшенем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элеутерококом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Этим объясняется бессистемный сбор, а часто и просто варварское уничтожение этого растения, приведшее к тому, что естественные запасы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родиолы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сильно сократились.</a:t>
            </a:r>
          </a:p>
        </p:txBody>
      </p:sp>
      <p:pic>
        <p:nvPicPr>
          <p:cNvPr id="32770" name="Picture 2" descr="http://topfonpack.ru/uploads/images/r/o/d/rodiola_rozovaja_fot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085184"/>
            <a:ext cx="2639760" cy="1611489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6096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Рододендрон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сихотинский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4427984" y="980728"/>
            <a:ext cx="44958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Статус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2. 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Его родина – Сихотэ-Алинь и морское побережье Дальнего Востока. Это растение эндемик. Продолжительность жизни этого рододендрона – более 40 лет. Рододендроны часто неправильно называют “багульником”. </a:t>
            </a:r>
          </a:p>
          <a:p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Меры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охраны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Интродуцирован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Горно-таёжной станции им. академика В. Л. Комарова, в Дальневосточном ботаническом саду (г. Владивосток) ДВО РАН и Главном ботаническом саду (г. Москва) и др. </a:t>
            </a:r>
          </a:p>
        </p:txBody>
      </p:sp>
      <p:pic>
        <p:nvPicPr>
          <p:cNvPr id="33794" name="Picture 2" descr="http://img0.liveinternet.ru/images/attach/c/6/89/659/89659230__2835299_Izmenenie_razmera_1_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3816423" cy="341644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2564</Words>
  <Application>Microsoft Office PowerPoint</Application>
  <PresentationFormat>Экран (4:3)</PresentationFormat>
  <Paragraphs>176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Оформление по умолчанию</vt:lpstr>
      <vt:lpstr>По страницам Красной книги Хабаровского края</vt:lpstr>
      <vt:lpstr>Хабаровский край! Он почти бесконечный,  Живая частица ушедших времен, Той жизни суровой, неспешной и вечной  Великих народов и малых племен. </vt:lpstr>
      <vt:lpstr>Издание Института водных и  экологических проблем ДВО РАН</vt:lpstr>
      <vt:lpstr>Состав Красной книги Хабаровского края</vt:lpstr>
      <vt:lpstr>Презентация PowerPoint</vt:lpstr>
      <vt:lpstr>Знаете ли вы, что…</vt:lpstr>
      <vt:lpstr>Родиола розовая «золотой корень»</vt:lpstr>
      <vt:lpstr>Это интересно</vt:lpstr>
      <vt:lpstr>Рододендрон сихотинский</vt:lpstr>
      <vt:lpstr>Рябчик Максимовича</vt:lpstr>
      <vt:lpstr>Лилия слабая</vt:lpstr>
      <vt:lpstr>Лотос Комарова</vt:lpstr>
      <vt:lpstr>Знаете ли вы, что …</vt:lpstr>
      <vt:lpstr>Кубышка японская</vt:lpstr>
      <vt:lpstr>Венерин башмачок настоящий</vt:lpstr>
      <vt:lpstr>Это интересно.</vt:lpstr>
      <vt:lpstr>Бородатка японская</vt:lpstr>
      <vt:lpstr>Пион обратнояйцевидный</vt:lpstr>
      <vt:lpstr>Овсяница амурская</vt:lpstr>
      <vt:lpstr>Водяной орех плавающий, чилим, рогульник, чёртов орех</vt:lpstr>
      <vt:lpstr>Знаете ли вы, что…</vt:lpstr>
      <vt:lpstr>Тис остроконечный  (Тис дальневосточный)</vt:lpstr>
      <vt:lpstr>А вы знаете, что тис дальневосточный…</vt:lpstr>
      <vt:lpstr>Гриб – зонтик девичий</vt:lpstr>
      <vt:lpstr>Большой трубконос</vt:lpstr>
      <vt:lpstr>Красный волк</vt:lpstr>
      <vt:lpstr>Солонгой</vt:lpstr>
      <vt:lpstr>Амурский тигр</vt:lpstr>
      <vt:lpstr>А вы знаете, что…</vt:lpstr>
      <vt:lpstr>Амурский лесной кот</vt:lpstr>
      <vt:lpstr>А вы знаете, что…</vt:lpstr>
      <vt:lpstr>Презентация PowerPoint</vt:lpstr>
      <vt:lpstr>Амурский горал</vt:lpstr>
      <vt:lpstr>Дальневосточный аист</vt:lpstr>
      <vt:lpstr>Мандаринка</vt:lpstr>
      <vt:lpstr>А вы знает, что…</vt:lpstr>
      <vt:lpstr>Орлан-белохвост</vt:lpstr>
      <vt:lpstr>А знаете ли вы, что…</vt:lpstr>
      <vt:lpstr>Уссурийский (японский, маньчжурский) журавль</vt:lpstr>
      <vt:lpstr>А знаете ли вы, что…</vt:lpstr>
      <vt:lpstr>Чёрный журавль (Монах)</vt:lpstr>
      <vt:lpstr>Рыбный филин</vt:lpstr>
      <vt:lpstr>Дальневосточная черепаха</vt:lpstr>
      <vt:lpstr>А вы знаете, что…</vt:lpstr>
      <vt:lpstr>Амурский полоз</vt:lpstr>
      <vt:lpstr>Дальневосточная жерлянка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Неповторимый край земли российской</dc:title>
  <dc:creator>Наталия</dc:creator>
  <cp:lastModifiedBy>Игорь Мирошниченко</cp:lastModifiedBy>
  <cp:revision>47</cp:revision>
  <dcterms:created xsi:type="dcterms:W3CDTF">2013-03-20T07:25:22Z</dcterms:created>
  <dcterms:modified xsi:type="dcterms:W3CDTF">2022-11-18T04:16:08Z</dcterms:modified>
</cp:coreProperties>
</file>