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4"/>
  </p:notesMasterIdLst>
  <p:sldIdLst>
    <p:sldId id="261" r:id="rId2"/>
    <p:sldId id="266" r:id="rId3"/>
    <p:sldId id="264" r:id="rId4"/>
    <p:sldId id="265" r:id="rId5"/>
    <p:sldId id="260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embeddedFontLst>
    <p:embeddedFont>
      <p:font typeface="Romana Script" charset="-5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Monotype Corsiva" pitchFamily="66" charset="0"/>
      <p: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24" autoAdjust="0"/>
  </p:normalViewPr>
  <p:slideViewPr>
    <p:cSldViewPr>
      <p:cViewPr>
        <p:scale>
          <a:sx n="90" d="100"/>
          <a:sy n="90" d="100"/>
        </p:scale>
        <p:origin x="-81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ABDE05-1D4D-4429-8F83-A82BDAE40C5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CA7B784-8239-44D0-B6EE-F78741D89EF1}">
      <dgm:prSet phldrT="[Текст]"/>
      <dgm:spPr/>
      <dgm:t>
        <a:bodyPr/>
        <a:lstStyle/>
        <a:p>
          <a:r>
            <a:rPr lang="ru-RU" dirty="0" smtClean="0"/>
            <a:t>В своей работе я применяю нейропсихологические методы</a:t>
          </a:r>
          <a:endParaRPr lang="ru-RU" dirty="0"/>
        </a:p>
      </dgm:t>
    </dgm:pt>
    <dgm:pt modelId="{5C28117D-474E-456F-B138-C1247B87A84E}" type="parTrans" cxnId="{FA15C93C-DBBA-42E9-9232-344462C4EDB2}">
      <dgm:prSet/>
      <dgm:spPr/>
      <dgm:t>
        <a:bodyPr/>
        <a:lstStyle/>
        <a:p>
          <a:endParaRPr lang="ru-RU"/>
        </a:p>
      </dgm:t>
    </dgm:pt>
    <dgm:pt modelId="{A56E67F2-1FCD-4D00-B1C8-5BB5BE02F218}" type="sibTrans" cxnId="{FA15C93C-DBBA-42E9-9232-344462C4EDB2}">
      <dgm:prSet/>
      <dgm:spPr/>
      <dgm:t>
        <a:bodyPr/>
        <a:lstStyle/>
        <a:p>
          <a:endParaRPr lang="ru-RU"/>
        </a:p>
      </dgm:t>
    </dgm:pt>
    <dgm:pt modelId="{6567AEBF-04A7-4217-8A57-8C999260D4BC}">
      <dgm:prSet phldrT="[Текст]"/>
      <dgm:spPr/>
      <dgm:t>
        <a:bodyPr/>
        <a:lstStyle/>
        <a:p>
          <a:r>
            <a:rPr lang="ru-RU" dirty="0" smtClean="0"/>
            <a:t>Для диагностики и коррекции устной речи.</a:t>
          </a:r>
          <a:endParaRPr lang="ru-RU" dirty="0"/>
        </a:p>
      </dgm:t>
    </dgm:pt>
    <dgm:pt modelId="{CA39C443-877F-466C-A234-063F776F0426}" type="parTrans" cxnId="{4DB6A3B0-9CBD-4497-A528-08B148C8B676}">
      <dgm:prSet/>
      <dgm:spPr/>
      <dgm:t>
        <a:bodyPr/>
        <a:lstStyle/>
        <a:p>
          <a:endParaRPr lang="ru-RU"/>
        </a:p>
      </dgm:t>
    </dgm:pt>
    <dgm:pt modelId="{9D10174B-0D19-43B1-921F-04A1B4CBADD9}" type="sibTrans" cxnId="{4DB6A3B0-9CBD-4497-A528-08B148C8B676}">
      <dgm:prSet/>
      <dgm:spPr/>
      <dgm:t>
        <a:bodyPr/>
        <a:lstStyle/>
        <a:p>
          <a:endParaRPr lang="ru-RU"/>
        </a:p>
      </dgm:t>
    </dgm:pt>
    <dgm:pt modelId="{7272FB0B-7130-4A48-B089-3DE10705AABB}">
      <dgm:prSet phldrT="[Текст]"/>
      <dgm:spPr/>
      <dgm:t>
        <a:bodyPr/>
        <a:lstStyle/>
        <a:p>
          <a:r>
            <a:rPr lang="ru-RU" dirty="0" smtClean="0"/>
            <a:t>Методики </a:t>
          </a:r>
          <a:r>
            <a:rPr lang="ru-RU" dirty="0" err="1" smtClean="0"/>
            <a:t>нейростимуляции</a:t>
          </a:r>
          <a:r>
            <a:rPr lang="ru-RU" dirty="0" smtClean="0"/>
            <a:t> по коррекции </a:t>
          </a:r>
          <a:r>
            <a:rPr lang="ru-RU" dirty="0" err="1" smtClean="0"/>
            <a:t>дисграфии</a:t>
          </a:r>
          <a:r>
            <a:rPr lang="ru-RU" dirty="0" smtClean="0"/>
            <a:t> и </a:t>
          </a:r>
          <a:r>
            <a:rPr lang="ru-RU" dirty="0" err="1" smtClean="0"/>
            <a:t>дислексии</a:t>
          </a:r>
          <a:endParaRPr lang="ru-RU" dirty="0"/>
        </a:p>
      </dgm:t>
    </dgm:pt>
    <dgm:pt modelId="{AEB94978-428B-40D4-AF47-C63A9188B9FF}" type="parTrans" cxnId="{DF0E5075-400A-4FD1-9A86-FD4D184CAEA6}">
      <dgm:prSet/>
      <dgm:spPr/>
      <dgm:t>
        <a:bodyPr/>
        <a:lstStyle/>
        <a:p>
          <a:endParaRPr lang="ru-RU"/>
        </a:p>
      </dgm:t>
    </dgm:pt>
    <dgm:pt modelId="{CEFE3A28-C543-4E36-B6E2-02BEE4F2F99C}" type="sibTrans" cxnId="{DF0E5075-400A-4FD1-9A86-FD4D184CAEA6}">
      <dgm:prSet/>
      <dgm:spPr/>
      <dgm:t>
        <a:bodyPr/>
        <a:lstStyle/>
        <a:p>
          <a:endParaRPr lang="ru-RU"/>
        </a:p>
      </dgm:t>
    </dgm:pt>
    <dgm:pt modelId="{1C13A693-1CCE-4532-BA40-B58F1C005D3A}" type="pres">
      <dgm:prSet presAssocID="{39ABDE05-1D4D-4429-8F83-A82BDAE40C52}" presName="linearFlow" presStyleCnt="0">
        <dgm:presLayoutVars>
          <dgm:resizeHandles val="exact"/>
        </dgm:presLayoutVars>
      </dgm:prSet>
      <dgm:spPr/>
    </dgm:pt>
    <dgm:pt modelId="{E49CCE5F-4552-483C-8509-2BBA5C77AA5C}" type="pres">
      <dgm:prSet presAssocID="{1CA7B784-8239-44D0-B6EE-F78741D89EF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C9C52-5497-42CD-AB35-4AF343D8BD0B}" type="pres">
      <dgm:prSet presAssocID="{A56E67F2-1FCD-4D00-B1C8-5BB5BE02F218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C560DE7-46F8-42CF-B370-20F5C25B0782}" type="pres">
      <dgm:prSet presAssocID="{A56E67F2-1FCD-4D00-B1C8-5BB5BE02F218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0CA4905-E567-4ACC-A3D0-33FB64AA6D6E}" type="pres">
      <dgm:prSet presAssocID="{6567AEBF-04A7-4217-8A57-8C999260D4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D2436-9E5C-4F85-BEC4-845391FC43FA}" type="pres">
      <dgm:prSet presAssocID="{9D10174B-0D19-43B1-921F-04A1B4CBADD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D41CBD4-4ABF-41D7-A682-746193FB2E33}" type="pres">
      <dgm:prSet presAssocID="{9D10174B-0D19-43B1-921F-04A1B4CBADD9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DC1EE0A-725A-42A3-9965-0D71B40E9C9A}" type="pres">
      <dgm:prSet presAssocID="{7272FB0B-7130-4A48-B089-3DE10705AA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3462C5-9F52-4A14-AD0A-72EF45F12397}" type="presOf" srcId="{A56E67F2-1FCD-4D00-B1C8-5BB5BE02F218}" destId="{2C560DE7-46F8-42CF-B370-20F5C25B0782}" srcOrd="1" destOrd="0" presId="urn:microsoft.com/office/officeart/2005/8/layout/process2"/>
    <dgm:cxn modelId="{571813D3-7E46-4E49-907D-C9785D5273E9}" type="presOf" srcId="{A56E67F2-1FCD-4D00-B1C8-5BB5BE02F218}" destId="{1A6C9C52-5497-42CD-AB35-4AF343D8BD0B}" srcOrd="0" destOrd="0" presId="urn:microsoft.com/office/officeart/2005/8/layout/process2"/>
    <dgm:cxn modelId="{F236393F-FB17-4FA0-9C84-9A6ACD0141EA}" type="presOf" srcId="{39ABDE05-1D4D-4429-8F83-A82BDAE40C52}" destId="{1C13A693-1CCE-4532-BA40-B58F1C005D3A}" srcOrd="0" destOrd="0" presId="urn:microsoft.com/office/officeart/2005/8/layout/process2"/>
    <dgm:cxn modelId="{B71C2E6B-E275-4BC8-A4A3-6B417585DB4B}" type="presOf" srcId="{9D10174B-0D19-43B1-921F-04A1B4CBADD9}" destId="{479D2436-9E5C-4F85-BEC4-845391FC43FA}" srcOrd="0" destOrd="0" presId="urn:microsoft.com/office/officeart/2005/8/layout/process2"/>
    <dgm:cxn modelId="{2D77787D-D7DC-4C77-869B-FC20E88B98A8}" type="presOf" srcId="{6567AEBF-04A7-4217-8A57-8C999260D4BC}" destId="{60CA4905-E567-4ACC-A3D0-33FB64AA6D6E}" srcOrd="0" destOrd="0" presId="urn:microsoft.com/office/officeart/2005/8/layout/process2"/>
    <dgm:cxn modelId="{FA15C93C-DBBA-42E9-9232-344462C4EDB2}" srcId="{39ABDE05-1D4D-4429-8F83-A82BDAE40C52}" destId="{1CA7B784-8239-44D0-B6EE-F78741D89EF1}" srcOrd="0" destOrd="0" parTransId="{5C28117D-474E-456F-B138-C1247B87A84E}" sibTransId="{A56E67F2-1FCD-4D00-B1C8-5BB5BE02F218}"/>
    <dgm:cxn modelId="{4DB6A3B0-9CBD-4497-A528-08B148C8B676}" srcId="{39ABDE05-1D4D-4429-8F83-A82BDAE40C52}" destId="{6567AEBF-04A7-4217-8A57-8C999260D4BC}" srcOrd="1" destOrd="0" parTransId="{CA39C443-877F-466C-A234-063F776F0426}" sibTransId="{9D10174B-0D19-43B1-921F-04A1B4CBADD9}"/>
    <dgm:cxn modelId="{500F4966-AEAE-4A20-8BBD-2421B7E18823}" type="presOf" srcId="{9D10174B-0D19-43B1-921F-04A1B4CBADD9}" destId="{0D41CBD4-4ABF-41D7-A682-746193FB2E33}" srcOrd="1" destOrd="0" presId="urn:microsoft.com/office/officeart/2005/8/layout/process2"/>
    <dgm:cxn modelId="{DF0E5075-400A-4FD1-9A86-FD4D184CAEA6}" srcId="{39ABDE05-1D4D-4429-8F83-A82BDAE40C52}" destId="{7272FB0B-7130-4A48-B089-3DE10705AABB}" srcOrd="2" destOrd="0" parTransId="{AEB94978-428B-40D4-AF47-C63A9188B9FF}" sibTransId="{CEFE3A28-C543-4E36-B6E2-02BEE4F2F99C}"/>
    <dgm:cxn modelId="{6F3754D2-E5AD-4C00-9193-2EA92DDE38AA}" type="presOf" srcId="{7272FB0B-7130-4A48-B089-3DE10705AABB}" destId="{2DC1EE0A-725A-42A3-9965-0D71B40E9C9A}" srcOrd="0" destOrd="0" presId="urn:microsoft.com/office/officeart/2005/8/layout/process2"/>
    <dgm:cxn modelId="{4A4440A4-44CD-4701-8C89-E005D2C74A2D}" type="presOf" srcId="{1CA7B784-8239-44D0-B6EE-F78741D89EF1}" destId="{E49CCE5F-4552-483C-8509-2BBA5C77AA5C}" srcOrd="0" destOrd="0" presId="urn:microsoft.com/office/officeart/2005/8/layout/process2"/>
    <dgm:cxn modelId="{2FF66184-98F9-4025-8229-E37F944BD28C}" type="presParOf" srcId="{1C13A693-1CCE-4532-BA40-B58F1C005D3A}" destId="{E49CCE5F-4552-483C-8509-2BBA5C77AA5C}" srcOrd="0" destOrd="0" presId="urn:microsoft.com/office/officeart/2005/8/layout/process2"/>
    <dgm:cxn modelId="{7E80F573-9A5A-4C0C-B267-C2FD46FCF6EF}" type="presParOf" srcId="{1C13A693-1CCE-4532-BA40-B58F1C005D3A}" destId="{1A6C9C52-5497-42CD-AB35-4AF343D8BD0B}" srcOrd="1" destOrd="0" presId="urn:microsoft.com/office/officeart/2005/8/layout/process2"/>
    <dgm:cxn modelId="{38A0855D-7B6F-444E-AB83-E66354F2334C}" type="presParOf" srcId="{1A6C9C52-5497-42CD-AB35-4AF343D8BD0B}" destId="{2C560DE7-46F8-42CF-B370-20F5C25B0782}" srcOrd="0" destOrd="0" presId="urn:microsoft.com/office/officeart/2005/8/layout/process2"/>
    <dgm:cxn modelId="{ABEE694F-BD47-4FC0-AAE8-1F950D70E0A6}" type="presParOf" srcId="{1C13A693-1CCE-4532-BA40-B58F1C005D3A}" destId="{60CA4905-E567-4ACC-A3D0-33FB64AA6D6E}" srcOrd="2" destOrd="0" presId="urn:microsoft.com/office/officeart/2005/8/layout/process2"/>
    <dgm:cxn modelId="{4151A7E7-51A9-4F87-9A5E-5E7EFA4A017E}" type="presParOf" srcId="{1C13A693-1CCE-4532-BA40-B58F1C005D3A}" destId="{479D2436-9E5C-4F85-BEC4-845391FC43FA}" srcOrd="3" destOrd="0" presId="urn:microsoft.com/office/officeart/2005/8/layout/process2"/>
    <dgm:cxn modelId="{7A96AC8B-AE10-446C-B3CA-B59B6DEE61D2}" type="presParOf" srcId="{479D2436-9E5C-4F85-BEC4-845391FC43FA}" destId="{0D41CBD4-4ABF-41D7-A682-746193FB2E33}" srcOrd="0" destOrd="0" presId="urn:microsoft.com/office/officeart/2005/8/layout/process2"/>
    <dgm:cxn modelId="{C0BA3198-AE85-4AB7-AF5C-F08A2C559C21}" type="presParOf" srcId="{1C13A693-1CCE-4532-BA40-B58F1C005D3A}" destId="{2DC1EE0A-725A-42A3-9965-0D71B40E9C9A}" srcOrd="4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8D3522-AB4C-4DDE-89AE-CC8C346F258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8467C5-D542-4E04-8B23-6C097412D13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Методы нейропсихологии, применяемые в логопедической работе</a:t>
          </a:r>
          <a:endParaRPr lang="ru-RU" sz="1600" b="1" dirty="0">
            <a:solidFill>
              <a:srgbClr val="0000FF"/>
            </a:solidFill>
          </a:endParaRPr>
        </a:p>
      </dgm:t>
    </dgm:pt>
    <dgm:pt modelId="{C6945588-9FBD-46E1-B162-790C1FFFC499}" type="parTrans" cxnId="{0A101F9E-F577-4DC1-8806-8877EA158DE0}">
      <dgm:prSet/>
      <dgm:spPr/>
      <dgm:t>
        <a:bodyPr/>
        <a:lstStyle/>
        <a:p>
          <a:endParaRPr lang="ru-RU"/>
        </a:p>
      </dgm:t>
    </dgm:pt>
    <dgm:pt modelId="{7026946A-C370-46F0-BF87-EF1A9984149F}" type="sibTrans" cxnId="{0A101F9E-F577-4DC1-8806-8877EA158DE0}">
      <dgm:prSet/>
      <dgm:spPr/>
      <dgm:t>
        <a:bodyPr/>
        <a:lstStyle/>
        <a:p>
          <a:endParaRPr lang="ru-RU"/>
        </a:p>
      </dgm:t>
    </dgm:pt>
    <dgm:pt modelId="{F67799B9-6FBA-414E-87DB-60DC2956F289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rgbClr val="0000FF"/>
              </a:solidFill>
            </a:rPr>
            <a:t>Нейрологопедические</a:t>
          </a:r>
          <a:r>
            <a:rPr lang="ru-RU" sz="1800" dirty="0" smtClean="0">
              <a:solidFill>
                <a:srgbClr val="0000FF"/>
              </a:solidFill>
            </a:rPr>
            <a:t> исследования (диагностика)  устной и письменной речи.</a:t>
          </a:r>
          <a:endParaRPr lang="ru-RU" sz="1800" dirty="0">
            <a:solidFill>
              <a:srgbClr val="0000FF"/>
            </a:solidFill>
          </a:endParaRPr>
        </a:p>
      </dgm:t>
    </dgm:pt>
    <dgm:pt modelId="{0D13EAF7-238D-474A-956D-6462F9CB304D}" type="parTrans" cxnId="{3E78C1E1-0927-44E5-85C0-2B82903C760F}">
      <dgm:prSet/>
      <dgm:spPr/>
      <dgm:t>
        <a:bodyPr/>
        <a:lstStyle/>
        <a:p>
          <a:endParaRPr lang="ru-RU"/>
        </a:p>
      </dgm:t>
    </dgm:pt>
    <dgm:pt modelId="{10AEE4BC-795D-46B7-9AF7-808B1E5CAD26}" type="sibTrans" cxnId="{3E78C1E1-0927-44E5-85C0-2B82903C760F}">
      <dgm:prSet/>
      <dgm:spPr/>
      <dgm:t>
        <a:bodyPr/>
        <a:lstStyle/>
        <a:p>
          <a:endParaRPr lang="ru-RU"/>
        </a:p>
      </dgm:t>
    </dgm:pt>
    <dgm:pt modelId="{1C58D1C4-B996-4C6E-A2C3-ECF4F33E4F4D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rgbClr val="0000FF"/>
              </a:solidFill>
            </a:rPr>
            <a:t>Нейрологопедическая</a:t>
          </a:r>
          <a:r>
            <a:rPr lang="ru-RU" sz="1800" dirty="0" smtClean="0">
              <a:solidFill>
                <a:srgbClr val="0000FF"/>
              </a:solidFill>
            </a:rPr>
            <a:t> коррекция. </a:t>
          </a:r>
          <a:endParaRPr lang="ru-RU" sz="1800" dirty="0">
            <a:solidFill>
              <a:srgbClr val="0000FF"/>
            </a:solidFill>
          </a:endParaRPr>
        </a:p>
      </dgm:t>
    </dgm:pt>
    <dgm:pt modelId="{DF8A01A8-EBA6-458A-8413-C508D60CB2F7}" type="parTrans" cxnId="{C0D5CF87-D1F6-4FEB-BA79-C20673BEDE09}">
      <dgm:prSet/>
      <dgm:spPr/>
      <dgm:t>
        <a:bodyPr/>
        <a:lstStyle/>
        <a:p>
          <a:endParaRPr lang="ru-RU"/>
        </a:p>
      </dgm:t>
    </dgm:pt>
    <dgm:pt modelId="{22F989DC-81E8-4E05-A9F4-C8B0DC469E80}" type="sibTrans" cxnId="{C0D5CF87-D1F6-4FEB-BA79-C20673BEDE09}">
      <dgm:prSet/>
      <dgm:spPr/>
      <dgm:t>
        <a:bodyPr/>
        <a:lstStyle/>
        <a:p>
          <a:endParaRPr lang="ru-RU"/>
        </a:p>
      </dgm:t>
    </dgm:pt>
    <dgm:pt modelId="{E0283C5D-5498-411A-9D90-274A628281C4}" type="pres">
      <dgm:prSet presAssocID="{B08D3522-AB4C-4DDE-89AE-CC8C346F258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A93199-BCD2-4235-90A1-3BC46E786C3B}" type="pres">
      <dgm:prSet presAssocID="{888467C5-D542-4E04-8B23-6C097412D13F}" presName="hierRoot1" presStyleCnt="0"/>
      <dgm:spPr/>
    </dgm:pt>
    <dgm:pt modelId="{637492A5-C40E-469D-8933-91F6474D6591}" type="pres">
      <dgm:prSet presAssocID="{888467C5-D542-4E04-8B23-6C097412D13F}" presName="composite" presStyleCnt="0"/>
      <dgm:spPr/>
    </dgm:pt>
    <dgm:pt modelId="{9A5150A4-E5F7-4048-90CF-759F0D532DD8}" type="pres">
      <dgm:prSet presAssocID="{888467C5-D542-4E04-8B23-6C097412D13F}" presName="background" presStyleLbl="node0" presStyleIdx="0" presStyleCnt="1"/>
      <dgm:spPr/>
    </dgm:pt>
    <dgm:pt modelId="{5ED898EA-E46A-4534-B043-8DF57FDC6D3D}" type="pres">
      <dgm:prSet presAssocID="{888467C5-D542-4E04-8B23-6C097412D13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63A91C-E258-49B7-8852-CBA83AFFF38E}" type="pres">
      <dgm:prSet presAssocID="{888467C5-D542-4E04-8B23-6C097412D13F}" presName="hierChild2" presStyleCnt="0"/>
      <dgm:spPr/>
    </dgm:pt>
    <dgm:pt modelId="{CB0B93DB-CA90-427D-BDB6-E9DDDE0CF2B6}" type="pres">
      <dgm:prSet presAssocID="{0D13EAF7-238D-474A-956D-6462F9CB304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BEEC54D-5C06-45B5-B66E-510E15C07208}" type="pres">
      <dgm:prSet presAssocID="{F67799B9-6FBA-414E-87DB-60DC2956F289}" presName="hierRoot2" presStyleCnt="0"/>
      <dgm:spPr/>
    </dgm:pt>
    <dgm:pt modelId="{2732019E-8A59-434A-895B-7FED4B0DFFF2}" type="pres">
      <dgm:prSet presAssocID="{F67799B9-6FBA-414E-87DB-60DC2956F289}" presName="composite2" presStyleCnt="0"/>
      <dgm:spPr/>
    </dgm:pt>
    <dgm:pt modelId="{EB33B0C1-F494-475A-B110-38EB1377508A}" type="pres">
      <dgm:prSet presAssocID="{F67799B9-6FBA-414E-87DB-60DC2956F289}" presName="background2" presStyleLbl="node2" presStyleIdx="0" presStyleCnt="2"/>
      <dgm:spPr/>
    </dgm:pt>
    <dgm:pt modelId="{EDB5FCFC-59A4-42D8-9390-F8A12C664BFC}" type="pres">
      <dgm:prSet presAssocID="{F67799B9-6FBA-414E-87DB-60DC2956F28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99443-8848-4916-98EA-847D4847B116}" type="pres">
      <dgm:prSet presAssocID="{F67799B9-6FBA-414E-87DB-60DC2956F289}" presName="hierChild3" presStyleCnt="0"/>
      <dgm:spPr/>
    </dgm:pt>
    <dgm:pt modelId="{184260C1-AFFA-4AD6-96C3-28FD44AE8A51}" type="pres">
      <dgm:prSet presAssocID="{DF8A01A8-EBA6-458A-8413-C508D60CB2F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F30866C-C942-402A-9C82-CADD9C85E890}" type="pres">
      <dgm:prSet presAssocID="{1C58D1C4-B996-4C6E-A2C3-ECF4F33E4F4D}" presName="hierRoot2" presStyleCnt="0"/>
      <dgm:spPr/>
    </dgm:pt>
    <dgm:pt modelId="{9D76EC88-36F0-4104-8444-DDAD942BEC3F}" type="pres">
      <dgm:prSet presAssocID="{1C58D1C4-B996-4C6E-A2C3-ECF4F33E4F4D}" presName="composite2" presStyleCnt="0"/>
      <dgm:spPr/>
    </dgm:pt>
    <dgm:pt modelId="{A65D124B-F814-4398-BB4F-38D97B004BE6}" type="pres">
      <dgm:prSet presAssocID="{1C58D1C4-B996-4C6E-A2C3-ECF4F33E4F4D}" presName="background2" presStyleLbl="node2" presStyleIdx="1" presStyleCnt="2"/>
      <dgm:spPr/>
    </dgm:pt>
    <dgm:pt modelId="{9705D49A-CAC8-41AF-9D1F-52667B156FD4}" type="pres">
      <dgm:prSet presAssocID="{1C58D1C4-B996-4C6E-A2C3-ECF4F33E4F4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37D86E-4A97-4604-AC2D-A2C42BC419E0}" type="pres">
      <dgm:prSet presAssocID="{1C58D1C4-B996-4C6E-A2C3-ECF4F33E4F4D}" presName="hierChild3" presStyleCnt="0"/>
      <dgm:spPr/>
    </dgm:pt>
  </dgm:ptLst>
  <dgm:cxnLst>
    <dgm:cxn modelId="{D18C45FC-8EE3-4657-AC5D-E42675452717}" type="presOf" srcId="{1C58D1C4-B996-4C6E-A2C3-ECF4F33E4F4D}" destId="{9705D49A-CAC8-41AF-9D1F-52667B156FD4}" srcOrd="0" destOrd="0" presId="urn:microsoft.com/office/officeart/2005/8/layout/hierarchy1"/>
    <dgm:cxn modelId="{97B94221-66ED-441D-BEFC-C1CCD232A1FC}" type="presOf" srcId="{B08D3522-AB4C-4DDE-89AE-CC8C346F2583}" destId="{E0283C5D-5498-411A-9D90-274A628281C4}" srcOrd="0" destOrd="0" presId="urn:microsoft.com/office/officeart/2005/8/layout/hierarchy1"/>
    <dgm:cxn modelId="{C0D5CF87-D1F6-4FEB-BA79-C20673BEDE09}" srcId="{888467C5-D542-4E04-8B23-6C097412D13F}" destId="{1C58D1C4-B996-4C6E-A2C3-ECF4F33E4F4D}" srcOrd="1" destOrd="0" parTransId="{DF8A01A8-EBA6-458A-8413-C508D60CB2F7}" sibTransId="{22F989DC-81E8-4E05-A9F4-C8B0DC469E80}"/>
    <dgm:cxn modelId="{F75759F5-4B71-4C00-B61D-396B867C19E3}" type="presOf" srcId="{0D13EAF7-238D-474A-956D-6462F9CB304D}" destId="{CB0B93DB-CA90-427D-BDB6-E9DDDE0CF2B6}" srcOrd="0" destOrd="0" presId="urn:microsoft.com/office/officeart/2005/8/layout/hierarchy1"/>
    <dgm:cxn modelId="{08C1B417-B04A-43EC-ACD7-B5D62CCB73E1}" type="presOf" srcId="{DF8A01A8-EBA6-458A-8413-C508D60CB2F7}" destId="{184260C1-AFFA-4AD6-96C3-28FD44AE8A51}" srcOrd="0" destOrd="0" presId="urn:microsoft.com/office/officeart/2005/8/layout/hierarchy1"/>
    <dgm:cxn modelId="{0A101F9E-F577-4DC1-8806-8877EA158DE0}" srcId="{B08D3522-AB4C-4DDE-89AE-CC8C346F2583}" destId="{888467C5-D542-4E04-8B23-6C097412D13F}" srcOrd="0" destOrd="0" parTransId="{C6945588-9FBD-46E1-B162-790C1FFFC499}" sibTransId="{7026946A-C370-46F0-BF87-EF1A9984149F}"/>
    <dgm:cxn modelId="{3E78C1E1-0927-44E5-85C0-2B82903C760F}" srcId="{888467C5-D542-4E04-8B23-6C097412D13F}" destId="{F67799B9-6FBA-414E-87DB-60DC2956F289}" srcOrd="0" destOrd="0" parTransId="{0D13EAF7-238D-474A-956D-6462F9CB304D}" sibTransId="{10AEE4BC-795D-46B7-9AF7-808B1E5CAD26}"/>
    <dgm:cxn modelId="{5712E9A5-3D3B-4778-828B-2EB7CC386890}" type="presOf" srcId="{888467C5-D542-4E04-8B23-6C097412D13F}" destId="{5ED898EA-E46A-4534-B043-8DF57FDC6D3D}" srcOrd="0" destOrd="0" presId="urn:microsoft.com/office/officeart/2005/8/layout/hierarchy1"/>
    <dgm:cxn modelId="{41679272-CFA6-4523-919B-D5FCFFE178E0}" type="presOf" srcId="{F67799B9-6FBA-414E-87DB-60DC2956F289}" destId="{EDB5FCFC-59A4-42D8-9390-F8A12C664BFC}" srcOrd="0" destOrd="0" presId="urn:microsoft.com/office/officeart/2005/8/layout/hierarchy1"/>
    <dgm:cxn modelId="{095B150D-06B5-4D7E-BF98-6C03FC2EF1D2}" type="presParOf" srcId="{E0283C5D-5498-411A-9D90-274A628281C4}" destId="{FCA93199-BCD2-4235-90A1-3BC46E786C3B}" srcOrd="0" destOrd="0" presId="urn:microsoft.com/office/officeart/2005/8/layout/hierarchy1"/>
    <dgm:cxn modelId="{8047A12E-F187-4143-8632-4C9F8D9AAF0D}" type="presParOf" srcId="{FCA93199-BCD2-4235-90A1-3BC46E786C3B}" destId="{637492A5-C40E-469D-8933-91F6474D6591}" srcOrd="0" destOrd="0" presId="urn:microsoft.com/office/officeart/2005/8/layout/hierarchy1"/>
    <dgm:cxn modelId="{EEC515F4-7569-456B-B1FC-76B7B26F1B4A}" type="presParOf" srcId="{637492A5-C40E-469D-8933-91F6474D6591}" destId="{9A5150A4-E5F7-4048-90CF-759F0D532DD8}" srcOrd="0" destOrd="0" presId="urn:microsoft.com/office/officeart/2005/8/layout/hierarchy1"/>
    <dgm:cxn modelId="{4A644AE7-CBEB-49B4-B4AE-2F7E2CB8C87F}" type="presParOf" srcId="{637492A5-C40E-469D-8933-91F6474D6591}" destId="{5ED898EA-E46A-4534-B043-8DF57FDC6D3D}" srcOrd="1" destOrd="0" presId="urn:microsoft.com/office/officeart/2005/8/layout/hierarchy1"/>
    <dgm:cxn modelId="{97D52818-8BD5-467B-82FA-DB35B4251D39}" type="presParOf" srcId="{FCA93199-BCD2-4235-90A1-3BC46E786C3B}" destId="{E563A91C-E258-49B7-8852-CBA83AFFF38E}" srcOrd="1" destOrd="0" presId="urn:microsoft.com/office/officeart/2005/8/layout/hierarchy1"/>
    <dgm:cxn modelId="{C456D635-1FF5-4BA5-BE71-A5C2A091EDB6}" type="presParOf" srcId="{E563A91C-E258-49B7-8852-CBA83AFFF38E}" destId="{CB0B93DB-CA90-427D-BDB6-E9DDDE0CF2B6}" srcOrd="0" destOrd="0" presId="urn:microsoft.com/office/officeart/2005/8/layout/hierarchy1"/>
    <dgm:cxn modelId="{A732FB48-24DA-41AB-B90D-9B5580138197}" type="presParOf" srcId="{E563A91C-E258-49B7-8852-CBA83AFFF38E}" destId="{3BEEC54D-5C06-45B5-B66E-510E15C07208}" srcOrd="1" destOrd="0" presId="urn:microsoft.com/office/officeart/2005/8/layout/hierarchy1"/>
    <dgm:cxn modelId="{C58D2CC0-C0FB-4E26-B3AB-C665D58B1E10}" type="presParOf" srcId="{3BEEC54D-5C06-45B5-B66E-510E15C07208}" destId="{2732019E-8A59-434A-895B-7FED4B0DFFF2}" srcOrd="0" destOrd="0" presId="urn:microsoft.com/office/officeart/2005/8/layout/hierarchy1"/>
    <dgm:cxn modelId="{A0911E5A-E7D1-4483-BC00-892236786C54}" type="presParOf" srcId="{2732019E-8A59-434A-895B-7FED4B0DFFF2}" destId="{EB33B0C1-F494-475A-B110-38EB1377508A}" srcOrd="0" destOrd="0" presId="urn:microsoft.com/office/officeart/2005/8/layout/hierarchy1"/>
    <dgm:cxn modelId="{0388C9FD-E8FF-4329-B573-07714A1CFC13}" type="presParOf" srcId="{2732019E-8A59-434A-895B-7FED4B0DFFF2}" destId="{EDB5FCFC-59A4-42D8-9390-F8A12C664BFC}" srcOrd="1" destOrd="0" presId="urn:microsoft.com/office/officeart/2005/8/layout/hierarchy1"/>
    <dgm:cxn modelId="{800784AA-D3DA-4E85-853C-66A8E125CEDF}" type="presParOf" srcId="{3BEEC54D-5C06-45B5-B66E-510E15C07208}" destId="{3D699443-8848-4916-98EA-847D4847B116}" srcOrd="1" destOrd="0" presId="urn:microsoft.com/office/officeart/2005/8/layout/hierarchy1"/>
    <dgm:cxn modelId="{303A6A3B-DC1D-44AD-B538-130304372FB9}" type="presParOf" srcId="{E563A91C-E258-49B7-8852-CBA83AFFF38E}" destId="{184260C1-AFFA-4AD6-96C3-28FD44AE8A51}" srcOrd="2" destOrd="0" presId="urn:microsoft.com/office/officeart/2005/8/layout/hierarchy1"/>
    <dgm:cxn modelId="{8F489315-64DA-4E5E-B2A6-5173EADF3050}" type="presParOf" srcId="{E563A91C-E258-49B7-8852-CBA83AFFF38E}" destId="{6F30866C-C942-402A-9C82-CADD9C85E890}" srcOrd="3" destOrd="0" presId="urn:microsoft.com/office/officeart/2005/8/layout/hierarchy1"/>
    <dgm:cxn modelId="{8366C5AE-D4FD-44B9-9D86-974B296988CF}" type="presParOf" srcId="{6F30866C-C942-402A-9C82-CADD9C85E890}" destId="{9D76EC88-36F0-4104-8444-DDAD942BEC3F}" srcOrd="0" destOrd="0" presId="urn:microsoft.com/office/officeart/2005/8/layout/hierarchy1"/>
    <dgm:cxn modelId="{A87A3D8E-731B-4B45-B9A2-B234AA871096}" type="presParOf" srcId="{9D76EC88-36F0-4104-8444-DDAD942BEC3F}" destId="{A65D124B-F814-4398-BB4F-38D97B004BE6}" srcOrd="0" destOrd="0" presId="urn:microsoft.com/office/officeart/2005/8/layout/hierarchy1"/>
    <dgm:cxn modelId="{6CECB3BD-7369-4401-8A97-F0CC00B90A8F}" type="presParOf" srcId="{9D76EC88-36F0-4104-8444-DDAD942BEC3F}" destId="{9705D49A-CAC8-41AF-9D1F-52667B156FD4}" srcOrd="1" destOrd="0" presId="urn:microsoft.com/office/officeart/2005/8/layout/hierarchy1"/>
    <dgm:cxn modelId="{1C217AA7-7F08-4F83-836C-383CFD494E8C}" type="presParOf" srcId="{6F30866C-C942-402A-9C82-CADD9C85E890}" destId="{C037D86E-4A97-4604-AC2D-A2C42BC419E0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FCD7F-4071-4CA6-B3E2-9ADBD6815534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90391-15EA-430E-B4C6-85A812BCE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90391-15EA-430E-B4C6-85A812BCE37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rostok2021/%D0%B4%D0%B0%D0%B2%D0%B0%D0%B9%D1%82%D0%B5-%D0%B7%D0%BD%D0%B0%D0%BA%D0%BE%D0%BC%D0%B8%D1%82%D1%8C%D1%81%D1%8F" TargetMode="External"/><Relationship Id="rId2" Type="http://schemas.openxmlformats.org/officeDocument/2006/relationships/hyperlink" Target="https://&#1091;&#1088;&#1086;&#1082;.&#1088;&#1092;/library/logopedicheskaya_karta_individualnogo_soprovozhdeniya_024436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71472" y="642918"/>
            <a:ext cx="5357850" cy="5572164"/>
            <a:chOff x="1141973" y="5580063"/>
            <a:chExt cx="6775840" cy="22705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1973" y="5580063"/>
              <a:ext cx="6775840" cy="840272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6350" stA="55000" endA="50" endPos="85000" dir="5400000" sy="-100000" algn="bl" rotWithShape="0"/>
                  </a:effectLst>
                  <a:latin typeface="Romana Script" pitchFamily="34" charset="-52"/>
                  <a:cs typeface="Arial" charset="0"/>
                </a:rPr>
                <a:t>«Использование нейропсихологических </a:t>
              </a:r>
              <a:r>
                <a:rPr lang="ru-RU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6350" stA="55000" endA="50" endPos="85000" dir="5400000" sy="-100000" algn="bl" rotWithShape="0"/>
                  </a:effectLst>
                  <a:latin typeface="Romana Script" pitchFamily="34" charset="-52"/>
                  <a:cs typeface="Arial" charset="0"/>
                </a:rPr>
                <a:t>методик в </a:t>
              </a:r>
              <a:r>
                <a:rPr lang="ru-RU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6350" stA="55000" endA="50" endPos="85000" dir="5400000" sy="-100000" algn="bl" rotWithShape="0"/>
                  </a:effectLst>
                  <a:latin typeface="Romana Script" pitchFamily="34" charset="-52"/>
                  <a:cs typeface="Arial" charset="0"/>
                </a:rPr>
                <a:t>коррекционной работе учителя-логопеда.</a:t>
              </a:r>
              <a:r>
                <a:rPr lang="ru-RU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6350" stA="55000" endA="50" endPos="85000" dir="5400000" sy="-100000" algn="bl" rotWithShape="0"/>
                  </a:effectLst>
                  <a:latin typeface="Romana Script" charset="-52"/>
                  <a:cs typeface="Arial" charset="0"/>
                </a:rPr>
                <a:t>»</a:t>
              </a:r>
              <a:endPara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50" endPos="85000" dir="5400000" sy="-100000" algn="bl" rotWithShape="0"/>
                </a:effectLst>
                <a:latin typeface="Romana Script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32671" y="7289559"/>
              <a:ext cx="5084704" cy="561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Кичигина Татьяна Анатольевна.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Учитель-логопед 1 категории.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400" dirty="0" smtClean="0">
                <a:solidFill>
                  <a:srgbClr val="0033CC"/>
                </a:solidFill>
              </a:rPr>
              <a:t>В результате можно сделать следующее  заключение, что </a:t>
            </a:r>
            <a:endParaRPr lang="ru-RU" sz="2400" dirty="0">
              <a:solidFill>
                <a:srgbClr val="0033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rgbClr val="0033CC"/>
                </a:solidFill>
              </a:rPr>
              <a:t>Работа с детьми, имеющими речевое нарушение или сопутствующий осложненный диагноз – процесс длительный и  очень трудоёмкий. При подозрении на наличие незрелости каких-либо структур головного мозга кроме разработки индивидуальной </a:t>
            </a:r>
            <a:r>
              <a:rPr lang="ru-RU" sz="1600" dirty="0" err="1" smtClean="0">
                <a:solidFill>
                  <a:srgbClr val="0033CC"/>
                </a:solidFill>
              </a:rPr>
              <a:t>логокоррекционной</a:t>
            </a:r>
            <a:r>
              <a:rPr lang="ru-RU" sz="1600" dirty="0" smtClean="0">
                <a:solidFill>
                  <a:srgbClr val="0033CC"/>
                </a:solidFill>
              </a:rPr>
              <a:t>  программы, рекомендуется проведение полноценного </a:t>
            </a:r>
            <a:r>
              <a:rPr lang="ru-RU" sz="1600" dirty="0" err="1" smtClean="0">
                <a:solidFill>
                  <a:srgbClr val="0033CC"/>
                </a:solidFill>
              </a:rPr>
              <a:t>нейрологопедического</a:t>
            </a:r>
            <a:r>
              <a:rPr lang="ru-RU" sz="1600" dirty="0" smtClean="0">
                <a:solidFill>
                  <a:srgbClr val="0033CC"/>
                </a:solidFill>
              </a:rPr>
              <a:t>  обследования и  если необходимо консультация у врача - невролога, поскольку только комплексный подход (коррекционно-педагогический и медицинский) могут дать ожидаемо хороший результат в решении проблемы конкретного ребёнка.</a:t>
            </a:r>
          </a:p>
          <a:p>
            <a:pPr>
              <a:buNone/>
            </a:pPr>
            <a:r>
              <a:rPr lang="ru-RU" sz="1600" dirty="0" smtClean="0">
                <a:solidFill>
                  <a:srgbClr val="0033CC"/>
                </a:solidFill>
              </a:rPr>
              <a:t>В результате регулярных </a:t>
            </a:r>
            <a:r>
              <a:rPr lang="ru-RU" sz="1600" dirty="0" err="1" smtClean="0">
                <a:solidFill>
                  <a:srgbClr val="0033CC"/>
                </a:solidFill>
              </a:rPr>
              <a:t>нейрологопедических</a:t>
            </a:r>
            <a:r>
              <a:rPr lang="ru-RU" sz="1600" dirty="0" smtClean="0">
                <a:solidFill>
                  <a:srgbClr val="0033CC"/>
                </a:solidFill>
              </a:rPr>
              <a:t> занятий происходит коррекция психофизиологической основы речевой деятельности. По данным разных авторов, методы </a:t>
            </a:r>
            <a:r>
              <a:rPr lang="ru-RU" sz="1600" dirty="0" err="1" smtClean="0">
                <a:solidFill>
                  <a:srgbClr val="0033CC"/>
                </a:solidFill>
              </a:rPr>
              <a:t>нейрологопедии</a:t>
            </a:r>
            <a:r>
              <a:rPr lang="ru-RU" sz="1600" dirty="0" smtClean="0">
                <a:solidFill>
                  <a:srgbClr val="0033CC"/>
                </a:solidFill>
              </a:rPr>
              <a:t> позволяют на 35% быстрее справиться с речевыми нарушениями у детей, чем традиционно применяемые методики. Помимо исправления речи происходит продвижение ребенка и в других областях - интеллектуальном развитии, в развитии внимания, памяти, нормализуется поведение.</a:t>
            </a:r>
            <a:endParaRPr lang="ru-RU" sz="16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0033CC"/>
                </a:solidFill>
              </a:rPr>
              <a:t>Применение нейропсихологических методик в моей работе существенно расширяет коррекционные возможности и делает занятия разнообразными и интересными. Нейропсихологические методы все шире входят в практику работы учителей-логопедов, однако, успешность их применения определяется уровнем владения специалистов методикой, технологией, наличием у него опыта, что определяет необходимость проведения специальных исследований в этой области. Опыт работы у меня достаточно широк, но сама суть нейропсихологической работы всегда интересует меня и заставляет постоянно расширять и пополнять свои знания. Я постоянно подбираю методическую литературу и формирую базу заданий и игр по данному направлению. В дальнейшем планирую разработать тетрадь с  нейропсихологическими методами, приёмами и заданиями для более удобной и направленной коррекции речи детей.</a:t>
            </a:r>
          </a:p>
          <a:p>
            <a:pPr>
              <a:buNone/>
            </a:pPr>
            <a:endParaRPr lang="ru-RU" sz="1800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0033CC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Спасибо за внимание!!!!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Список литературы.</a:t>
            </a:r>
            <a:endParaRPr lang="ru-RU" sz="20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ru-RU" sz="1800" dirty="0" err="1" smtClean="0"/>
              <a:t>Ахутина</a:t>
            </a:r>
            <a:r>
              <a:rPr lang="ru-RU" sz="1800" dirty="0" smtClean="0"/>
              <a:t> Т. В. Преодоление трудностей учения: нейропсихологический подход/ </a:t>
            </a:r>
            <a:r>
              <a:rPr lang="ru-RU" sz="1800" dirty="0" err="1" smtClean="0"/>
              <a:t>Т.В.Ахутина</a:t>
            </a:r>
            <a:r>
              <a:rPr lang="ru-RU" sz="1800" dirty="0" smtClean="0"/>
              <a:t>, Н.М. Пылаева. – СПб.: Питер, 2008. – 320 с.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Визель</a:t>
            </a:r>
            <a:r>
              <a:rPr lang="ru-RU" sz="1800" dirty="0" smtClean="0"/>
              <a:t> Т. Г. Основы нейропсихологии [Текст]: теоретические положения современной нейропсихологии, высшие психические функции человека и процессы их развития, патология речи: методы диагностики и коррекции: учебник для студентов вузов / Т. Г. </a:t>
            </a:r>
            <a:r>
              <a:rPr lang="ru-RU" sz="1800" dirty="0" err="1" smtClean="0"/>
              <a:t>Визель</a:t>
            </a:r>
            <a:r>
              <a:rPr lang="ru-RU" sz="1800" dirty="0" smtClean="0"/>
              <a:t>. - Москва: В. Секачев, 2017. – 264 с.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Семенович А.В. Введение в нейропсихологию детского возраста: Учебное пособие. – М.: Генезис, 2005. – 319 с.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Симерницкая</a:t>
            </a:r>
            <a:r>
              <a:rPr lang="ru-RU" sz="1800" dirty="0" smtClean="0"/>
              <a:t> Э.Г. Нейропсихологическая диагностика и коррекция школьной неуспеваемости//нейропсихология сегодня/ Под ред. Е.Д. Хомской. – М.: МГУ, 1995. – С. 154-160.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Тарасова О. Н. Нейропсихологическая диагностика общего недоразвития речи у старших дошкольников // Молодой ученый. — 2017. — №3. — С. 421-424.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857233"/>
            <a:ext cx="7772400" cy="1285884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Нейропсихология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междисциплинарное научное направление, лежащее на стыке психологии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нейронауки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нацелена на понимание связи структуры и функционирования головного мозга с психическими процессами.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Нейропсихологические методики  приобретают все большую популярность, так как успешно применяются и для диагностики, и для коррекции проблем в развитии речи детей разных возрастов.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313849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Теоретическая основа метода нейропсихологического воздействия была разработана А. Р.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Лурия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его сотрудниками (Л. С. Цветковой, Е. Н.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Винарской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Е. Д. Хомской, Т. В.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Ахутиной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др.) 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Именно исследования этих ученых легли в основу существующего сейчас нейропсихологического подхода.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Задачи нейропсихологической коррекции:</a:t>
            </a:r>
            <a:br>
              <a:rPr lang="ru-RU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Развитие высших психических функций.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Функциональная активация подкорковых образований мозга.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Обеспечение и регуляция общего энергетического, активационного фона, на котором развиваются все психические, в том числе и речевые функции.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Стабилизация межполушарного взаимодействия.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Обеспечения приемов тонкого анализа модально – специфической информации: речевой, тактильной, двигательной «кинестетической, динамической», зрительной и слуховой.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>Обеспечения регуляции программирования и контроля психической и речевой деятельности.</a:t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Симерницкая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Э.Г. ,</a:t>
            </a:r>
            <a:r>
              <a:rPr lang="ru-RU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Ахутина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Т.В., Цветкова Л.С., </a:t>
            </a:r>
            <a:r>
              <a:rPr lang="ru-RU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Манелис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Н.Г., Корсакова Н.К., Семенович А.В., Цыганок А.А., Пылаева Н.М.) </a:t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  <a:t/>
            </a:r>
            <a:br>
              <a:rPr lang="ru-RU" sz="20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Romana Script" pitchFamily="34" charset="-52"/>
              </a:rPr>
            </a:br>
            <a:endParaRPr lang="ru-RU" sz="20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729230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462917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33CC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84851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upl_1612034213_156460_qn5y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008"/>
            <a:ext cx="9144000" cy="67299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00FF"/>
                </a:solidFill>
              </a:rPr>
              <a:t>Основная цель использования нейропсихологических методик – разработка и корректное применение их на коррекционных занятиях логопеда. </a:t>
            </a:r>
            <a:endParaRPr lang="ru-RU" sz="2000" dirty="0">
              <a:solidFill>
                <a:srgbClr val="00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Первое направление.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dirty="0" err="1" smtClean="0">
                <a:solidFill>
                  <a:srgbClr val="0000FF"/>
                </a:solidFill>
              </a:rPr>
              <a:t>Нейрологопедический</a:t>
            </a:r>
            <a:r>
              <a:rPr lang="ru-RU" sz="2000" dirty="0" smtClean="0">
                <a:solidFill>
                  <a:srgbClr val="0000FF"/>
                </a:solidFill>
              </a:rPr>
              <a:t> аспект диагностики нарушений речи и сопровождающих их неречевых нарушений .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err="1" smtClean="0">
                <a:solidFill>
                  <a:srgbClr val="0000FF"/>
                </a:solidFill>
              </a:rPr>
              <a:t>Нейрологопедическое</a:t>
            </a:r>
            <a:r>
              <a:rPr lang="ru-RU" sz="2800" dirty="0" smtClean="0">
                <a:solidFill>
                  <a:srgbClr val="0000FF"/>
                </a:solidFill>
              </a:rPr>
              <a:t> обследование позволяет качественно решить </a:t>
            </a:r>
            <a:r>
              <a:rPr lang="ru-RU" sz="2800" b="1" dirty="0" smtClean="0">
                <a:solidFill>
                  <a:srgbClr val="0000FF"/>
                </a:solidFill>
              </a:rPr>
              <a:t>следующие задачи: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 выявить незрелые или нарушенные области и функции мозга, 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определить причины трудностей обучения и развития ребенка, 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организовать специальное обучение, направленное на преодоление выявленных трудностей.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srgbClr val="0000FF"/>
                </a:solidFill>
              </a:rPr>
              <a:t>В процессе </a:t>
            </a:r>
            <a:r>
              <a:rPr lang="ru-RU" sz="1400" dirty="0" err="1" smtClean="0">
                <a:solidFill>
                  <a:srgbClr val="0000FF"/>
                </a:solidFill>
              </a:rPr>
              <a:t>нейрлогопедического</a:t>
            </a:r>
            <a:r>
              <a:rPr lang="ru-RU" sz="1400" dirty="0" smtClean="0">
                <a:solidFill>
                  <a:srgbClr val="0000FF"/>
                </a:solidFill>
              </a:rPr>
              <a:t> диагностирования решаются и важные </a:t>
            </a:r>
            <a:r>
              <a:rPr lang="ru-RU" sz="1400" b="1" dirty="0" smtClean="0">
                <a:solidFill>
                  <a:srgbClr val="0000FF"/>
                </a:solidFill>
              </a:rPr>
              <a:t>дифференциально-диагностические задачи:</a:t>
            </a:r>
            <a:r>
              <a:rPr lang="ru-RU" sz="1400" dirty="0" smtClean="0">
                <a:solidFill>
                  <a:srgbClr val="0000FF"/>
                </a:solidFill>
              </a:rPr>
              <a:t> в результате обследования выявляются базисные патогенные факторы, а не актуальный уровень знаний и умений. Нейропсихологическая диагностика позволяет вскрывать механизмы, лежащие в основе нарушения, позволяет подойти к разработке специфических, особым образом ориентированных коррекционных мер.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rgbClr val="0000FF"/>
                </a:solidFill>
              </a:rPr>
              <a:t>Поскольку основной психической функцией является речь, поэтому при наличии мозговых дисфункций одной из первых речь принимает удар на себя. Нарушаются все базовые компоненты речевой многофункциональной сферы: звукопроизношение, фонематический слух, грамматический строй, словарный запас и связная речь.</a:t>
            </a:r>
          </a:p>
          <a:p>
            <a:pPr algn="ctr">
              <a:buNone/>
            </a:pPr>
            <a:r>
              <a:rPr lang="ru-RU" sz="1600" i="1" u="sng" dirty="0" smtClean="0">
                <a:solidFill>
                  <a:srgbClr val="0000FF"/>
                </a:solidFill>
              </a:rPr>
              <a:t>Для  диагностики устной и письменной речи в своей работе я использую следующие апробированные и развернутые диагностики:</a:t>
            </a:r>
          </a:p>
          <a:p>
            <a:pPr>
              <a:buAutoNum type="arabicPeriod"/>
            </a:pPr>
            <a:r>
              <a:rPr lang="ru-RU" sz="1600" i="1" dirty="0" smtClean="0"/>
              <a:t>Диагностика речевых нарушений школьников с использованием нейропсихологических методов: методическое пособие</a:t>
            </a:r>
            <a:r>
              <a:rPr lang="ru-RU" sz="1600" dirty="0" smtClean="0"/>
              <a:t>// </a:t>
            </a:r>
            <a:r>
              <a:rPr lang="ru-RU" sz="1600" dirty="0" err="1" smtClean="0"/>
              <a:t>Фотекова</a:t>
            </a:r>
            <a:r>
              <a:rPr lang="ru-RU" sz="1600" dirty="0" smtClean="0"/>
              <a:t> Т. А., </a:t>
            </a:r>
            <a:r>
              <a:rPr lang="ru-RU" sz="1600" dirty="0" err="1" smtClean="0"/>
              <a:t>Ахутина</a:t>
            </a:r>
            <a:r>
              <a:rPr lang="ru-RU" sz="1600" dirty="0" smtClean="0"/>
              <a:t> Т. В. - 2-е изд., </a:t>
            </a:r>
            <a:r>
              <a:rPr lang="ru-RU" sz="1600" dirty="0" err="1" smtClean="0"/>
              <a:t>испр</a:t>
            </a:r>
            <a:r>
              <a:rPr lang="ru-RU" sz="1600" dirty="0" smtClean="0"/>
              <a:t>. и доп.: Айрис-пресс, 2007. – 176с.</a:t>
            </a:r>
            <a:r>
              <a:rPr lang="ru-RU" sz="1600" i="1" dirty="0" smtClean="0">
                <a:solidFill>
                  <a:srgbClr val="0000FF"/>
                </a:solidFill>
              </a:rPr>
              <a:t> </a:t>
            </a:r>
          </a:p>
          <a:p>
            <a:pPr>
              <a:buAutoNum type="arabicPeriod"/>
            </a:pPr>
            <a:r>
              <a:rPr lang="ru-RU" sz="1600" i="1" dirty="0" smtClean="0"/>
              <a:t>Для обследования устной и письменной речи детей с ОВЗ я использую «Дневник логопедического сопровождения детей с ОВЗ», который был разработан мной в соавторстве с учителем -  логопедом Комаровой С.А.</a:t>
            </a:r>
          </a:p>
          <a:p>
            <a:pPr>
              <a:buNone/>
            </a:pPr>
            <a:r>
              <a:rPr lang="ru-RU" sz="1600" i="1" dirty="0" smtClean="0">
                <a:hlinkClick r:id="rId2"/>
              </a:rPr>
              <a:t>Данный материал размещен на сайте </a:t>
            </a:r>
            <a:r>
              <a:rPr lang="ru-RU" sz="1600" i="1" dirty="0" err="1" smtClean="0">
                <a:hlinkClick r:id="rId2"/>
              </a:rPr>
              <a:t>Урок.рф</a:t>
            </a:r>
            <a:r>
              <a:rPr lang="ru-RU" sz="1600" i="1" dirty="0" smtClean="0">
                <a:hlinkClick r:id="rId2"/>
              </a:rPr>
              <a:t>: </a:t>
            </a:r>
            <a:r>
              <a:rPr lang="ru-RU" sz="1600" i="1" dirty="0" smtClean="0"/>
              <a:t>Логопедическая карта индивидуального сопровождения детей с ОВЗ.</a:t>
            </a:r>
          </a:p>
          <a:p>
            <a:pPr>
              <a:buNone/>
            </a:pPr>
            <a:r>
              <a:rPr lang="ru-RU" sz="1600" i="1" dirty="0" smtClean="0"/>
              <a:t>Так же хотелось бы сказать, что на базе нашей школы коррекционной службой (Учителя-логопеды, учителя – дефектологи, педагоги психологи) был создан </a:t>
            </a:r>
            <a:r>
              <a:rPr lang="ru-RU" sz="1600" i="1" dirty="0" smtClean="0">
                <a:hlinkClick r:id="rId3"/>
              </a:rPr>
              <a:t>сайт  для работы с родителями детей с ОВЗ.</a:t>
            </a:r>
            <a:endParaRPr lang="ru-RU" sz="16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2000" dirty="0" smtClean="0">
                <a:solidFill>
                  <a:srgbClr val="0033CC"/>
                </a:solidFill>
              </a:rPr>
              <a:t>Второе направление.</a:t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12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Нейрологопедическая</a:t>
            </a:r>
            <a:r>
              <a:rPr lang="ru-RU" sz="1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коррекция </a:t>
            </a:r>
            <a:r>
              <a:rPr lang="ru-RU" sz="1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преследует цель </a:t>
            </a:r>
            <a:r>
              <a:rPr lang="ru-RU" sz="1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стимуляции развития речи и формирования слаженной, скоординированной деятельности различных структур  мозга. Посредством специально разработанных двигательных упражнений, развивающих игр стимулируется формирование определенных компонентов психической деятельности: регуляция и контроль </a:t>
            </a:r>
            <a:r>
              <a:rPr lang="ru-RU" sz="120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психоречевой</a:t>
            </a:r>
            <a:r>
              <a:rPr lang="ru-RU" sz="1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деятельности, моторные навыки, зрительное, слуховое, пространственное восприятие и многие другие.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Один из методов применяемых на коррекционных занятиях это - нейропсихологическая гимнастика (или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упражнения). Она улучшает работу правого и левого полушария, обеспечивает и укрепляет работу тела и интеллекта.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повышения результативности индивидуальных и групповых логопедических занятий была разработана и апробирована серия игр. Игровые занятия направлены на развитие двигательной активности и общей моторики, концентрацию внимания, формирование межполушарных связей и совершенствование фонематического восприятия (дифференциации звуков и навыков звукового анализа).</a:t>
            </a:r>
          </a:p>
          <a:p>
            <a:pPr>
              <a:buNone/>
            </a:pPr>
            <a:r>
              <a:rPr lang="ru-RU" sz="1200" dirty="0" smtClean="0"/>
              <a:t>Игра </a:t>
            </a:r>
            <a:r>
              <a:rPr lang="ru-RU" sz="1200" i="1" dirty="0" smtClean="0"/>
              <a:t>«Зайчики».</a:t>
            </a:r>
          </a:p>
          <a:p>
            <a:pPr>
              <a:buNone/>
            </a:pPr>
            <a:r>
              <a:rPr lang="ru-RU" sz="1200" u="sng" dirty="0" smtClean="0"/>
              <a:t>Упражнения на развитие внимания.</a:t>
            </a:r>
          </a:p>
          <a:p>
            <a:pPr>
              <a:buNone/>
            </a:pPr>
            <a:r>
              <a:rPr lang="ru-RU" sz="1200" dirty="0" smtClean="0"/>
              <a:t> </a:t>
            </a:r>
            <a:r>
              <a:rPr lang="ru-RU" sz="1200" i="1" dirty="0" smtClean="0"/>
              <a:t>«Запретное движение»</a:t>
            </a:r>
            <a:r>
              <a:rPr lang="ru-RU" sz="1200" dirty="0" smtClean="0"/>
              <a:t>. Логопед показывает детям различные движения. Дети их повторяют. Одно из движений повторять нельзя, дети его пропускают. </a:t>
            </a:r>
          </a:p>
          <a:p>
            <a:pPr>
              <a:buNone/>
            </a:pPr>
            <a:r>
              <a:rPr lang="ru-RU" sz="1200" i="1" dirty="0" smtClean="0"/>
              <a:t>«Охота на фигуры»</a:t>
            </a:r>
            <a:r>
              <a:rPr lang="ru-RU" sz="1200" dirty="0" smtClean="0"/>
              <a:t>. Ребенку предлагается бланк с набором различных фигур. Задача ребенка — как можно быстрее все квадраты зачеркнуть, а все круги подчеркнуть.</a:t>
            </a:r>
          </a:p>
          <a:p>
            <a:pPr>
              <a:buNone/>
            </a:pPr>
            <a:r>
              <a:rPr lang="ru-RU" sz="1200" dirty="0" smtClean="0"/>
              <a:t> </a:t>
            </a:r>
            <a:r>
              <a:rPr lang="ru-RU" sz="1200" i="1" dirty="0" smtClean="0"/>
              <a:t>«Найди и обведи букву»</a:t>
            </a:r>
            <a:r>
              <a:rPr lang="ru-RU" sz="1200" dirty="0" smtClean="0"/>
              <a:t>. Ребенку предлагается бланк с набором различных букв. Задача ребенка — как можно быстрее найти все буквы «А» в бланке и обвести их. И т.д.</a:t>
            </a:r>
          </a:p>
          <a:p>
            <a:pPr>
              <a:buNone/>
            </a:pPr>
            <a:r>
              <a:rPr lang="ru-RU" sz="1200" u="sng" dirty="0" smtClean="0"/>
              <a:t>Развитие межполушарного взаимодействия</a:t>
            </a:r>
          </a:p>
          <a:p>
            <a:pPr>
              <a:buNone/>
            </a:pPr>
            <a:r>
              <a:rPr lang="ru-RU" sz="1200" dirty="0" smtClean="0"/>
              <a:t>Межполушарное взаимодействие – «особый механизм объединения левого и правого полушарий мозга в интегративно-целостную систему, формирующийся в онтогенезе». Развитие межполушарного взаимодействия происходит через упражнения, при которых левая и правая стороны тела производят разные движения одновременно.</a:t>
            </a:r>
          </a:p>
          <a:p>
            <a:pPr>
              <a:buNone/>
            </a:pPr>
            <a:r>
              <a:rPr lang="ru-RU" sz="1200" i="1" dirty="0" smtClean="0"/>
              <a:t>«Ухо-нос»</a:t>
            </a:r>
            <a:r>
              <a:rPr lang="ru-RU" sz="1200" dirty="0" smtClean="0"/>
              <a:t> - одновременно правая рука дотрагивается до носа, а левая берется за ухо. Далее чередуем руки. Можно усложнить, добавив между движениями хлопок.</a:t>
            </a:r>
          </a:p>
          <a:p>
            <a:pPr>
              <a:buNone/>
            </a:pPr>
            <a:r>
              <a:rPr lang="ru-RU" sz="1200" dirty="0" smtClean="0"/>
              <a:t> </a:t>
            </a:r>
            <a:r>
              <a:rPr lang="ru-RU" sz="1200" i="1" dirty="0" smtClean="0"/>
              <a:t>«Лезгинка»</a:t>
            </a:r>
            <a:r>
              <a:rPr lang="ru-RU" sz="1200" dirty="0" smtClean="0"/>
              <a:t> - ребенок складывает левую руку в кулак, большой палец отставляет в сторону, кулак разворачивает пальцами к себе. Правой рукой прямой ладонью в горизонтальном положении прикасается к мизинцу левой руки. Одновременно меняем положение правой и левой руки - 6-8 раз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815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Romana Script</vt:lpstr>
      <vt:lpstr>Times New Roman</vt:lpstr>
      <vt:lpstr>Calibri</vt:lpstr>
      <vt:lpstr>Wingdings</vt:lpstr>
      <vt:lpstr>Monotype Corsiva</vt:lpstr>
      <vt:lpstr>1_Тема Office</vt:lpstr>
      <vt:lpstr>Слайд 1</vt:lpstr>
      <vt:lpstr>Нейропсихология – это междисциплинарное научное направление, лежащее на стыке психологии и нейронауки, нацелена на понимание связи структуры и функционирования головного мозга с психическими процессами. Нейропсихологические методики  приобретают все большую популярность, так как успешно применяются и для диагностики, и для коррекции проблем в развитии речи детей разных возрастов. </vt:lpstr>
      <vt:lpstr>Задачи нейропсихологической коррекции: Развитие высших психических функций. Функциональная активация подкорковых образований мозга. Обеспечение и регуляция общего энергетического, активационного фона, на котором развиваются все психические, в том числе и речевые функции. Стабилизация межполушарного взаимодействия. Обеспечения приемов тонкого анализа модально – специфической информации: речевой, тактильной, двигательной «кинестетической, динамической», зрительной и слуховой. Обеспечения регуляции программирования и контроля психической и речевой деятельности. (Симерницкая Э.Г. ,Ахутина Т.В., Цветкова Л.С., Манелис Н.Г., Корсакова Н.К., Семенович А.В., Цыганок А.А., Пылаева Н.М.)      </vt:lpstr>
      <vt:lpstr>Слайд 4</vt:lpstr>
      <vt:lpstr>Слайд 5</vt:lpstr>
      <vt:lpstr>Основная цель использования нейропсихологических методик – разработка и корректное применение их на коррекционных занятиях логопеда. </vt:lpstr>
      <vt:lpstr>Первое направление. Нейрологопедический аспект диагностики нарушений речи и сопровождающих их неречевых нарушений .</vt:lpstr>
      <vt:lpstr>В процессе нейрлогопедического диагностирования решаются и важные дифференциально-диагностические задачи: в результате обследования выявляются базисные патогенные факторы, а не актуальный уровень знаний и умений. Нейропсихологическая диагностика позволяет вскрывать механизмы, лежащие в основе нарушения, позволяет подойти к разработке специфических, особым образом ориентированных коррекционных мер. </vt:lpstr>
      <vt:lpstr>Второе направление. Нейрологопедическая коррекция – преследует цель стимуляции развития речи и формирования слаженной, скоординированной деятельности различных структур  мозга. Посредством специально разработанных двигательных упражнений, развивающих игр стимулируется формирование определенных компонентов психической деятельности: регуляция и контроль психоречевой деятельности, моторные навыки, зрительное, слуховое, пространственное восприятие и многие другие. </vt:lpstr>
      <vt:lpstr>В результате можно сделать следующее  заключение, что </vt:lpstr>
      <vt:lpstr>Слайд 11</vt:lpstr>
      <vt:lpstr>Список литературы.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</dc:title>
  <dc:creator>Фокина Лидия Петровна</dc:creator>
  <cp:keywords>Шаблон презентации</cp:keywords>
  <cp:lastModifiedBy>Пользователь Windows</cp:lastModifiedBy>
  <cp:revision>98</cp:revision>
  <dcterms:created xsi:type="dcterms:W3CDTF">2014-07-06T18:18:01Z</dcterms:created>
  <dcterms:modified xsi:type="dcterms:W3CDTF">2022-11-02T09:38:02Z</dcterms:modified>
</cp:coreProperties>
</file>